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70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F7065-578D-4C9D-B9D0-A5292E634DC8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C6D1-C780-479C-9B79-BC9438CF3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286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F7065-578D-4C9D-B9D0-A5292E634DC8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C6D1-C780-479C-9B79-BC9438CF3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24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F7065-578D-4C9D-B9D0-A5292E634DC8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C6D1-C780-479C-9B79-BC9438CF3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041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F7065-578D-4C9D-B9D0-A5292E634DC8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C6D1-C780-479C-9B79-BC9438CF3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389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F7065-578D-4C9D-B9D0-A5292E634DC8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C6D1-C780-479C-9B79-BC9438CF3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401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F7065-578D-4C9D-B9D0-A5292E634DC8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C6D1-C780-479C-9B79-BC9438CF3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56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F7065-578D-4C9D-B9D0-A5292E634DC8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C6D1-C780-479C-9B79-BC9438CF3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633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F7065-578D-4C9D-B9D0-A5292E634DC8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C6D1-C780-479C-9B79-BC9438CF3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715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F7065-578D-4C9D-B9D0-A5292E634DC8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C6D1-C780-479C-9B79-BC9438CF3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893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F7065-578D-4C9D-B9D0-A5292E634DC8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C6D1-C780-479C-9B79-BC9438CF3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13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F7065-578D-4C9D-B9D0-A5292E634DC8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C6D1-C780-479C-9B79-BC9438CF3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003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F7065-578D-4C9D-B9D0-A5292E634DC8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0C6D1-C780-479C-9B79-BC9438CF3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120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Heat Given Off by Halogen, LED, and CFL light bulbs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Group # </a:t>
            </a:r>
          </a:p>
          <a:p>
            <a:r>
              <a:rPr lang="en-US" dirty="0" smtClean="0"/>
              <a:t>Period </a:t>
            </a:r>
          </a:p>
          <a:p>
            <a:r>
              <a:rPr lang="en-US" dirty="0" smtClean="0"/>
              <a:t>Names: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9401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Graph</a:t>
            </a:r>
            <a:br>
              <a:rPr lang="en-US" dirty="0" smtClean="0"/>
            </a:br>
            <a:r>
              <a:rPr lang="en-US" dirty="0" smtClean="0"/>
              <a:t>www.chartgo.com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883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274638"/>
            <a:ext cx="2971800" cy="1143000"/>
          </a:xfrm>
        </p:spPr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81863888"/>
              </p:ext>
            </p:extLst>
          </p:nvPr>
        </p:nvGraphicFramePr>
        <p:xfrm>
          <a:off x="381000" y="1371600"/>
          <a:ext cx="8077200" cy="4986645"/>
        </p:xfrm>
        <a:graphic>
          <a:graphicData uri="http://schemas.openxmlformats.org/drawingml/2006/table">
            <a:tbl>
              <a:tblPr/>
              <a:tblGrid>
                <a:gridCol w="1615440"/>
                <a:gridCol w="1615440"/>
                <a:gridCol w="1615440"/>
                <a:gridCol w="1615440"/>
                <a:gridCol w="1615440"/>
              </a:tblGrid>
              <a:tr h="1297072">
                <a:tc>
                  <a:txBody>
                    <a:bodyPr/>
                    <a:lstStyle/>
                    <a:p>
                      <a:r>
                        <a:rPr lang="en-US" sz="1400" b="1" dirty="0"/>
                        <a:t>Lamp (A19) </a:t>
                      </a:r>
                      <a:br>
                        <a:rPr lang="en-US" sz="1400" b="1" dirty="0"/>
                      </a:br>
                      <a:r>
                        <a:rPr lang="en-US" sz="1400" b="1" dirty="0"/>
                        <a:t>bulb technology</a:t>
                      </a:r>
                      <a:endParaRPr lang="en-US" sz="1400" dirty="0"/>
                    </a:p>
                  </a:txBody>
                  <a:tcPr marL="44891" marR="44891" marT="22445" marB="22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/>
                        <a:t>Price per bulb</a:t>
                      </a:r>
                      <a:br>
                        <a:rPr lang="en-US" sz="1400" b="1"/>
                      </a:br>
                      <a:r>
                        <a:rPr lang="en-US" sz="1400" b="1"/>
                        <a:t>(Est.)</a:t>
                      </a:r>
                      <a:endParaRPr lang="en-US" sz="1400"/>
                    </a:p>
                  </a:txBody>
                  <a:tcPr marL="44891" marR="44891" marT="22445" marB="22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Lifespan</a:t>
                      </a:r>
                      <a:br>
                        <a:rPr lang="en-US" sz="1400" b="1" dirty="0"/>
                      </a:br>
                      <a:r>
                        <a:rPr lang="en-US" sz="1400" b="1" dirty="0"/>
                        <a:t>(</a:t>
                      </a:r>
                      <a:r>
                        <a:rPr lang="en-US" sz="1400" b="1" dirty="0" smtClean="0"/>
                        <a:t>Hours)</a:t>
                      </a:r>
                      <a:endParaRPr lang="en-US" sz="1400" dirty="0"/>
                    </a:p>
                  </a:txBody>
                  <a:tcPr marL="44891" marR="44891" marT="22445" marB="22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Watts</a:t>
                      </a:r>
                      <a:br>
                        <a:rPr lang="en-US" sz="1400" b="1" dirty="0"/>
                      </a:br>
                      <a:r>
                        <a:rPr lang="en-US" sz="1400" b="1" dirty="0"/>
                        <a:t>(Varies by Mfr.)</a:t>
                      </a:r>
                      <a:endParaRPr lang="en-US" sz="1400" dirty="0"/>
                    </a:p>
                  </a:txBody>
                  <a:tcPr marL="44891" marR="44891" marT="22445" marB="22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Lumens</a:t>
                      </a:r>
                      <a:br>
                        <a:rPr lang="en-US" sz="1400" b="1" dirty="0"/>
                      </a:br>
                      <a:r>
                        <a:rPr lang="en-US" sz="1400" b="1" dirty="0"/>
                        <a:t>(Varies by Mfr.)</a:t>
                      </a:r>
                      <a:endParaRPr lang="en-US" sz="1400" dirty="0"/>
                    </a:p>
                  </a:txBody>
                  <a:tcPr marL="44891" marR="44891" marT="22445" marB="22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7586">
                <a:tc>
                  <a:txBody>
                    <a:bodyPr/>
                    <a:lstStyle/>
                    <a:p>
                      <a:r>
                        <a:rPr lang="en-US" sz="1400"/>
                        <a:t>60-Watt </a:t>
                      </a:r>
                      <a:br>
                        <a:rPr lang="en-US" sz="1400"/>
                      </a:br>
                      <a:r>
                        <a:rPr lang="en-US" sz="1400"/>
                        <a:t>Incandescent</a:t>
                      </a:r>
                    </a:p>
                  </a:txBody>
                  <a:tcPr marL="44891" marR="44891" marT="22445" marB="22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</a:t>
                      </a:r>
                      <a:r>
                        <a:rPr lang="en-US" sz="1400" dirty="0" smtClean="0"/>
                        <a:t>0.41</a:t>
                      </a:r>
                      <a:endParaRPr lang="en-US" sz="1400" dirty="0"/>
                    </a:p>
                  </a:txBody>
                  <a:tcPr marL="44891" marR="44891" marT="22445" marB="22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1500</a:t>
                      </a:r>
                      <a:endParaRPr lang="en-US" sz="1400" dirty="0"/>
                    </a:p>
                  </a:txBody>
                  <a:tcPr marL="44891" marR="44891" marT="22445" marB="22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60</a:t>
                      </a:r>
                    </a:p>
                  </a:txBody>
                  <a:tcPr marL="44891" marR="44891" marT="22445" marB="22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630-860</a:t>
                      </a:r>
                    </a:p>
                  </a:txBody>
                  <a:tcPr marL="44891" marR="44891" marT="22445" marB="22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97329">
                <a:tc>
                  <a:txBody>
                    <a:bodyPr/>
                    <a:lstStyle/>
                    <a:p>
                      <a:r>
                        <a:rPr lang="en-US" sz="1400"/>
                        <a:t>LED </a:t>
                      </a:r>
                      <a:br>
                        <a:rPr lang="en-US" sz="1400"/>
                      </a:br>
                      <a:r>
                        <a:rPr lang="en-US" sz="1400"/>
                        <a:t>(60-Watt–Equiv.)</a:t>
                      </a:r>
                    </a:p>
                  </a:txBody>
                  <a:tcPr marL="44891" marR="44891" marT="22445" marB="22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$7</a:t>
                      </a:r>
                      <a:endParaRPr lang="en-US" sz="1400" dirty="0"/>
                    </a:p>
                  </a:txBody>
                  <a:tcPr marL="44891" marR="44891" marT="22445" marB="22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20,000</a:t>
                      </a:r>
                      <a:endParaRPr lang="en-US" sz="1400" dirty="0"/>
                    </a:p>
                  </a:txBody>
                  <a:tcPr marL="44891" marR="44891" marT="22445" marB="22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8.5</a:t>
                      </a:r>
                      <a:endParaRPr lang="en-US" sz="1400" dirty="0"/>
                    </a:p>
                  </a:txBody>
                  <a:tcPr marL="44891" marR="44891" marT="22445" marB="22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570-830</a:t>
                      </a:r>
                    </a:p>
                  </a:txBody>
                  <a:tcPr marL="44891" marR="44891" marT="22445" marB="22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97329">
                <a:tc>
                  <a:txBody>
                    <a:bodyPr/>
                    <a:lstStyle/>
                    <a:p>
                      <a:r>
                        <a:rPr lang="en-US" sz="1400"/>
                        <a:t>CFL </a:t>
                      </a:r>
                      <a:br>
                        <a:rPr lang="en-US" sz="1400"/>
                      </a:br>
                      <a:r>
                        <a:rPr lang="en-US" sz="1400"/>
                        <a:t>(60-Watt–Equiv.)</a:t>
                      </a:r>
                    </a:p>
                  </a:txBody>
                  <a:tcPr marL="44891" marR="44891" marT="22445" marB="22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$3</a:t>
                      </a:r>
                      <a:endParaRPr lang="en-US" sz="1400" dirty="0"/>
                    </a:p>
                  </a:txBody>
                  <a:tcPr marL="44891" marR="44891" marT="22445" marB="22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10,000</a:t>
                      </a:r>
                      <a:endParaRPr lang="en-US" sz="1400" dirty="0"/>
                    </a:p>
                  </a:txBody>
                  <a:tcPr marL="44891" marR="44891" marT="22445" marB="22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14</a:t>
                      </a:r>
                      <a:endParaRPr lang="en-US" sz="1400" dirty="0"/>
                    </a:p>
                  </a:txBody>
                  <a:tcPr marL="44891" marR="44891" marT="22445" marB="22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740-840</a:t>
                      </a:r>
                    </a:p>
                  </a:txBody>
                  <a:tcPr marL="44891" marR="44891" marT="22445" marB="22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97329">
                <a:tc>
                  <a:txBody>
                    <a:bodyPr/>
                    <a:lstStyle/>
                    <a:p>
                      <a:r>
                        <a:rPr lang="en-US" sz="1400"/>
                        <a:t>Halogen </a:t>
                      </a:r>
                      <a:br>
                        <a:rPr lang="en-US" sz="1400"/>
                      </a:br>
                      <a:r>
                        <a:rPr lang="en-US" sz="1400"/>
                        <a:t>(60-Watt Equiv.)</a:t>
                      </a:r>
                    </a:p>
                  </a:txBody>
                  <a:tcPr marL="44891" marR="44891" marT="22445" marB="22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</a:t>
                      </a:r>
                      <a:r>
                        <a:rPr lang="en-US" sz="1400" dirty="0" smtClean="0"/>
                        <a:t>1.25</a:t>
                      </a:r>
                      <a:endParaRPr lang="en-US" sz="1400" dirty="0"/>
                    </a:p>
                  </a:txBody>
                  <a:tcPr marL="44891" marR="44891" marT="22445" marB="22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1100</a:t>
                      </a:r>
                      <a:endParaRPr lang="en-US" sz="1400" dirty="0"/>
                    </a:p>
                  </a:txBody>
                  <a:tcPr marL="44891" marR="44891" marT="22445" marB="22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43</a:t>
                      </a:r>
                    </a:p>
                  </a:txBody>
                  <a:tcPr marL="44891" marR="44891" marT="22445" marB="22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565-750</a:t>
                      </a:r>
                    </a:p>
                  </a:txBody>
                  <a:tcPr marL="44891" marR="44891" marT="22445" marB="22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6574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Analysis: Cost and Energy </a:t>
            </a:r>
            <a:r>
              <a:rPr lang="en-US" dirty="0" smtClean="0"/>
              <a:t>Savings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Cost per kW $.10/</a:t>
            </a:r>
            <a:r>
              <a:rPr lang="en-US" dirty="0" err="1" smtClean="0"/>
              <a:t>hr</a:t>
            </a:r>
            <a:endParaRPr lang="en-US" dirty="0" smtClean="0"/>
          </a:p>
          <a:p>
            <a:pPr algn="ctr"/>
            <a:r>
              <a:rPr lang="en-US" dirty="0" smtClean="0"/>
              <a:t>Watt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kW conversion =</a:t>
            </a:r>
            <a:endParaRPr lang="en-US" dirty="0"/>
          </a:p>
          <a:p>
            <a:r>
              <a:rPr lang="en-US" dirty="0" smtClean="0"/>
              <a:t>Cost for using each light bulb for 30 </a:t>
            </a:r>
            <a:r>
              <a:rPr lang="en-US" dirty="0" smtClean="0"/>
              <a:t>days assuming they run for 24 hours/day.</a:t>
            </a:r>
            <a:endParaRPr lang="en-US" dirty="0"/>
          </a:p>
          <a:p>
            <a:r>
              <a:rPr lang="en-US" i="1" dirty="0" smtClean="0"/>
              <a:t>A. CFL:</a:t>
            </a:r>
          </a:p>
          <a:p>
            <a:r>
              <a:rPr lang="en-US" i="1" dirty="0" smtClean="0"/>
              <a:t>B. Halogen:</a:t>
            </a:r>
          </a:p>
          <a:p>
            <a:r>
              <a:rPr lang="en-US" i="1" dirty="0" smtClean="0"/>
              <a:t>C. LED: </a:t>
            </a:r>
            <a:endParaRPr lang="en-US" i="1" dirty="0" smtClean="0"/>
          </a:p>
          <a:p>
            <a:r>
              <a:rPr lang="en-US" i="1" dirty="0" smtClean="0"/>
              <a:t>D. How much money is saved using the LED bulbs?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087684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Continued..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i="1" dirty="0" smtClean="0"/>
              <a:t>1. How many of each type of light bulb would you need to purchase if you planned to use them 24hrs a day for 10years?</a:t>
            </a:r>
          </a:p>
          <a:p>
            <a:pPr algn="ctr"/>
            <a:r>
              <a:rPr lang="en-US" i="1" dirty="0" smtClean="0"/>
              <a:t>2. What is the cost of purchasing each type of light bulb?</a:t>
            </a:r>
          </a:p>
          <a:p>
            <a:endParaRPr lang="en-US" dirty="0"/>
          </a:p>
          <a:p>
            <a:r>
              <a:rPr lang="da-DK" dirty="0"/>
              <a:t>A. CFL:</a:t>
            </a:r>
          </a:p>
          <a:p>
            <a:r>
              <a:rPr lang="da-DK" dirty="0"/>
              <a:t>B. Halogen:</a:t>
            </a:r>
          </a:p>
          <a:p>
            <a:r>
              <a:rPr lang="da-DK" dirty="0"/>
              <a:t>C. LED: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228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17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Scientific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8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IV: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DV: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Control Variables: (3)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659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229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Background (2-3 facts about each type of light bulb)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295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(websites)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2.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878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700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310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</a:t>
            </a:r>
            <a:r>
              <a:rPr lang="en-US" dirty="0" smtClean="0"/>
              <a:t>Table</a:t>
            </a:r>
            <a:br>
              <a:rPr lang="en-US" dirty="0" smtClean="0"/>
            </a:br>
            <a:r>
              <a:rPr lang="en-US" dirty="0" smtClean="0"/>
              <a:t>Title: __________________________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9355389"/>
              </p:ext>
            </p:extLst>
          </p:nvPr>
        </p:nvGraphicFramePr>
        <p:xfrm>
          <a:off x="457200" y="1600200"/>
          <a:ext cx="8229600" cy="4724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4241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 of Light Bulb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Change in Temperature</a:t>
                      </a:r>
                    </a:p>
                    <a:p>
                      <a:pPr algn="ctr"/>
                      <a:r>
                        <a:rPr lang="en-US" dirty="0" smtClean="0"/>
                        <a:t>(°C)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8250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Trial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Trial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Trial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Average</a:t>
                      </a:r>
                      <a:endParaRPr lang="en-US" dirty="0"/>
                    </a:p>
                  </a:txBody>
                  <a:tcPr/>
                </a:tc>
              </a:tr>
              <a:tr h="8250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250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250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983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220</Words>
  <Application>Microsoft Office PowerPoint</Application>
  <PresentationFormat>On-screen Show (4:3)</PresentationFormat>
  <Paragraphs>74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Heat Given Off by Halogen, LED, and CFL light bulbs</vt:lpstr>
      <vt:lpstr>Scientific Question</vt:lpstr>
      <vt:lpstr>Variables</vt:lpstr>
      <vt:lpstr>Materials</vt:lpstr>
      <vt:lpstr>Background (2-3 facts about each type of light bulb)</vt:lpstr>
      <vt:lpstr>Sources (websites)</vt:lpstr>
      <vt:lpstr>Hypothesis</vt:lpstr>
      <vt:lpstr>Procedure</vt:lpstr>
      <vt:lpstr>Data Table Title: __________________________</vt:lpstr>
      <vt:lpstr>Graph www.chartgo.com</vt:lpstr>
      <vt:lpstr>Analysis</vt:lpstr>
      <vt:lpstr>Analysis: Cost and Energy Savings</vt:lpstr>
      <vt:lpstr>Analysis Continued..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Heat Given Off by Halogen, LED, and CFL light bulbs</dc:title>
  <dc:creator>Lindsey Dahl</dc:creator>
  <cp:lastModifiedBy>Lindsey Dahl</cp:lastModifiedBy>
  <cp:revision>4</cp:revision>
  <dcterms:created xsi:type="dcterms:W3CDTF">2016-04-05T14:36:39Z</dcterms:created>
  <dcterms:modified xsi:type="dcterms:W3CDTF">2016-04-12T12:25:04Z</dcterms:modified>
</cp:coreProperties>
</file>