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62A50-48A0-4EA4-BFD2-B012A1588042}" type="datetimeFigureOut">
              <a:rPr lang="en-US" smtClean="0"/>
              <a:pPr/>
              <a:t>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5EF5C-BCB9-43FD-BED8-5E3EAF18F4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49D96-F5F5-47DC-AE74-BAFC87230F5E}"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8CCA9-E2A1-46F0-A2B5-62177931E714}"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8CCA9-E2A1-46F0-A2B5-62177931E714}"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8CCA9-E2A1-46F0-A2B5-62177931E714}"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8CCA9-E2A1-46F0-A2B5-62177931E714}"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8CCA9-E2A1-46F0-A2B5-62177931E714}"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8CCA9-E2A1-46F0-A2B5-62177931E714}"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8CCA9-E2A1-46F0-A2B5-62177931E714}" type="datetimeFigureOut">
              <a:rPr lang="en-US" smtClean="0"/>
              <a:pPr/>
              <a:t>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8CCA9-E2A1-46F0-A2B5-62177931E714}" type="datetimeFigureOut">
              <a:rPr lang="en-US" smtClean="0"/>
              <a:pPr/>
              <a:t>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CCA9-E2A1-46F0-A2B5-62177931E714}" type="datetimeFigureOut">
              <a:rPr lang="en-US" smtClean="0"/>
              <a:pPr/>
              <a:t>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8CCA9-E2A1-46F0-A2B5-62177931E714}"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8CCA9-E2A1-46F0-A2B5-62177931E714}"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89A32-9C95-44B1-84CB-9C955DDE0F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8CCA9-E2A1-46F0-A2B5-62177931E714}" type="datetimeFigureOut">
              <a:rPr lang="en-US" smtClean="0"/>
              <a:pPr/>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89A32-9C95-44B1-84CB-9C955DDE0FD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ds.yahoo.com/_ylt=A0WTefNBKapMZBsAaGajzbkF/SIG=122imsa8n/EXP=1286306497/**http:/origincommodities.com/images/spices.jp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ds.yahoo.com/_ylt=A0PDoTATKqpMohcA_VGjzbkF/SIG=12lvt2e0o/EXP=1286306707/**http:/www.arthursclipart.org/sailingships/sail/arab%20dhow.gi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Commerce:</a:t>
            </a:r>
            <a:br>
              <a:rPr lang="en-US" dirty="0" smtClean="0"/>
            </a:br>
            <a:r>
              <a:rPr lang="en-US" dirty="0" smtClean="0"/>
              <a:t>1450-1750</a:t>
            </a:r>
            <a:endParaRPr lang="en-US" dirty="0"/>
          </a:p>
        </p:txBody>
      </p:sp>
      <p:sp>
        <p:nvSpPr>
          <p:cNvPr id="3" name="Subtitle 2"/>
          <p:cNvSpPr>
            <a:spLocks noGrp="1"/>
          </p:cNvSpPr>
          <p:nvPr>
            <p:ph type="subTitle" idx="1"/>
          </p:nvPr>
        </p:nvSpPr>
        <p:spPr/>
        <p:txBody>
          <a:bodyPr/>
          <a:lstStyle/>
          <a:p>
            <a:r>
              <a:rPr lang="en-US" dirty="0" err="1" smtClean="0"/>
              <a:t>Strayer</a:t>
            </a:r>
            <a:r>
              <a:rPr lang="en-US" dirty="0" smtClean="0"/>
              <a:t>: Chapter 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r>
              <a:rPr lang="en-US" dirty="0" smtClean="0"/>
              <a:t>Portuguese trade was in decline by 1600</a:t>
            </a:r>
          </a:p>
          <a:p>
            <a:r>
              <a:rPr lang="en-US" dirty="0" smtClean="0"/>
              <a:t>Portugal was financially and militarily overextended</a:t>
            </a:r>
          </a:p>
          <a:p>
            <a:r>
              <a:rPr lang="en-US" dirty="0" smtClean="0"/>
              <a:t>Could not withstand the challenge of local traders from:</a:t>
            </a:r>
          </a:p>
          <a:p>
            <a:pPr lvl="1"/>
            <a:r>
              <a:rPr lang="en-US" dirty="0" smtClean="0"/>
              <a:t>Japan</a:t>
            </a:r>
          </a:p>
          <a:p>
            <a:pPr lvl="1"/>
            <a:r>
              <a:rPr lang="en-US" dirty="0" smtClean="0"/>
              <a:t>Burma</a:t>
            </a:r>
          </a:p>
          <a:p>
            <a:pPr lvl="1"/>
            <a:r>
              <a:rPr lang="en-US" dirty="0" err="1" smtClean="0"/>
              <a:t>Mughal</a:t>
            </a:r>
            <a:r>
              <a:rPr lang="en-US" dirty="0" smtClean="0"/>
              <a:t> India</a:t>
            </a:r>
          </a:p>
          <a:p>
            <a:pPr lvl="1"/>
            <a:r>
              <a:rPr lang="en-US" dirty="0" smtClean="0"/>
              <a:t>Persia</a:t>
            </a:r>
          </a:p>
          <a:p>
            <a:r>
              <a:rPr lang="en-US" dirty="0" smtClean="0"/>
              <a:t>Or European traders from:</a:t>
            </a:r>
          </a:p>
          <a:p>
            <a:pPr lvl="1"/>
            <a:r>
              <a:rPr lang="en-US" dirty="0" smtClean="0"/>
              <a:t>Spain</a:t>
            </a:r>
          </a:p>
          <a:p>
            <a:pPr lvl="1"/>
            <a:r>
              <a:rPr lang="en-US" dirty="0" smtClean="0"/>
              <a:t>France</a:t>
            </a:r>
          </a:p>
          <a:p>
            <a:pPr lvl="1"/>
            <a:r>
              <a:rPr lang="en-US" dirty="0" smtClean="0"/>
              <a:t>England</a:t>
            </a:r>
          </a:p>
          <a:p>
            <a:pPr lvl="1"/>
            <a:r>
              <a:rPr lang="en-US" dirty="0" smtClean="0"/>
              <a:t>The Netherlands</a:t>
            </a:r>
          </a:p>
        </p:txBody>
      </p:sp>
      <p:pic>
        <p:nvPicPr>
          <p:cNvPr id="4" name="Picture 2" descr="http://rds.yahoo.com/_ylt=A0WTefdxKqpM_FEAANijzbkF/SIG=12k9660hj/EXP=1286306801/**http%3a/cf.hum.uva.nl/galle/images/maps/productroutes_700x522.jpg"/>
          <p:cNvPicPr>
            <a:picLocks noChangeAspect="1" noChangeArrowheads="1"/>
          </p:cNvPicPr>
          <p:nvPr/>
        </p:nvPicPr>
        <p:blipFill>
          <a:blip r:embed="rId2" cstate="print"/>
          <a:srcRect/>
          <a:stretch>
            <a:fillRect/>
          </a:stretch>
        </p:blipFill>
        <p:spPr bwMode="auto">
          <a:xfrm>
            <a:off x="0" y="-1"/>
            <a:ext cx="9144000" cy="68188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Spain and the Philippines</a:t>
            </a:r>
            <a:endParaRPr lang="en-US" dirty="0"/>
          </a:p>
        </p:txBody>
      </p:sp>
      <p:sp>
        <p:nvSpPr>
          <p:cNvPr id="5" name="Content Placeholder 4"/>
          <p:cNvSpPr>
            <a:spLocks noGrp="1"/>
          </p:cNvSpPr>
          <p:nvPr>
            <p:ph idx="1"/>
          </p:nvPr>
        </p:nvSpPr>
        <p:spPr>
          <a:xfrm>
            <a:off x="457200" y="1600200"/>
            <a:ext cx="8458200" cy="5029200"/>
          </a:xfrm>
        </p:spPr>
        <p:txBody>
          <a:bodyPr>
            <a:normAutofit/>
          </a:bodyPr>
          <a:lstStyle/>
          <a:p>
            <a:r>
              <a:rPr lang="en-US" dirty="0" smtClean="0"/>
              <a:t>Spain was the first to challenge Portugal’s position of power in the Indian Ocean</a:t>
            </a:r>
          </a:p>
          <a:p>
            <a:r>
              <a:rPr lang="en-US" dirty="0" smtClean="0"/>
              <a:t>They found the Philippines during Magellan’s journey (1519-1521)</a:t>
            </a:r>
          </a:p>
          <a:p>
            <a:r>
              <a:rPr lang="en-US" dirty="0" smtClean="0"/>
              <a:t>Though some places paid tribute to China, most ports were of little interest to the Chinese or Japanese</a:t>
            </a:r>
          </a:p>
          <a:p>
            <a:r>
              <a:rPr lang="en-US" dirty="0" smtClean="0"/>
              <a:t>For Spain, the proximity to China made the Philippines very attractive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953000" cy="6858000"/>
          </a:xfrm>
        </p:spPr>
        <p:txBody>
          <a:bodyPr>
            <a:normAutofit/>
          </a:bodyPr>
          <a:lstStyle/>
          <a:p>
            <a:r>
              <a:rPr lang="en-US" dirty="0" smtClean="0"/>
              <a:t>The Spanish decided on outright colonization rather than following the Portuguese model</a:t>
            </a:r>
          </a:p>
          <a:p>
            <a:r>
              <a:rPr lang="en-US" dirty="0" smtClean="0"/>
              <a:t>Spanish rule brought missionaries </a:t>
            </a:r>
            <a:r>
              <a:rPr lang="en-US" dirty="0" smtClean="0">
                <a:sym typeface="Wingdings" pitchFamily="2" charset="2"/>
              </a:rPr>
              <a:t> establishment of Christianity in the region</a:t>
            </a:r>
          </a:p>
          <a:p>
            <a:r>
              <a:rPr lang="en-US" dirty="0" smtClean="0">
                <a:sym typeface="Wingdings" pitchFamily="2" charset="2"/>
              </a:rPr>
              <a:t>Islam, already present in the Philippines, became to form an important part of the ideology of resistance to Spanish rule</a:t>
            </a:r>
            <a:endParaRPr lang="en-US" dirty="0"/>
          </a:p>
        </p:txBody>
      </p:sp>
      <p:pic>
        <p:nvPicPr>
          <p:cNvPr id="43010" name="Picture 2" descr="http://www.asia-atlas.com/pictures/maps/southeast-asia.jpg"/>
          <p:cNvPicPr>
            <a:picLocks noChangeAspect="1" noChangeArrowheads="1"/>
          </p:cNvPicPr>
          <p:nvPr/>
        </p:nvPicPr>
        <p:blipFill>
          <a:blip r:embed="rId2" cstate="print"/>
          <a:srcRect l="13610" t="226" r="17105"/>
          <a:stretch>
            <a:fillRect/>
          </a:stretch>
        </p:blipFill>
        <p:spPr bwMode="auto">
          <a:xfrm>
            <a:off x="4876800" y="304800"/>
            <a:ext cx="4267200" cy="632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lstStyle/>
          <a:p>
            <a:r>
              <a:rPr lang="en-US" dirty="0" smtClean="0"/>
              <a:t>Spanish organization in the Philippines was similar to that in the New World</a:t>
            </a:r>
          </a:p>
          <a:p>
            <a:r>
              <a:rPr lang="en-US" dirty="0" smtClean="0"/>
              <a:t>Indigenous people persuaded or forced to relocate to Christian communities</a:t>
            </a:r>
          </a:p>
          <a:p>
            <a:r>
              <a:rPr lang="en-US" dirty="0" smtClean="0"/>
              <a:t>Natives paid taxes, tributes, and </a:t>
            </a:r>
            <a:r>
              <a:rPr lang="en-US" i="1" dirty="0" err="1" smtClean="0"/>
              <a:t>mita</a:t>
            </a:r>
            <a:r>
              <a:rPr lang="en-US" i="1" dirty="0" smtClean="0"/>
              <a:t> </a:t>
            </a:r>
            <a:r>
              <a:rPr lang="en-US" dirty="0" smtClean="0"/>
              <a:t> to Spanish landlords</a:t>
            </a:r>
          </a:p>
          <a:p>
            <a:r>
              <a:rPr lang="en-US" dirty="0" smtClean="0"/>
              <a:t>Large estates were built by Spanish landlords</a:t>
            </a:r>
          </a:p>
          <a:p>
            <a:r>
              <a:rPr lang="en-US" dirty="0" smtClean="0"/>
              <a:t>Women who once had status as healers, midwives, religious leaders, and performers of rituals were replaced by Spanish priests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5791200" cy="5791200"/>
          </a:xfrm>
        </p:spPr>
        <p:txBody>
          <a:bodyPr/>
          <a:lstStyle/>
          <a:p>
            <a:r>
              <a:rPr lang="en-US" dirty="0" smtClean="0"/>
              <a:t>Short lived revolts erupted against colonial oppression</a:t>
            </a:r>
          </a:p>
          <a:p>
            <a:r>
              <a:rPr lang="en-US" dirty="0" smtClean="0"/>
              <a:t>Many fled to Manila, the capital.</a:t>
            </a:r>
          </a:p>
          <a:p>
            <a:r>
              <a:rPr lang="en-US" dirty="0" smtClean="0"/>
              <a:t>Other groups that came to the capital included Chinese and Japanese merchants</a:t>
            </a:r>
          </a:p>
          <a:p>
            <a:r>
              <a:rPr lang="en-US" dirty="0" smtClean="0"/>
              <a:t>Diversity helped trade flourish, but also led to ethnic tension</a:t>
            </a:r>
          </a:p>
          <a:p>
            <a:endParaRPr lang="en-US" dirty="0"/>
          </a:p>
        </p:txBody>
      </p:sp>
      <p:pic>
        <p:nvPicPr>
          <p:cNvPr id="40964" name="Picture 4" descr="http://www.computerweekly.com/PhotoGalleries/235119/764_30_7-Manila-Philippines.png"/>
          <p:cNvPicPr>
            <a:picLocks noChangeAspect="1" noChangeArrowheads="1"/>
          </p:cNvPicPr>
          <p:nvPr/>
        </p:nvPicPr>
        <p:blipFill>
          <a:blip r:embed="rId2" cstate="print"/>
          <a:srcRect l="50745" t="19059"/>
          <a:stretch>
            <a:fillRect/>
          </a:stretch>
        </p:blipFill>
        <p:spPr bwMode="auto">
          <a:xfrm>
            <a:off x="6248400" y="152400"/>
            <a:ext cx="2682797" cy="6449202"/>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East India Companies</a:t>
            </a:r>
            <a:endParaRPr lang="en-US" dirty="0"/>
          </a:p>
        </p:txBody>
      </p:sp>
      <p:sp>
        <p:nvSpPr>
          <p:cNvPr id="3" name="Content Placeholder 2"/>
          <p:cNvSpPr>
            <a:spLocks noGrp="1"/>
          </p:cNvSpPr>
          <p:nvPr>
            <p:ph idx="1"/>
          </p:nvPr>
        </p:nvSpPr>
        <p:spPr>
          <a:xfrm>
            <a:off x="457200" y="1600200"/>
            <a:ext cx="8686800" cy="4953000"/>
          </a:xfrm>
        </p:spPr>
        <p:txBody>
          <a:bodyPr>
            <a:normAutofit fontScale="92500" lnSpcReduction="10000"/>
          </a:bodyPr>
          <a:lstStyle/>
          <a:p>
            <a:r>
              <a:rPr lang="en-US" dirty="0" smtClean="0"/>
              <a:t>The British and Dutch both entered the Indian Ocean in the early 17</a:t>
            </a:r>
            <a:r>
              <a:rPr lang="en-US" baseline="30000" dirty="0" smtClean="0"/>
              <a:t>th</a:t>
            </a:r>
            <a:r>
              <a:rPr lang="en-US" dirty="0" smtClean="0"/>
              <a:t> century</a:t>
            </a:r>
          </a:p>
          <a:p>
            <a:r>
              <a:rPr lang="en-US" dirty="0" smtClean="0"/>
              <a:t>Both organized joint-stock trading companies</a:t>
            </a:r>
          </a:p>
          <a:p>
            <a:pPr lvl="1"/>
            <a:r>
              <a:rPr lang="en-US" dirty="0"/>
              <a:t>C</a:t>
            </a:r>
            <a:r>
              <a:rPr lang="en-US" dirty="0" smtClean="0"/>
              <a:t>orporations</a:t>
            </a:r>
            <a:r>
              <a:rPr lang="en-US" dirty="0"/>
              <a:t> or </a:t>
            </a:r>
            <a:r>
              <a:rPr lang="en-US" dirty="0" smtClean="0"/>
              <a:t>partnerships</a:t>
            </a:r>
            <a:r>
              <a:rPr lang="en-US" dirty="0"/>
              <a:t> involving two or more </a:t>
            </a:r>
            <a:r>
              <a:rPr lang="en-US" dirty="0" smtClean="0"/>
              <a:t>people. </a:t>
            </a:r>
          </a:p>
          <a:p>
            <a:pPr lvl="1"/>
            <a:r>
              <a:rPr lang="en-US" dirty="0" smtClean="0"/>
              <a:t>Stocks are </a:t>
            </a:r>
            <a:r>
              <a:rPr lang="en-US" dirty="0"/>
              <a:t>issued by the company in return </a:t>
            </a:r>
            <a:r>
              <a:rPr lang="en-US" dirty="0" smtClean="0"/>
              <a:t>for financial contributions</a:t>
            </a:r>
          </a:p>
          <a:p>
            <a:pPr lvl="1"/>
            <a:r>
              <a:rPr lang="en-US" dirty="0" smtClean="0"/>
              <a:t>Shareholders </a:t>
            </a:r>
            <a:r>
              <a:rPr lang="en-US" dirty="0"/>
              <a:t>are free to transfer their ownership </a:t>
            </a:r>
            <a:r>
              <a:rPr lang="en-US" dirty="0" smtClean="0"/>
              <a:t>by </a:t>
            </a:r>
            <a:r>
              <a:rPr lang="en-US" dirty="0"/>
              <a:t>selling their stockholding to others.</a:t>
            </a:r>
          </a:p>
          <a:p>
            <a:pPr lvl="1"/>
            <a:r>
              <a:rPr lang="en-US" dirty="0" smtClean="0"/>
              <a:t>Benefit: offers </a:t>
            </a:r>
            <a:r>
              <a:rPr lang="en-US" dirty="0"/>
              <a:t>the protection of limited </a:t>
            </a:r>
            <a:r>
              <a:rPr lang="en-US" dirty="0" smtClean="0"/>
              <a:t>liability against the </a:t>
            </a:r>
            <a:r>
              <a:rPr lang="en-US" dirty="0"/>
              <a:t>company's debt </a:t>
            </a:r>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Dutch and British traders replaced Portuguese by force, even as they traded with each other</a:t>
            </a:r>
          </a:p>
          <a:p>
            <a:r>
              <a:rPr lang="en-US" dirty="0" smtClean="0"/>
              <a:t>Both were</a:t>
            </a:r>
          </a:p>
          <a:p>
            <a:pPr lvl="1"/>
            <a:r>
              <a:rPr lang="en-US" dirty="0" smtClean="0"/>
              <a:t>Militarily and economically stronger</a:t>
            </a:r>
          </a:p>
          <a:p>
            <a:pPr lvl="1"/>
            <a:r>
              <a:rPr lang="en-US" dirty="0" smtClean="0"/>
              <a:t>Highly commercialized and urbanized</a:t>
            </a:r>
          </a:p>
          <a:p>
            <a:pPr lvl="1"/>
            <a:r>
              <a:rPr lang="en-US" dirty="0" smtClean="0"/>
              <a:t>Skilled in new business models</a:t>
            </a:r>
          </a:p>
          <a:p>
            <a:pPr lvl="1"/>
            <a:r>
              <a:rPr lang="en-US" dirty="0" smtClean="0"/>
              <a:t>Skilled in new maritime techniques and technology</a:t>
            </a:r>
          </a:p>
          <a:p>
            <a:pPr lvl="1"/>
            <a:r>
              <a:rPr lang="en-US" dirty="0" smtClean="0"/>
              <a:t>Had joint-stock companies chartered by their kingdoms that raised money and organized expeditions more efficiently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The Dutch focused on Indonesia</a:t>
            </a:r>
          </a:p>
          <a:p>
            <a:r>
              <a:rPr lang="en-US" dirty="0" smtClean="0"/>
              <a:t>The British focused on India</a:t>
            </a:r>
          </a:p>
          <a:p>
            <a:r>
              <a:rPr lang="en-US" dirty="0" smtClean="0"/>
              <a:t>The French arrived later, and clashed with the British in southern India</a:t>
            </a:r>
            <a:endParaRPr lang="en-US" dirty="0"/>
          </a:p>
        </p:txBody>
      </p:sp>
      <p:pic>
        <p:nvPicPr>
          <p:cNvPr id="37890" name="Picture 2" descr="http://brian.hoffert.faculty.noctrl.edu/HST265/BritishEastIndiaCompany.3.jpg"/>
          <p:cNvPicPr>
            <a:picLocks noChangeAspect="1" noChangeArrowheads="1"/>
          </p:cNvPicPr>
          <p:nvPr/>
        </p:nvPicPr>
        <p:blipFill>
          <a:blip r:embed="rId2" cstate="print"/>
          <a:srcRect/>
          <a:stretch>
            <a:fillRect/>
          </a:stretch>
        </p:blipFill>
        <p:spPr bwMode="auto">
          <a:xfrm>
            <a:off x="4800600" y="2971800"/>
            <a:ext cx="4143375" cy="36480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The Dutch focused on controlling trade and production of: cloves, cinnamon, mace, and nutmeg by claiming control of many small islands (see Java in your textbooks!)</a:t>
            </a:r>
          </a:p>
          <a:p>
            <a:pPr lvl="1"/>
            <a:r>
              <a:rPr lang="en-US" dirty="0" smtClean="0"/>
              <a:t>They set up monopolies</a:t>
            </a:r>
          </a:p>
          <a:p>
            <a:pPr lvl="1"/>
            <a:r>
              <a:rPr lang="en-US" dirty="0" smtClean="0"/>
              <a:t>Burned the crops of people who refused to trade with them</a:t>
            </a:r>
          </a:p>
          <a:p>
            <a:pPr lvl="1"/>
            <a:r>
              <a:rPr lang="en-US" dirty="0" smtClean="0"/>
              <a:t>Brought in slaves to grow nutmeg after killing the inhabitants of the Banda Islands</a:t>
            </a:r>
          </a:p>
          <a:p>
            <a:pPr lvl="1"/>
            <a:r>
              <a:rPr lang="en-US" dirty="0" smtClean="0"/>
              <a:t>Dutch profits soared as local economies were shattered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The British who were less organized than the Dutch were largely excluded from the Spice Islands so they focused on India instead</a:t>
            </a:r>
          </a:p>
          <a:p>
            <a:pPr lvl="1"/>
            <a:r>
              <a:rPr lang="en-US" dirty="0" smtClean="0"/>
              <a:t>Established three major trading centers: Bombay, Calcutta, and Madras</a:t>
            </a:r>
          </a:p>
          <a:p>
            <a:pPr lvl="1"/>
            <a:r>
              <a:rPr lang="en-US" dirty="0" smtClean="0"/>
              <a:t>Not strong enough to overrun the </a:t>
            </a:r>
            <a:r>
              <a:rPr lang="en-US" dirty="0" err="1" smtClean="0"/>
              <a:t>Mughals</a:t>
            </a:r>
            <a:r>
              <a:rPr lang="en-US" dirty="0" smtClean="0"/>
              <a:t> in India as the Dutch had with the Spice Islands = no trade by warfare</a:t>
            </a:r>
          </a:p>
          <a:p>
            <a:pPr lvl="1"/>
            <a:r>
              <a:rPr lang="en-US" dirty="0" smtClean="0"/>
              <a:t>Signed trade agreements with local leaders</a:t>
            </a:r>
          </a:p>
          <a:p>
            <a:pPr lvl="1"/>
            <a:r>
              <a:rPr lang="en-US" dirty="0" smtClean="0"/>
              <a:t>Began to focus heavily on cotton trade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a:xfrm>
            <a:off x="228600" y="1371600"/>
            <a:ext cx="8915400" cy="5486400"/>
          </a:xfrm>
        </p:spPr>
        <p:txBody>
          <a:bodyPr>
            <a:normAutofit fontScale="92500" lnSpcReduction="20000"/>
          </a:bodyPr>
          <a:lstStyle/>
          <a:p>
            <a:r>
              <a:rPr lang="en-US" dirty="0" smtClean="0"/>
              <a:t>Europeans and Asian Commerce (Part 1)</a:t>
            </a:r>
          </a:p>
          <a:p>
            <a:pPr lvl="1"/>
            <a:r>
              <a:rPr lang="en-US" dirty="0" smtClean="0"/>
              <a:t>Portuguese Empire of Commerce</a:t>
            </a:r>
          </a:p>
          <a:p>
            <a:pPr lvl="1"/>
            <a:r>
              <a:rPr lang="en-US" dirty="0" smtClean="0"/>
              <a:t>The East India Companies</a:t>
            </a:r>
          </a:p>
          <a:p>
            <a:pPr lvl="1"/>
            <a:r>
              <a:rPr lang="en-US" dirty="0" smtClean="0"/>
              <a:t>Asian Commerce</a:t>
            </a:r>
          </a:p>
          <a:p>
            <a:r>
              <a:rPr lang="en-US" dirty="0" smtClean="0"/>
              <a:t>Silver and Global Commerce (Part 2)</a:t>
            </a:r>
          </a:p>
          <a:p>
            <a:r>
              <a:rPr lang="en-US" dirty="0" smtClean="0"/>
              <a:t>The “World Hunt”: Fur in Global Commerce (Part 3)</a:t>
            </a:r>
          </a:p>
          <a:p>
            <a:r>
              <a:rPr lang="en-US" dirty="0" smtClean="0"/>
              <a:t>Commerce in People: The Atlantic Slave Trade (Part 4)</a:t>
            </a:r>
          </a:p>
          <a:p>
            <a:pPr lvl="1"/>
            <a:r>
              <a:rPr lang="en-US" dirty="0" smtClean="0"/>
              <a:t>The Slave Trade in Context</a:t>
            </a:r>
          </a:p>
          <a:p>
            <a:pPr lvl="1"/>
            <a:r>
              <a:rPr lang="en-US" dirty="0" smtClean="0"/>
              <a:t>The Slave Trade in Practice</a:t>
            </a:r>
          </a:p>
          <a:p>
            <a:pPr lvl="1"/>
            <a:r>
              <a:rPr lang="en-US" dirty="0" smtClean="0"/>
              <a:t>Comparing Consequences: The Impact of the Slave Trade in Africa</a:t>
            </a:r>
          </a:p>
          <a:p>
            <a:r>
              <a:rPr lang="en-US" dirty="0" smtClean="0"/>
              <a:t>Reflections: Economic Globalization- Then and Now (Part 5)</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British and Dutch trade in the Indian Ocean provided many benefits for their countries</a:t>
            </a:r>
          </a:p>
          <a:p>
            <a:pPr lvl="1"/>
            <a:r>
              <a:rPr lang="en-US" dirty="0" smtClean="0"/>
              <a:t>Able to buy Asian goods by trading spices and cotton rather than silver and gold</a:t>
            </a:r>
          </a:p>
          <a:p>
            <a:pPr lvl="1"/>
            <a:r>
              <a:rPr lang="en-US" dirty="0" smtClean="0"/>
              <a:t>Began to trade in bulk goods (paper, cotton, pepper) instead of luxury items (silk, porcelain)</a:t>
            </a:r>
          </a:p>
          <a:p>
            <a:pPr lvl="1"/>
            <a:r>
              <a:rPr lang="en-US" dirty="0" smtClean="0"/>
              <a:t>As time passed, both turned trading ports into more typical colonies</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Asian Commerce</a:t>
            </a:r>
            <a:endParaRPr lang="en-US" dirty="0"/>
          </a:p>
        </p:txBody>
      </p:sp>
      <p:sp>
        <p:nvSpPr>
          <p:cNvPr id="3" name="Content Placeholder 2"/>
          <p:cNvSpPr>
            <a:spLocks noGrp="1"/>
          </p:cNvSpPr>
          <p:nvPr>
            <p:ph idx="1"/>
          </p:nvPr>
        </p:nvSpPr>
        <p:spPr/>
        <p:txBody>
          <a:bodyPr>
            <a:normAutofit lnSpcReduction="10000"/>
          </a:bodyPr>
          <a:lstStyle/>
          <a:p>
            <a:r>
              <a:rPr lang="en-US" dirty="0" smtClean="0"/>
              <a:t>Even though Europeans were beginning to control trade, powerful empires continued to exist in </a:t>
            </a:r>
            <a:r>
              <a:rPr lang="en-US" dirty="0" err="1" smtClean="0"/>
              <a:t>Mughal</a:t>
            </a:r>
            <a:r>
              <a:rPr lang="en-US" dirty="0" smtClean="0"/>
              <a:t> India, Ming China, and Tokugawa Japan</a:t>
            </a:r>
          </a:p>
          <a:p>
            <a:r>
              <a:rPr lang="en-US" dirty="0" smtClean="0"/>
              <a:t>Arab, Javanese, Malay, and Chinese (not state sponsored) traders continued to trade and benefitted from interaction with Europeans</a:t>
            </a:r>
          </a:p>
          <a:p>
            <a:r>
              <a:rPr lang="en-US" dirty="0" smtClean="0"/>
              <a:t>Asians continued to control overland trade routes like the Silk Road</a:t>
            </a:r>
          </a:p>
        </p:txBody>
      </p:sp>
      <p:pic>
        <p:nvPicPr>
          <p:cNvPr id="33794" name="Picture 2" descr="http://people.hofstra.edu/geotrans/eng/ch2en/conc2en/img/VOC_Trade_Network.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and Trade</a:t>
            </a:r>
            <a:endParaRPr lang="en-US" dirty="0"/>
          </a:p>
        </p:txBody>
      </p:sp>
      <p:sp>
        <p:nvSpPr>
          <p:cNvPr id="3" name="Content Placeholder 2"/>
          <p:cNvSpPr>
            <a:spLocks noGrp="1"/>
          </p:cNvSpPr>
          <p:nvPr>
            <p:ph idx="1"/>
          </p:nvPr>
        </p:nvSpPr>
        <p:spPr/>
        <p:txBody>
          <a:bodyPr/>
          <a:lstStyle/>
          <a:p>
            <a:r>
              <a:rPr lang="en-US" dirty="0" smtClean="0"/>
              <a:t>European merchants and missionaries first arrived in the mid-16</a:t>
            </a:r>
            <a:r>
              <a:rPr lang="en-US" baseline="30000" dirty="0" smtClean="0"/>
              <a:t>th</a:t>
            </a:r>
            <a:r>
              <a:rPr lang="en-US" dirty="0" smtClean="0"/>
              <a:t> century</a:t>
            </a:r>
          </a:p>
          <a:p>
            <a:r>
              <a:rPr lang="en-US" dirty="0" smtClean="0"/>
              <a:t>Japanese warlords bought firearms to fuel their civil wars</a:t>
            </a:r>
          </a:p>
          <a:p>
            <a:r>
              <a:rPr lang="en-US" dirty="0" smtClean="0"/>
              <a:t>The Tokugawa used Portuguese guns to defeat their enemies and create a strong </a:t>
            </a:r>
            <a:r>
              <a:rPr lang="en-US" dirty="0" err="1" smtClean="0"/>
              <a:t>shogunate</a:t>
            </a:r>
            <a:r>
              <a:rPr lang="en-US" dirty="0" smtClean="0"/>
              <a:t>, then ejected foreigners and attempted to isolate their Island nation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Questions</a:t>
            </a:r>
            <a:endParaRPr lang="en-US" dirty="0"/>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pPr marL="514350" indent="-514350">
              <a:buFont typeface="+mj-lt"/>
              <a:buAutoNum type="arabicPeriod"/>
            </a:pPr>
            <a:r>
              <a:rPr lang="en-US" dirty="0" smtClean="0"/>
              <a:t>What drove European involvement in the world of Asian commerce?</a:t>
            </a:r>
          </a:p>
          <a:p>
            <a:pPr marL="514350" indent="-514350">
              <a:buFont typeface="+mj-lt"/>
              <a:buAutoNum type="arabicPeriod"/>
            </a:pPr>
            <a:r>
              <a:rPr lang="en-US" dirty="0" smtClean="0"/>
              <a:t>To what extent did the Portuguese realize their own goals in the Indian Ocean?</a:t>
            </a:r>
          </a:p>
          <a:p>
            <a:pPr marL="514350" indent="-514350">
              <a:buFont typeface="+mj-lt"/>
              <a:buAutoNum type="arabicPeriod"/>
            </a:pPr>
            <a:r>
              <a:rPr lang="en-US" dirty="0" smtClean="0"/>
              <a:t>How did the Portuguese, Spanish, Dutch, and British initiatives in Asia differ from one another?</a:t>
            </a:r>
          </a:p>
          <a:p>
            <a:pPr marL="514350" indent="-514350">
              <a:buFont typeface="+mj-lt"/>
              <a:buAutoNum type="arabicPeriod"/>
            </a:pPr>
            <a:r>
              <a:rPr lang="en-US" dirty="0" smtClean="0"/>
              <a:t>To what extent did the British and Dutch trading companies change the societies they encountered in Asia?</a:t>
            </a:r>
          </a:p>
          <a:p>
            <a:pPr marL="514350" indent="-514350">
              <a:buFont typeface="+mj-lt"/>
              <a:buAutoNum type="arabicPeriod"/>
            </a:pPr>
            <a:r>
              <a:rPr lang="en-US" dirty="0" smtClean="0"/>
              <a:t>In what specific ways did trade foster trade in the early modern era?</a:t>
            </a:r>
          </a:p>
          <a:p>
            <a:pPr marL="514350" indent="-514350">
              <a:buFont typeface="+mj-lt"/>
              <a:buAutoNum type="arabicPeriod"/>
            </a:pPr>
            <a:r>
              <a:rPr lang="en-US" dirty="0" smtClean="0"/>
              <a:t>To what extent did Europeans transform earlier patterns of commerce, and in what ways did they assimilate those older patterns?</a:t>
            </a:r>
          </a:p>
          <a:p>
            <a:pPr marL="514350" indent="-514350">
              <a:buFont typeface="+mj-lt"/>
              <a:buAutoNum type="arabicPeriod"/>
            </a:pPr>
            <a:r>
              <a:rPr lang="en-US" dirty="0" smtClean="0"/>
              <a:t>Describe and account for the differing outcomes of European expansion in the Americas, Africa and Asia.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iew Image"/>
          <p:cNvPicPr>
            <a:picLocks noChangeAspect="1" noChangeArrowheads="1"/>
          </p:cNvPicPr>
          <p:nvPr/>
        </p:nvPicPr>
        <p:blipFill>
          <a:blip r:embed="rId2" cstate="print"/>
          <a:srcRect/>
          <a:stretch>
            <a:fillRect/>
          </a:stretch>
        </p:blipFill>
        <p:spPr bwMode="auto">
          <a:xfrm>
            <a:off x="0" y="0"/>
            <a:ext cx="3962400" cy="3026833"/>
          </a:xfrm>
          <a:prstGeom prst="rect">
            <a:avLst/>
          </a:prstGeom>
          <a:noFill/>
          <a:effectLst>
            <a:softEdge rad="317500"/>
          </a:effectLst>
        </p:spPr>
      </p:pic>
      <p:sp>
        <p:nvSpPr>
          <p:cNvPr id="4" name="Title 3"/>
          <p:cNvSpPr>
            <a:spLocks noGrp="1"/>
          </p:cNvSpPr>
          <p:nvPr>
            <p:ph type="ctrTitle"/>
          </p:nvPr>
        </p:nvSpPr>
        <p:spPr/>
        <p:txBody>
          <a:bodyPr/>
          <a:lstStyle/>
          <a:p>
            <a:r>
              <a:rPr lang="en-US" dirty="0" smtClean="0"/>
              <a:t>The Silver Trade</a:t>
            </a:r>
            <a:endParaRPr lang="en-US" dirty="0"/>
          </a:p>
        </p:txBody>
      </p:sp>
      <p:sp>
        <p:nvSpPr>
          <p:cNvPr id="5" name="Subtitle 4"/>
          <p:cNvSpPr>
            <a:spLocks noGrp="1"/>
          </p:cNvSpPr>
          <p:nvPr>
            <p:ph type="subTitle" idx="1"/>
          </p:nvPr>
        </p:nvSpPr>
        <p:spPr/>
        <p:txBody>
          <a:bodyPr/>
          <a:lstStyle/>
          <a:p>
            <a:r>
              <a:rPr lang="en-US" dirty="0" smtClean="0"/>
              <a:t>Silver makes the world go round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eachinginsanity.net/whap/Early%20Modern/Silver%20Trade%20Map%202.jpg"/>
          <p:cNvPicPr>
            <a:picLocks noChangeAspect="1" noChangeArrowheads="1"/>
          </p:cNvPicPr>
          <p:nvPr/>
        </p:nvPicPr>
        <p:blipFill>
          <a:blip r:embed="rId2" cstate="print"/>
          <a:srcRect/>
          <a:stretch>
            <a:fillRect/>
          </a:stretch>
        </p:blipFill>
        <p:spPr bwMode="auto">
          <a:xfrm>
            <a:off x="3886200" y="3446450"/>
            <a:ext cx="5257800" cy="3411550"/>
          </a:xfrm>
          <a:prstGeom prst="rect">
            <a:avLst/>
          </a:prstGeom>
          <a:noFill/>
        </p:spPr>
      </p:pic>
      <p:sp>
        <p:nvSpPr>
          <p:cNvPr id="2" name="Title 1"/>
          <p:cNvSpPr>
            <a:spLocks noGrp="1"/>
          </p:cNvSpPr>
          <p:nvPr>
            <p:ph type="title"/>
          </p:nvPr>
        </p:nvSpPr>
        <p:spPr/>
        <p:txBody>
          <a:bodyPr/>
          <a:lstStyle/>
          <a:p>
            <a:r>
              <a:rPr lang="en-US" dirty="0" smtClean="0"/>
              <a:t>Silver and Global Commerce</a:t>
            </a:r>
            <a:endParaRPr lang="en-US" dirty="0"/>
          </a:p>
        </p:txBody>
      </p:sp>
      <p:sp>
        <p:nvSpPr>
          <p:cNvPr id="3" name="Content Placeholder 2"/>
          <p:cNvSpPr>
            <a:spLocks noGrp="1"/>
          </p:cNvSpPr>
          <p:nvPr>
            <p:ph idx="1"/>
          </p:nvPr>
        </p:nvSpPr>
        <p:spPr/>
        <p:txBody>
          <a:bodyPr/>
          <a:lstStyle/>
          <a:p>
            <a:r>
              <a:rPr lang="en-US" dirty="0" smtClean="0"/>
              <a:t>The demand for silver in China and Japan, plus the discovery of silver mines in South America led to the emergence of a global exchange network</a:t>
            </a:r>
            <a:endParaRPr lang="en-US" dirty="0"/>
          </a:p>
        </p:txBody>
      </p:sp>
      <p:pic>
        <p:nvPicPr>
          <p:cNvPr id="1026" name="Picture 2" descr="http://teachinginsanity.net/whap/Early%20Modern/Silver%20Trade%20Map%202.jpg"/>
          <p:cNvPicPr>
            <a:picLocks noChangeAspect="1" noChangeArrowheads="1"/>
          </p:cNvPicPr>
          <p:nvPr/>
        </p:nvPicPr>
        <p:blipFill>
          <a:blip r:embed="rId2" cstate="print"/>
          <a:srcRect/>
          <a:stretch>
            <a:fillRect/>
          </a:stretch>
        </p:blipFill>
        <p:spPr bwMode="auto">
          <a:xfrm>
            <a:off x="-16137" y="457200"/>
            <a:ext cx="9160137"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ppt_x</p:attrName>
                                        </p:attrNameLst>
                                      </p:cBhvr>
                                      <p:tavLst>
                                        <p:tav tm="0">
                                          <p:val>
                                            <p:strVal val="ppt_x"/>
                                          </p:val>
                                        </p:tav>
                                        <p:tav tm="100000">
                                          <p:val>
                                            <p:strVal val="ppt_x"/>
                                          </p:val>
                                        </p:tav>
                                      </p:tavLst>
                                    </p:anim>
                                    <p:anim calcmode="lin" valueType="num">
                                      <p:cBhvr>
                                        <p:cTn id="8" dur="2000"/>
                                        <p:tgtEl>
                                          <p:spTgt spid="5"/>
                                        </p:tgtEl>
                                        <p:attrNameLst>
                                          <p:attrName>ppt_y</p:attrName>
                                        </p:attrNameLst>
                                      </p:cBhvr>
                                      <p:tavLst>
                                        <p:tav tm="0">
                                          <p:val>
                                            <p:strVal val="ppt_y"/>
                                          </p:val>
                                        </p:tav>
                                        <p:tav tm="100000">
                                          <p:val>
                                            <p:strVal val="ppt_y-.1"/>
                                          </p:val>
                                        </p:tav>
                                      </p:tavLst>
                                    </p:anim>
                                    <p:set>
                                      <p:cBhvr>
                                        <p:cTn id="9" dur="1" fill="hold">
                                          <p:stCondLst>
                                            <p:cond delay="1999"/>
                                          </p:stCondLst>
                                        </p:cTn>
                                        <p:tgtEl>
                                          <p:spTgt spid="5"/>
                                        </p:tgtEl>
                                        <p:attrNameLst>
                                          <p:attrName>style.visibility</p:attrName>
                                        </p:attrNameLst>
                                      </p:cBhvr>
                                      <p:to>
                                        <p:strVal val="hidden"/>
                                      </p:to>
                                    </p:set>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ppt_x</p:attrName>
                                        </p:attrNameLst>
                                      </p:cBhvr>
                                      <p:tavLst>
                                        <p:tav tm="0">
                                          <p:val>
                                            <p:strVal val="#ppt_x"/>
                                          </p:val>
                                        </p:tav>
                                        <p:tav tm="100000">
                                          <p:val>
                                            <p:strVal val="#ppt_x"/>
                                          </p:val>
                                        </p:tav>
                                      </p:tavLst>
                                    </p:anim>
                                    <p:anim calcmode="lin" valueType="num">
                                      <p:cBhvr>
                                        <p:cTn id="14" dur="2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Silver “went round the world and made the world go round.”</a:t>
            </a:r>
            <a:endParaRPr lang="en-US" dirty="0"/>
          </a:p>
        </p:txBody>
      </p:sp>
      <p:pic>
        <p:nvPicPr>
          <p:cNvPr id="28674" name="Picture 2" descr="View Image"/>
          <p:cNvPicPr>
            <a:picLocks noChangeAspect="1" noChangeArrowheads="1"/>
          </p:cNvPicPr>
          <p:nvPr/>
        </p:nvPicPr>
        <p:blipFill>
          <a:blip r:embed="rId2" cstate="print"/>
          <a:srcRect/>
          <a:stretch>
            <a:fillRect/>
          </a:stretch>
        </p:blipFill>
        <p:spPr bwMode="auto">
          <a:xfrm>
            <a:off x="7467600" y="5176306"/>
            <a:ext cx="1676399" cy="1681693"/>
          </a:xfrm>
          <a:prstGeom prst="rect">
            <a:avLst/>
          </a:prstGeom>
          <a:noFill/>
        </p:spPr>
      </p:pic>
      <p:sp>
        <p:nvSpPr>
          <p:cNvPr id="3" name="Content Placeholder 2"/>
          <p:cNvSpPr>
            <a:spLocks noGrp="1"/>
          </p:cNvSpPr>
          <p:nvPr>
            <p:ph idx="1"/>
          </p:nvPr>
        </p:nvSpPr>
        <p:spPr/>
        <p:txBody>
          <a:bodyPr/>
          <a:lstStyle/>
          <a:p>
            <a:r>
              <a:rPr lang="en-US" dirty="0" smtClean="0"/>
              <a:t>Mid 16</a:t>
            </a:r>
            <a:r>
              <a:rPr lang="en-US" baseline="30000" dirty="0" smtClean="0"/>
              <a:t>th</a:t>
            </a:r>
            <a:r>
              <a:rPr lang="en-US" dirty="0" smtClean="0"/>
              <a:t> century, large deposits of silver found in Bolivia and Japan vastly increasing silver in circulation</a:t>
            </a:r>
          </a:p>
          <a:p>
            <a:r>
              <a:rPr lang="en-US" dirty="0" smtClean="0"/>
              <a:t>Spain produced 85% of the world’s silver</a:t>
            </a:r>
          </a:p>
          <a:p>
            <a:r>
              <a:rPr lang="en-US" dirty="0" smtClean="0"/>
              <a:t>Silver was mined in Bolivia, shipped to Acapulco, then entered trade in the Pacific and Philippines connecting Asia and the Americas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China becomes the heart of the silver trade</a:t>
            </a:r>
            <a:endParaRPr lang="en-US" dirty="0"/>
          </a:p>
        </p:txBody>
      </p:sp>
      <p:sp>
        <p:nvSpPr>
          <p:cNvPr id="3" name="Content Placeholder 2"/>
          <p:cNvSpPr>
            <a:spLocks noGrp="1"/>
          </p:cNvSpPr>
          <p:nvPr>
            <p:ph idx="1"/>
          </p:nvPr>
        </p:nvSpPr>
        <p:spPr/>
        <p:txBody>
          <a:bodyPr/>
          <a:lstStyle/>
          <a:p>
            <a:r>
              <a:rPr lang="en-US" dirty="0" smtClean="0"/>
              <a:t>China produced many goods in high demand around the world</a:t>
            </a:r>
          </a:p>
          <a:p>
            <a:r>
              <a:rPr lang="en-US" dirty="0" smtClean="0"/>
              <a:t>The Chinese government began collecting taxes in silver in 1570 increasing its demand and value</a:t>
            </a:r>
          </a:p>
          <a:p>
            <a:r>
              <a:rPr lang="en-US" dirty="0" smtClean="0"/>
              <a:t>The demand for silver in China made it possible for merchants to get Chinese goods at cheaper prices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en.china.cn/0/0,0,317,3158,909,925,3d6ad477.jpg"/>
          <p:cNvPicPr>
            <a:picLocks noChangeAspect="1" noChangeArrowheads="1"/>
          </p:cNvPicPr>
          <p:nvPr/>
        </p:nvPicPr>
        <p:blipFill>
          <a:blip r:embed="rId2" cstate="print"/>
          <a:srcRect l="5273" t="3627" r="7203" b="3109"/>
          <a:stretch>
            <a:fillRect/>
          </a:stretch>
        </p:blipFill>
        <p:spPr bwMode="auto">
          <a:xfrm flipH="1">
            <a:off x="6720905" y="0"/>
            <a:ext cx="2423095" cy="2667000"/>
          </a:xfrm>
          <a:prstGeom prst="rect">
            <a:avLst/>
          </a:prstGeom>
          <a:noFill/>
          <a:effectLst>
            <a:softEdge rad="127000"/>
          </a:effectLst>
        </p:spPr>
      </p:pic>
      <p:sp>
        <p:nvSpPr>
          <p:cNvPr id="2" name="Title 1"/>
          <p:cNvSpPr>
            <a:spLocks noGrp="1"/>
          </p:cNvSpPr>
          <p:nvPr>
            <p:ph type="title"/>
          </p:nvPr>
        </p:nvSpPr>
        <p:spPr>
          <a:xfrm>
            <a:off x="457200" y="228600"/>
            <a:ext cx="8229600" cy="1143000"/>
          </a:xfrm>
        </p:spPr>
        <p:txBody>
          <a:bodyPr/>
          <a:lstStyle/>
          <a:p>
            <a:r>
              <a:rPr lang="en-US" dirty="0" smtClean="0"/>
              <a:t>The Silver Drain</a:t>
            </a:r>
            <a:endParaRPr lang="en-US" dirty="0"/>
          </a:p>
        </p:txBody>
      </p:sp>
      <p:sp>
        <p:nvSpPr>
          <p:cNvPr id="3" name="Content Placeholder 2"/>
          <p:cNvSpPr>
            <a:spLocks noGrp="1"/>
          </p:cNvSpPr>
          <p:nvPr>
            <p:ph idx="1"/>
          </p:nvPr>
        </p:nvSpPr>
        <p:spPr>
          <a:xfrm>
            <a:off x="457200" y="2636837"/>
            <a:ext cx="8229600" cy="3763963"/>
          </a:xfrm>
        </p:spPr>
        <p:txBody>
          <a:bodyPr/>
          <a:lstStyle/>
          <a:p>
            <a:r>
              <a:rPr lang="en-US" dirty="0" smtClean="0"/>
              <a:t>Most European silver wound up in Asia, and did not leave</a:t>
            </a:r>
          </a:p>
          <a:p>
            <a:r>
              <a:rPr lang="en-US" dirty="0" smtClean="0"/>
              <a:t>In 1621, a Portuguese merchant said that silver “wanders throughout all the world… before flocking to China, where it remains as if at its natural center.”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500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0" fill="hold"/>
                                        <p:tgtEl>
                                          <p:spTgt spid="26626"/>
                                        </p:tgtEl>
                                        <p:attrNameLst>
                                          <p:attrName>ppt_x</p:attrName>
                                        </p:attrNameLst>
                                      </p:cBhvr>
                                      <p:tavLst>
                                        <p:tav tm="0">
                                          <p:val>
                                            <p:strVal val="#ppt_x"/>
                                          </p:val>
                                        </p:tav>
                                        <p:tav tm="100000">
                                          <p:val>
                                            <p:strVal val="#ppt_x"/>
                                          </p:val>
                                        </p:tav>
                                      </p:tavLst>
                                    </p:anim>
                                    <p:anim calcmode="lin" valueType="num">
                                      <p:cBhvr additive="base">
                                        <p:cTn id="8" dur="5000" fill="hold"/>
                                        <p:tgtEl>
                                          <p:spTgt spid="26626"/>
                                        </p:tgtEl>
                                        <p:attrNameLst>
                                          <p:attrName>ppt_y</p:attrName>
                                        </p:attrNameLst>
                                      </p:cBhvr>
                                      <p:tavLst>
                                        <p:tav tm="0">
                                          <p:val>
                                            <p:strVal val="1+#ppt_h/2"/>
                                          </p:val>
                                        </p:tav>
                                        <p:tav tm="100000">
                                          <p:val>
                                            <p:strVal val="#ppt_y"/>
                                          </p:val>
                                        </p:tav>
                                      </p:tavLst>
                                    </p:anim>
                                  </p:childTnLst>
                                </p:cTn>
                              </p:par>
                            </p:childTnLst>
                          </p:cTn>
                        </p:par>
                        <p:par>
                          <p:cTn id="9" fill="hold">
                            <p:stCondLst>
                              <p:cond delay="10000"/>
                            </p:stCondLst>
                            <p:childTnLst>
                              <p:par>
                                <p:cTn id="10" presetID="7" presetClass="exit" presetSubtype="4" fill="hold" nodeType="afterEffect">
                                  <p:stCondLst>
                                    <p:cond delay="5000"/>
                                  </p:stCondLst>
                                  <p:childTnLst>
                                    <p:anim calcmode="lin" valueType="num">
                                      <p:cBhvr additive="base">
                                        <p:cTn id="11" dur="5000"/>
                                        <p:tgtEl>
                                          <p:spTgt spid="26626"/>
                                        </p:tgtEl>
                                        <p:attrNameLst>
                                          <p:attrName>ppt_x</p:attrName>
                                        </p:attrNameLst>
                                      </p:cBhvr>
                                      <p:tavLst>
                                        <p:tav tm="0">
                                          <p:val>
                                            <p:strVal val="ppt_x"/>
                                          </p:val>
                                        </p:tav>
                                        <p:tav tm="100000">
                                          <p:val>
                                            <p:strVal val="ppt_x"/>
                                          </p:val>
                                        </p:tav>
                                      </p:tavLst>
                                    </p:anim>
                                    <p:anim calcmode="lin" valueType="num">
                                      <p:cBhvr additive="base">
                                        <p:cTn id="12" dur="5000"/>
                                        <p:tgtEl>
                                          <p:spTgt spid="26626"/>
                                        </p:tgtEl>
                                        <p:attrNameLst>
                                          <p:attrName>ppt_y</p:attrName>
                                        </p:attrNameLst>
                                      </p:cBhvr>
                                      <p:tavLst>
                                        <p:tav tm="0">
                                          <p:val>
                                            <p:strVal val="ppt_y"/>
                                          </p:val>
                                        </p:tav>
                                        <p:tav tm="100000">
                                          <p:val>
                                            <p:strVal val="1+ppt_h/2"/>
                                          </p:val>
                                        </p:tav>
                                      </p:tavLst>
                                    </p:anim>
                                    <p:set>
                                      <p:cBhvr>
                                        <p:cTn id="13" dur="1" fill="hold">
                                          <p:stCondLst>
                                            <p:cond delay="4999"/>
                                          </p:stCondLst>
                                        </p:cTn>
                                        <p:tgtEl>
                                          <p:spTgt spid="266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Transforms what it Touches</a:t>
            </a:r>
            <a:endParaRPr lang="en-US" dirty="0"/>
          </a:p>
        </p:txBody>
      </p:sp>
      <p:sp>
        <p:nvSpPr>
          <p:cNvPr id="3" name="Content Placeholder 2"/>
          <p:cNvSpPr>
            <a:spLocks noGrp="1"/>
          </p:cNvSpPr>
          <p:nvPr>
            <p:ph idx="1"/>
          </p:nvPr>
        </p:nvSpPr>
        <p:spPr/>
        <p:txBody>
          <a:bodyPr>
            <a:normAutofit/>
          </a:bodyPr>
          <a:lstStyle/>
          <a:p>
            <a:r>
              <a:rPr lang="en-US" dirty="0" smtClean="0"/>
              <a:t>Potosi, the site of the Bolivian silver mine, became the largest city in the new world by the 1570s</a:t>
            </a:r>
          </a:p>
          <a:p>
            <a:pPr lvl="1"/>
            <a:r>
              <a:rPr lang="en-US" dirty="0" smtClean="0"/>
              <a:t>The European elites lived in luxury</a:t>
            </a:r>
          </a:p>
          <a:p>
            <a:pPr lvl="1"/>
            <a:r>
              <a:rPr lang="en-US" dirty="0" smtClean="0"/>
              <a:t>Native American workers suffered horrible conditions</a:t>
            </a:r>
          </a:p>
          <a:p>
            <a:pPr lvl="2"/>
            <a:r>
              <a:rPr lang="en-US" dirty="0" smtClean="0"/>
              <a:t>Families sometimes held funerals for men drafted to work in the mines</a:t>
            </a:r>
          </a:p>
          <a:p>
            <a:pPr lvl="2"/>
            <a:r>
              <a:rPr lang="en-US" dirty="0" smtClean="0"/>
              <a:t>A priest described Potosi as a “portrait of Hell”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Europeans and Asian Commerce</a:t>
            </a:r>
            <a:endParaRPr lang="en-US" dirty="0"/>
          </a:p>
        </p:txBody>
      </p:sp>
      <p:sp>
        <p:nvSpPr>
          <p:cNvPr id="3" name="Content Placeholder 2"/>
          <p:cNvSpPr>
            <a:spLocks noGrp="1"/>
          </p:cNvSpPr>
          <p:nvPr>
            <p:ph idx="1"/>
          </p:nvPr>
        </p:nvSpPr>
        <p:spPr/>
        <p:txBody>
          <a:bodyPr/>
          <a:lstStyle/>
          <a:p>
            <a:r>
              <a:rPr lang="en-US" dirty="0" smtClean="0"/>
              <a:t>European control of commerce grows following Columbus (1492) and </a:t>
            </a:r>
            <a:r>
              <a:rPr lang="en-US" dirty="0" err="1" smtClean="0"/>
              <a:t>da</a:t>
            </a:r>
            <a:r>
              <a:rPr lang="en-US" dirty="0" smtClean="0"/>
              <a:t> Gama (1498)</a:t>
            </a:r>
          </a:p>
          <a:p>
            <a:r>
              <a:rPr lang="en-US" dirty="0" smtClean="0"/>
              <a:t>Europeans encounter rich vibrant trade in Asia and the Americas, but are ignorant of how it works</a:t>
            </a:r>
            <a:endParaRPr lang="en-US" dirty="0"/>
          </a:p>
        </p:txBody>
      </p:sp>
      <p:pic>
        <p:nvPicPr>
          <p:cNvPr id="5122" name="Picture 2" descr="http://rds.yahoo.com/_ylt=A0WTbx_YKKpMbCIA5sCjzbkF/SIG=137q89df2/EXP=1286306392/**http%3a/www.historycooperative.org/journals/ahr/112.5/images/subrahmanyam_fig02b.jpg"/>
          <p:cNvPicPr>
            <a:picLocks noChangeAspect="1" noChangeArrowheads="1"/>
          </p:cNvPicPr>
          <p:nvPr/>
        </p:nvPicPr>
        <p:blipFill>
          <a:blip r:embed="rId2" cstate="print"/>
          <a:srcRect/>
          <a:stretch>
            <a:fillRect/>
          </a:stretch>
        </p:blipFill>
        <p:spPr bwMode="auto">
          <a:xfrm>
            <a:off x="0" y="1333500"/>
            <a:ext cx="9144000" cy="5372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In Spain, silver flooded into the royal treasury making Spain the wealthiest nation in Europe</a:t>
            </a:r>
          </a:p>
          <a:p>
            <a:pPr lvl="1"/>
            <a:r>
              <a:rPr lang="en-US" dirty="0" smtClean="0"/>
              <a:t>Instead of changing the Spanish economy, the influx of silver led to massive inflation, but no real economic growth</a:t>
            </a:r>
          </a:p>
          <a:p>
            <a:pPr lvl="1"/>
            <a:r>
              <a:rPr lang="en-US" dirty="0" smtClean="0"/>
              <a:t>When silver’s value dropped in the early 17</a:t>
            </a:r>
            <a:r>
              <a:rPr lang="en-US" baseline="30000" dirty="0" smtClean="0"/>
              <a:t>th</a:t>
            </a:r>
            <a:r>
              <a:rPr lang="en-US" dirty="0" smtClean="0"/>
              <a:t> century, Spain’s economy was devastated!</a:t>
            </a:r>
            <a:endParaRPr lang="en-US" dirty="0"/>
          </a:p>
        </p:txBody>
      </p:sp>
      <p:pic>
        <p:nvPicPr>
          <p:cNvPr id="24578" name="Picture 2" descr="http://www.historycambridge.com/img/potosi_mines.jpg"/>
          <p:cNvPicPr>
            <a:picLocks noChangeAspect="1" noChangeArrowheads="1"/>
          </p:cNvPicPr>
          <p:nvPr/>
        </p:nvPicPr>
        <p:blipFill>
          <a:blip r:embed="rId2" cstate="print"/>
          <a:srcRect/>
          <a:stretch>
            <a:fillRect/>
          </a:stretch>
        </p:blipFill>
        <p:spPr bwMode="auto">
          <a:xfrm>
            <a:off x="6172200" y="4016959"/>
            <a:ext cx="2971800" cy="284104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6096000"/>
          </a:xfrm>
        </p:spPr>
        <p:txBody>
          <a:bodyPr>
            <a:normAutofit/>
          </a:bodyPr>
          <a:lstStyle/>
          <a:p>
            <a:r>
              <a:rPr lang="en-US" dirty="0" smtClean="0"/>
              <a:t>Japan faired better than Spain when dealing with their influx of silver</a:t>
            </a:r>
          </a:p>
          <a:p>
            <a:pPr lvl="1"/>
            <a:r>
              <a:rPr lang="en-US" dirty="0" smtClean="0"/>
              <a:t>The Tokugawa Shogun used silver to build his military and crush rival lords</a:t>
            </a:r>
          </a:p>
          <a:p>
            <a:pPr lvl="1"/>
            <a:r>
              <a:rPr lang="en-US" dirty="0" smtClean="0"/>
              <a:t>The shoguns allied with local merchants to invest in agricultural and proto-industrial enterprises</a:t>
            </a:r>
          </a:p>
          <a:p>
            <a:pPr lvl="1"/>
            <a:r>
              <a:rPr lang="en-US" dirty="0" smtClean="0"/>
              <a:t>The state worked to preserve forests</a:t>
            </a:r>
          </a:p>
          <a:p>
            <a:pPr lvl="1"/>
            <a:r>
              <a:rPr lang="en-US" dirty="0" smtClean="0"/>
              <a:t>Families were encouraged to have fewer children, slowing population growth</a:t>
            </a:r>
          </a:p>
          <a:p>
            <a:pPr lvl="1"/>
            <a:r>
              <a:rPr lang="en-US" dirty="0" smtClean="0"/>
              <a:t>By the 19</a:t>
            </a:r>
            <a:r>
              <a:rPr lang="en-US" baseline="30000" dirty="0" smtClean="0"/>
              <a:t>th</a:t>
            </a:r>
            <a:r>
              <a:rPr lang="en-US" dirty="0" smtClean="0"/>
              <a:t> century, Japan had a thriving commercial economy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China’s growing silver-based economy became the cornerstone of global commerce</a:t>
            </a:r>
          </a:p>
          <a:p>
            <a:pPr lvl="1"/>
            <a:r>
              <a:rPr lang="en-US" dirty="0" smtClean="0"/>
              <a:t>By switching to a silver currency, China developed a commercial economy; more and more people began to sell goods to get silver to pay their taxes</a:t>
            </a:r>
          </a:p>
          <a:p>
            <a:pPr lvl="1"/>
            <a:r>
              <a:rPr lang="en-US" dirty="0" smtClean="0"/>
              <a:t>The Chinese economy became regionally specific depending on what the goods the geography would support</a:t>
            </a:r>
          </a:p>
          <a:p>
            <a:pPr lvl="1"/>
            <a:r>
              <a:rPr lang="en-US" dirty="0" smtClean="0"/>
              <a:t>Forests were destroyed to create more space for growing cash crops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Poem by Wang </a:t>
            </a:r>
            <a:r>
              <a:rPr lang="en-US" dirty="0" err="1" smtClean="0"/>
              <a:t>Dayue</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algn="ctr">
              <a:buNone/>
            </a:pPr>
            <a:r>
              <a:rPr lang="en-US" sz="2800" dirty="0" smtClean="0"/>
              <a:t>Rarer, too, their timber grew, and rarer still and rarer</a:t>
            </a:r>
          </a:p>
          <a:p>
            <a:pPr algn="ctr">
              <a:buNone/>
            </a:pPr>
            <a:r>
              <a:rPr lang="en-US" sz="2800" dirty="0" smtClean="0"/>
              <a:t>As the hills resembled heads now shave clean of hair.</a:t>
            </a:r>
          </a:p>
          <a:p>
            <a:pPr algn="ctr">
              <a:buNone/>
            </a:pPr>
            <a:r>
              <a:rPr lang="en-US" sz="2800" dirty="0" smtClean="0"/>
              <a:t>For the first time, too, moreover they felt an anxious mood</a:t>
            </a:r>
          </a:p>
          <a:p>
            <a:pPr algn="ctr">
              <a:buNone/>
            </a:pPr>
            <a:r>
              <a:rPr lang="en-US" sz="2800" dirty="0" smtClean="0"/>
              <a:t>That all their daily logging might not furnish them with fuel.</a:t>
            </a:r>
            <a:endParaRPr lang="en-US" sz="2800" dirty="0"/>
          </a:p>
        </p:txBody>
      </p:sp>
      <p:pic>
        <p:nvPicPr>
          <p:cNvPr id="21508" name="Picture 4" descr="View Image"/>
          <p:cNvPicPr>
            <a:picLocks noChangeAspect="1" noChangeArrowheads="1"/>
          </p:cNvPicPr>
          <p:nvPr/>
        </p:nvPicPr>
        <p:blipFill>
          <a:blip r:embed="rId2" cstate="print"/>
          <a:srcRect/>
          <a:stretch>
            <a:fillRect/>
          </a:stretch>
        </p:blipFill>
        <p:spPr bwMode="auto">
          <a:xfrm>
            <a:off x="0" y="3714750"/>
            <a:ext cx="4191000" cy="3143250"/>
          </a:xfrm>
          <a:prstGeom prst="rect">
            <a:avLst/>
          </a:prstGeom>
          <a:noFill/>
        </p:spPr>
      </p:pic>
      <p:pic>
        <p:nvPicPr>
          <p:cNvPr id="21510" name="Picture 6" descr="View Image"/>
          <p:cNvPicPr>
            <a:picLocks noChangeAspect="1" noChangeArrowheads="1"/>
          </p:cNvPicPr>
          <p:nvPr/>
        </p:nvPicPr>
        <p:blipFill>
          <a:blip r:embed="rId3" cstate="print"/>
          <a:srcRect/>
          <a:stretch>
            <a:fillRect/>
          </a:stretch>
        </p:blipFill>
        <p:spPr bwMode="auto">
          <a:xfrm>
            <a:off x="4648200" y="3673474"/>
            <a:ext cx="4495800" cy="31845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Silver Trade</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10000"/>
          </a:bodyPr>
          <a:lstStyle/>
          <a:p>
            <a:r>
              <a:rPr lang="en-US" dirty="0" smtClean="0"/>
              <a:t>Despite the active role taken by European traders, they were basically middlemen funneling silver from the Americas to Asia</a:t>
            </a:r>
          </a:p>
          <a:p>
            <a:r>
              <a:rPr lang="en-US" dirty="0" smtClean="0"/>
              <a:t>In Spanish America, cheap and well-made Chinese goods outsold Spanish goods</a:t>
            </a:r>
          </a:p>
          <a:p>
            <a:r>
              <a:rPr lang="en-US" dirty="0" smtClean="0"/>
              <a:t>In 1594, the Spanish viceroy in Peru observed that “a man can clothe his wife in Chinese silks for 25 pesos, whereas he could not provide her with clothing of Spanish silks with 200 pesos.”</a:t>
            </a:r>
          </a:p>
          <a:p>
            <a:r>
              <a:rPr lang="en-US" dirty="0" smtClean="0"/>
              <a:t>In Europe, Indian cotton also outsold European wool and linen textiles</a:t>
            </a:r>
          </a:p>
          <a:p>
            <a:r>
              <a:rPr lang="en-US" dirty="0" smtClean="0"/>
              <a:t>In 1717, France passed laws banning the wearing of Chinese silk and Indian cotton to protect local artisans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How did the silver trade impact each of the following regions?</a:t>
            </a:r>
          </a:p>
          <a:p>
            <a:pPr marL="914400" lvl="1" indent="-514350">
              <a:buFont typeface="+mj-lt"/>
              <a:buAutoNum type="arabicPeriod"/>
            </a:pPr>
            <a:r>
              <a:rPr lang="en-US" dirty="0" smtClean="0"/>
              <a:t>Spanish America</a:t>
            </a:r>
          </a:p>
          <a:p>
            <a:pPr marL="914400" lvl="1" indent="-514350">
              <a:buFont typeface="+mj-lt"/>
              <a:buAutoNum type="arabicPeriod"/>
            </a:pPr>
            <a:r>
              <a:rPr lang="en-US" dirty="0" smtClean="0"/>
              <a:t>Spain</a:t>
            </a:r>
          </a:p>
          <a:p>
            <a:pPr marL="914400" lvl="1" indent="-514350">
              <a:buFont typeface="+mj-lt"/>
              <a:buAutoNum type="arabicPeriod"/>
            </a:pPr>
            <a:r>
              <a:rPr lang="en-US" dirty="0" smtClean="0"/>
              <a:t>Japan</a:t>
            </a:r>
          </a:p>
          <a:p>
            <a:pPr marL="914400" lvl="1" indent="-514350">
              <a:buFont typeface="+mj-lt"/>
              <a:buAutoNum type="arabicPeriod"/>
            </a:pPr>
            <a:r>
              <a:rPr lang="en-US" dirty="0" smtClean="0"/>
              <a:t>China</a:t>
            </a:r>
          </a:p>
          <a:p>
            <a:pPr marL="514350" indent="-514350">
              <a:buFont typeface="+mj-lt"/>
              <a:buAutoNum type="arabicPeriod"/>
            </a:pPr>
            <a:r>
              <a:rPr lang="en-US" dirty="0" smtClean="0"/>
              <a:t>What was the </a:t>
            </a:r>
            <a:r>
              <a:rPr lang="en-US" b="1" dirty="0" smtClean="0"/>
              <a:t>world historical importance </a:t>
            </a:r>
            <a:r>
              <a:rPr lang="en-US" dirty="0" smtClean="0"/>
              <a:t>of the silver trade?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itchcock.itc.virginia.edu/SlaveTrade/collection/large/C019.JPG"/>
          <p:cNvPicPr>
            <a:picLocks noChangeAspect="1" noChangeArrowheads="1"/>
          </p:cNvPicPr>
          <p:nvPr/>
        </p:nvPicPr>
        <p:blipFill>
          <a:blip r:embed="rId2" cstate="print"/>
          <a:srcRect/>
          <a:stretch>
            <a:fillRect/>
          </a:stretch>
        </p:blipFill>
        <p:spPr bwMode="auto">
          <a:xfrm>
            <a:off x="914400" y="4042228"/>
            <a:ext cx="7391400" cy="2815771"/>
          </a:xfrm>
          <a:prstGeom prst="rect">
            <a:avLst/>
          </a:prstGeom>
          <a:noFill/>
          <a:effectLst>
            <a:softEdge rad="317500"/>
          </a:effectLst>
        </p:spPr>
      </p:pic>
      <p:sp>
        <p:nvSpPr>
          <p:cNvPr id="4" name="Title 3"/>
          <p:cNvSpPr>
            <a:spLocks noGrp="1"/>
          </p:cNvSpPr>
          <p:nvPr>
            <p:ph type="ctrTitle"/>
          </p:nvPr>
        </p:nvSpPr>
        <p:spPr/>
        <p:txBody>
          <a:bodyPr/>
          <a:lstStyle/>
          <a:p>
            <a:r>
              <a:rPr lang="en-US" dirty="0" smtClean="0"/>
              <a:t>Commerce in People</a:t>
            </a:r>
            <a:endParaRPr lang="en-US" dirty="0"/>
          </a:p>
        </p:txBody>
      </p:sp>
      <p:sp>
        <p:nvSpPr>
          <p:cNvPr id="5" name="Subtitle 4"/>
          <p:cNvSpPr>
            <a:spLocks noGrp="1"/>
          </p:cNvSpPr>
          <p:nvPr>
            <p:ph type="subTitle" idx="1"/>
          </p:nvPr>
        </p:nvSpPr>
        <p:spPr>
          <a:xfrm>
            <a:off x="1371600" y="3505200"/>
            <a:ext cx="6400800" cy="1752600"/>
          </a:xfrm>
        </p:spPr>
        <p:txBody>
          <a:bodyPr/>
          <a:lstStyle/>
          <a:p>
            <a:r>
              <a:rPr lang="en-US" dirty="0" smtClean="0"/>
              <a:t>The Atlantic Slave Trade</a:t>
            </a:r>
            <a:endParaRPr lang="en-US" dirty="0"/>
          </a:p>
        </p:txBody>
      </p:sp>
      <p:pic>
        <p:nvPicPr>
          <p:cNvPr id="18434" name="Picture 2" descr="View Image"/>
          <p:cNvPicPr>
            <a:picLocks noChangeAspect="1" noChangeArrowheads="1"/>
          </p:cNvPicPr>
          <p:nvPr/>
        </p:nvPicPr>
        <p:blipFill>
          <a:blip r:embed="rId3" cstate="print"/>
          <a:srcRect/>
          <a:stretch>
            <a:fillRect/>
          </a:stretch>
        </p:blipFill>
        <p:spPr bwMode="auto">
          <a:xfrm>
            <a:off x="0" y="0"/>
            <a:ext cx="2286000" cy="2609851"/>
          </a:xfrm>
          <a:prstGeom prst="rect">
            <a:avLst/>
          </a:prstGeom>
          <a:noFill/>
          <a:effectLst>
            <a:softEdge rad="317500"/>
          </a:effectLst>
        </p:spPr>
      </p:pic>
      <p:pic>
        <p:nvPicPr>
          <p:cNvPr id="18436" name="Picture 4" descr="View Image"/>
          <p:cNvPicPr>
            <a:picLocks noChangeAspect="1" noChangeArrowheads="1"/>
          </p:cNvPicPr>
          <p:nvPr/>
        </p:nvPicPr>
        <p:blipFill>
          <a:blip r:embed="rId4" cstate="print"/>
          <a:srcRect/>
          <a:stretch>
            <a:fillRect/>
          </a:stretch>
        </p:blipFill>
        <p:spPr bwMode="auto">
          <a:xfrm>
            <a:off x="6285484" y="0"/>
            <a:ext cx="2858516" cy="25908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Atlantic Slave Trade</a:t>
            </a:r>
            <a:endParaRPr lang="en-US" dirty="0"/>
          </a:p>
        </p:txBody>
      </p:sp>
      <p:sp>
        <p:nvSpPr>
          <p:cNvPr id="3" name="Content Placeholder 2"/>
          <p:cNvSpPr>
            <a:spLocks noGrp="1"/>
          </p:cNvSpPr>
          <p:nvPr>
            <p:ph idx="1"/>
          </p:nvPr>
        </p:nvSpPr>
        <p:spPr/>
        <p:txBody>
          <a:bodyPr/>
          <a:lstStyle/>
          <a:p>
            <a:r>
              <a:rPr lang="en-US" dirty="0" smtClean="0"/>
              <a:t>Between 1500 and 1866, 12.5 million enslaved people were forcibly relocated from their homes in Africa</a:t>
            </a:r>
          </a:p>
          <a:p>
            <a:r>
              <a:rPr lang="en-US" dirty="0" smtClean="0"/>
              <a:t>10.7 traveled across the Middle Passage and were sold into slavery in the Americas</a:t>
            </a:r>
          </a:p>
          <a:p>
            <a:r>
              <a:rPr lang="en-US" dirty="0" smtClean="0"/>
              <a:t>14.4 %, about 1.8 million died under the horrendous conditions of the crossing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iew Image"/>
          <p:cNvPicPr>
            <a:picLocks noChangeAspect="1" noChangeArrowheads="1"/>
          </p:cNvPicPr>
          <p:nvPr/>
        </p:nvPicPr>
        <p:blipFill>
          <a:blip r:embed="rId2" cstate="print"/>
          <a:srcRect l="1322" t="3469" r="7048" b="15686"/>
          <a:stretch>
            <a:fillRect/>
          </a:stretch>
        </p:blipFill>
        <p:spPr bwMode="auto">
          <a:xfrm>
            <a:off x="5867400" y="2788626"/>
            <a:ext cx="3276600" cy="4221774"/>
          </a:xfrm>
          <a:prstGeom prst="rect">
            <a:avLst/>
          </a:prstGeom>
          <a:noFill/>
          <a:effectLst>
            <a:softEdge rad="317500"/>
          </a:effectLst>
        </p:spPr>
      </p:pic>
      <p:sp>
        <p:nvSpPr>
          <p:cNvPr id="2" name="Title 1"/>
          <p:cNvSpPr>
            <a:spLocks noGrp="1"/>
          </p:cNvSpPr>
          <p:nvPr>
            <p:ph type="title"/>
          </p:nvPr>
        </p:nvSpPr>
        <p:spPr/>
        <p:txBody>
          <a:bodyPr/>
          <a:lstStyle/>
          <a:p>
            <a:r>
              <a:rPr lang="en-US" dirty="0" smtClean="0"/>
              <a:t>Individual Tragedies</a:t>
            </a:r>
            <a:endParaRPr lang="en-US" dirty="0"/>
          </a:p>
        </p:txBody>
      </p:sp>
      <p:sp>
        <p:nvSpPr>
          <p:cNvPr id="3" name="Content Placeholder 2"/>
          <p:cNvSpPr>
            <a:spLocks noGrp="1"/>
          </p:cNvSpPr>
          <p:nvPr>
            <p:ph idx="1"/>
          </p:nvPr>
        </p:nvSpPr>
        <p:spPr/>
        <p:txBody>
          <a:bodyPr/>
          <a:lstStyle/>
          <a:p>
            <a:r>
              <a:rPr lang="en-US" dirty="0" smtClean="0"/>
              <a:t>Capture and sale</a:t>
            </a:r>
          </a:p>
          <a:p>
            <a:r>
              <a:rPr lang="en-US" dirty="0" smtClean="0"/>
              <a:t>Displacement from home and culture</a:t>
            </a:r>
          </a:p>
          <a:p>
            <a:r>
              <a:rPr lang="en-US" dirty="0" smtClean="0"/>
              <a:t>Forced labor</a:t>
            </a:r>
          </a:p>
          <a:p>
            <a:r>
              <a:rPr lang="en-US" dirty="0" smtClean="0"/>
              <a:t>Beatings and brandings</a:t>
            </a:r>
          </a:p>
          <a:p>
            <a:r>
              <a:rPr lang="en-US" dirty="0" smtClean="0"/>
              <a:t>Broken families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jrbooksonline.com/Dahome2_desc_news_crop_30p.jpg"/>
          <p:cNvPicPr>
            <a:picLocks noChangeAspect="1" noChangeArrowheads="1"/>
          </p:cNvPicPr>
          <p:nvPr/>
        </p:nvPicPr>
        <p:blipFill>
          <a:blip r:embed="rId2" cstate="print"/>
          <a:srcRect/>
          <a:stretch>
            <a:fillRect/>
          </a:stretch>
        </p:blipFill>
        <p:spPr bwMode="auto">
          <a:xfrm>
            <a:off x="6629400" y="3407469"/>
            <a:ext cx="2590800" cy="3602931"/>
          </a:xfrm>
          <a:prstGeom prst="rect">
            <a:avLst/>
          </a:prstGeom>
          <a:noFill/>
          <a:effectLst>
            <a:softEdge rad="317500"/>
          </a:effectLst>
        </p:spPr>
      </p:pic>
      <p:sp>
        <p:nvSpPr>
          <p:cNvPr id="2" name="Title 1"/>
          <p:cNvSpPr>
            <a:spLocks noGrp="1"/>
          </p:cNvSpPr>
          <p:nvPr>
            <p:ph type="title"/>
          </p:nvPr>
        </p:nvSpPr>
        <p:spPr/>
        <p:txBody>
          <a:bodyPr/>
          <a:lstStyle/>
          <a:p>
            <a:r>
              <a:rPr lang="en-US" dirty="0" smtClean="0"/>
              <a:t>Impact on West Africa</a:t>
            </a:r>
            <a:endParaRPr lang="en-US" dirty="0"/>
          </a:p>
        </p:txBody>
      </p:sp>
      <p:sp>
        <p:nvSpPr>
          <p:cNvPr id="3" name="Content Placeholder 2"/>
          <p:cNvSpPr>
            <a:spLocks noGrp="1"/>
          </p:cNvSpPr>
          <p:nvPr>
            <p:ph idx="1"/>
          </p:nvPr>
        </p:nvSpPr>
        <p:spPr/>
        <p:txBody>
          <a:bodyPr/>
          <a:lstStyle/>
          <a:p>
            <a:r>
              <a:rPr lang="en-US" dirty="0" smtClean="0"/>
              <a:t>Some societies were thoroughly disrupted</a:t>
            </a:r>
          </a:p>
          <a:p>
            <a:r>
              <a:rPr lang="en-US" dirty="0" smtClean="0"/>
              <a:t>Kingdoms like </a:t>
            </a:r>
            <a:r>
              <a:rPr lang="en-US" dirty="0" err="1" smtClean="0"/>
              <a:t>Ashante</a:t>
            </a:r>
            <a:r>
              <a:rPr lang="en-US" dirty="0" smtClean="0"/>
              <a:t> and </a:t>
            </a:r>
            <a:r>
              <a:rPr lang="en-US" dirty="0" err="1" smtClean="0"/>
              <a:t>Dahome</a:t>
            </a:r>
            <a:r>
              <a:rPr lang="en-US" dirty="0" smtClean="0"/>
              <a:t> grew wealthy and powerful from engaging in the gun/slave trade</a:t>
            </a:r>
          </a:p>
          <a:p>
            <a:r>
              <a:rPr lang="en-US" dirty="0" smtClean="0"/>
              <a:t>Leaders grew wealthy and corrupt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ew Image">
            <a:hlinkClick r:id="rId2"/>
          </p:cNvPr>
          <p:cNvPicPr>
            <a:picLocks noChangeAspect="1" noChangeArrowheads="1"/>
          </p:cNvPicPr>
          <p:nvPr/>
        </p:nvPicPr>
        <p:blipFill>
          <a:blip r:embed="rId3" cstate="print"/>
          <a:srcRect/>
          <a:stretch>
            <a:fillRect/>
          </a:stretch>
        </p:blipFill>
        <p:spPr bwMode="auto">
          <a:xfrm>
            <a:off x="6934200" y="4648200"/>
            <a:ext cx="2209800" cy="2209800"/>
          </a:xfrm>
          <a:prstGeom prst="rect">
            <a:avLst/>
          </a:prstGeom>
          <a:noFill/>
          <a:effectLst>
            <a:softEdge rad="127000"/>
          </a:effectLst>
        </p:spPr>
      </p:pic>
      <p:sp>
        <p:nvSpPr>
          <p:cNvPr id="3" name="Content Placeholder 2"/>
          <p:cNvSpPr>
            <a:spLocks noGrp="1"/>
          </p:cNvSpPr>
          <p:nvPr>
            <p:ph idx="1"/>
          </p:nvPr>
        </p:nvSpPr>
        <p:spPr>
          <a:xfrm>
            <a:off x="228600" y="152400"/>
            <a:ext cx="8229600" cy="5440363"/>
          </a:xfrm>
        </p:spPr>
        <p:txBody>
          <a:bodyPr/>
          <a:lstStyle/>
          <a:p>
            <a:r>
              <a:rPr lang="en-US" dirty="0" smtClean="0"/>
              <a:t>First goal of Europeans = gain access to tropical spices: cinnamon, nutmeg, mace, cloves, and pepper</a:t>
            </a:r>
          </a:p>
          <a:p>
            <a:r>
              <a:rPr lang="en-US" dirty="0" smtClean="0"/>
              <a:t>Other products of interest = Chinese silk, Indian cotton, rhubarb, emeralds, rubies, and sapphires</a:t>
            </a:r>
          </a:p>
          <a:p>
            <a:r>
              <a:rPr lang="en-US" dirty="0" smtClean="0"/>
              <a:t>Controlling trade would allow national monarchies to gain greater access to capital for empire building at home and overseas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in the Americas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Added a substantial African presence to mix with European and Native American peoples</a:t>
            </a:r>
          </a:p>
          <a:p>
            <a:r>
              <a:rPr lang="en-US" dirty="0" smtClean="0"/>
              <a:t>Introduced elements of African culture such as religion, music, and cuisine into the making of the Americas</a:t>
            </a:r>
          </a:p>
          <a:p>
            <a:r>
              <a:rPr lang="en-US" dirty="0" smtClean="0"/>
              <a:t>Use of enslaved Africans shaped early racial prejudices in the Americas</a:t>
            </a:r>
          </a:p>
          <a:p>
            <a:r>
              <a:rPr lang="en-US" dirty="0" smtClean="0"/>
              <a:t>Slavery eventually became a metaphor for social oppression to be used later by labor groups, socialists, feminists, etc.</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Slave Trade in Context</a:t>
            </a:r>
            <a:endParaRPr lang="en-US" dirty="0"/>
          </a:p>
        </p:txBody>
      </p:sp>
      <p:sp>
        <p:nvSpPr>
          <p:cNvPr id="3" name="Content Placeholder 2"/>
          <p:cNvSpPr>
            <a:spLocks noGrp="1"/>
          </p:cNvSpPr>
          <p:nvPr>
            <p:ph idx="1"/>
          </p:nvPr>
        </p:nvSpPr>
        <p:spPr>
          <a:xfrm>
            <a:off x="457200" y="1600200"/>
            <a:ext cx="8686800" cy="5257800"/>
          </a:xfrm>
        </p:spPr>
        <p:txBody>
          <a:bodyPr>
            <a:normAutofit fontScale="92500" lnSpcReduction="10000"/>
          </a:bodyPr>
          <a:lstStyle/>
          <a:p>
            <a:r>
              <a:rPr lang="en-US" dirty="0" smtClean="0"/>
              <a:t>Represents the largest and most recent example of the owning and exchange of human beings ever in history</a:t>
            </a:r>
          </a:p>
          <a:p>
            <a:r>
              <a:rPr lang="en-US" dirty="0" smtClean="0"/>
              <a:t>Before 1500, slave trades existed around the Mediterranean, across the Sahara, in southern Russia, and the Indian Ocean</a:t>
            </a:r>
          </a:p>
          <a:p>
            <a:r>
              <a:rPr lang="en-US" dirty="0" smtClean="0"/>
              <a:t>The trans-Saharan slave trade funneled captive Africans to the Mediterranean, East Africa, Middle East, and Indian Ocean</a:t>
            </a:r>
          </a:p>
          <a:p>
            <a:r>
              <a:rPr lang="en-US" dirty="0" smtClean="0"/>
              <a:t>Existed as part of the Muslim dominated trade in those areas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t>Treatment of Slaves In the Old World</a:t>
            </a:r>
            <a:endParaRPr lang="en-US" dirty="0"/>
          </a:p>
        </p:txBody>
      </p:sp>
      <p:sp>
        <p:nvSpPr>
          <p:cNvPr id="3" name="Content Placeholder 2"/>
          <p:cNvSpPr>
            <a:spLocks noGrp="1"/>
          </p:cNvSpPr>
          <p:nvPr>
            <p:ph idx="1"/>
          </p:nvPr>
        </p:nvSpPr>
        <p:spPr>
          <a:xfrm>
            <a:off x="457200" y="1371600"/>
            <a:ext cx="8686800" cy="5486400"/>
          </a:xfrm>
        </p:spPr>
        <p:txBody>
          <a:bodyPr>
            <a:normAutofit lnSpcReduction="10000"/>
          </a:bodyPr>
          <a:lstStyle/>
          <a:p>
            <a:r>
              <a:rPr lang="en-US" dirty="0" smtClean="0"/>
              <a:t>Slaves were usually outsiders to their “masters’” society</a:t>
            </a:r>
          </a:p>
          <a:p>
            <a:r>
              <a:rPr lang="en-US" dirty="0" smtClean="0"/>
              <a:t>Slaves were often assimilated into their owners’ households, lineages, and communities</a:t>
            </a:r>
          </a:p>
          <a:p>
            <a:r>
              <a:rPr lang="en-US" dirty="0" smtClean="0"/>
              <a:t>Sometimes children of slaves inherited their slave status, other times they were born free</a:t>
            </a:r>
          </a:p>
          <a:p>
            <a:r>
              <a:rPr lang="en-US" dirty="0" smtClean="0"/>
              <a:t>Women made up 2/3 of slaves in the Middle East working mostly as domestic servants</a:t>
            </a:r>
          </a:p>
          <a:p>
            <a:r>
              <a:rPr lang="en-US" dirty="0" smtClean="0"/>
              <a:t>Sometimes slaves worked themselves into positions of power and importance, like Janissaries in the Ottoman Empire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Slavery in the Americas</a:t>
            </a:r>
            <a:endParaRPr lang="en-US" dirty="0"/>
          </a:p>
        </p:txBody>
      </p:sp>
      <p:sp>
        <p:nvSpPr>
          <p:cNvPr id="3" name="Content Placeholder 2"/>
          <p:cNvSpPr>
            <a:spLocks noGrp="1"/>
          </p:cNvSpPr>
          <p:nvPr>
            <p:ph idx="1"/>
          </p:nvPr>
        </p:nvSpPr>
        <p:spPr>
          <a:xfrm>
            <a:off x="2895600" y="1295400"/>
            <a:ext cx="6248400" cy="5181600"/>
          </a:xfrm>
        </p:spPr>
        <p:txBody>
          <a:bodyPr>
            <a:normAutofit fontScale="92500" lnSpcReduction="20000"/>
          </a:bodyPr>
          <a:lstStyle/>
          <a:p>
            <a:r>
              <a:rPr lang="en-US" dirty="0" smtClean="0"/>
              <a:t>Differed from Old World slavery in many ways</a:t>
            </a:r>
          </a:p>
          <a:p>
            <a:pPr lvl="1"/>
            <a:r>
              <a:rPr lang="en-US" dirty="0" smtClean="0"/>
              <a:t>Involved huge numbers of enslaved peoples</a:t>
            </a:r>
          </a:p>
          <a:p>
            <a:pPr lvl="1"/>
            <a:r>
              <a:rPr lang="en-US" dirty="0" smtClean="0"/>
              <a:t>Focused mainly on young men to work on plantations</a:t>
            </a:r>
          </a:p>
          <a:p>
            <a:pPr lvl="1"/>
            <a:r>
              <a:rPr lang="en-US" dirty="0" smtClean="0"/>
              <a:t>Enslaved people treated as dehumanized property</a:t>
            </a:r>
          </a:p>
          <a:p>
            <a:pPr lvl="1"/>
            <a:r>
              <a:rPr lang="en-US" dirty="0" smtClean="0"/>
              <a:t>Slaves had no rights</a:t>
            </a:r>
          </a:p>
          <a:p>
            <a:pPr lvl="1"/>
            <a:r>
              <a:rPr lang="en-US" dirty="0" smtClean="0"/>
              <a:t>Slave status was always inherited</a:t>
            </a:r>
          </a:p>
          <a:p>
            <a:pPr lvl="1"/>
            <a:r>
              <a:rPr lang="en-US" dirty="0" smtClean="0"/>
              <a:t>There was little hope of gaining freedom</a:t>
            </a:r>
          </a:p>
          <a:p>
            <a:pPr lvl="1"/>
            <a:r>
              <a:rPr lang="en-US" dirty="0" smtClean="0"/>
              <a:t>Became identified with “blackness” and race</a:t>
            </a:r>
            <a:endParaRPr lang="en-US" dirty="0"/>
          </a:p>
        </p:txBody>
      </p:sp>
      <p:pic>
        <p:nvPicPr>
          <p:cNvPr id="11266" name="Picture 2" descr="View Image"/>
          <p:cNvPicPr>
            <a:picLocks noChangeAspect="1" noChangeArrowheads="1"/>
          </p:cNvPicPr>
          <p:nvPr/>
        </p:nvPicPr>
        <p:blipFill>
          <a:blip r:embed="rId2" cstate="print"/>
          <a:srcRect/>
          <a:stretch>
            <a:fillRect/>
          </a:stretch>
        </p:blipFill>
        <p:spPr bwMode="auto">
          <a:xfrm>
            <a:off x="0" y="1524000"/>
            <a:ext cx="3065374" cy="43053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Origins of Atlantic Slavery</a:t>
            </a:r>
            <a:endParaRPr lang="en-US" dirty="0"/>
          </a:p>
        </p:txBody>
      </p:sp>
      <p:sp>
        <p:nvSpPr>
          <p:cNvPr id="3" name="Content Placeholder 2"/>
          <p:cNvSpPr>
            <a:spLocks noGrp="1"/>
          </p:cNvSpPr>
          <p:nvPr>
            <p:ph idx="1"/>
          </p:nvPr>
        </p:nvSpPr>
        <p:spPr>
          <a:xfrm>
            <a:off x="228600" y="1066800"/>
            <a:ext cx="8915400" cy="5715000"/>
          </a:xfrm>
        </p:spPr>
        <p:txBody>
          <a:bodyPr>
            <a:normAutofit fontScale="92500" lnSpcReduction="20000"/>
          </a:bodyPr>
          <a:lstStyle/>
          <a:p>
            <a:r>
              <a:rPr lang="en-US" dirty="0" smtClean="0"/>
              <a:t>Related to emergence of sugar plantation in the Mediterranean after Crusaders brought sugar back from the Middle East</a:t>
            </a:r>
          </a:p>
          <a:p>
            <a:r>
              <a:rPr lang="en-US" dirty="0" smtClean="0"/>
              <a:t>European sugar plantations in the Mediterranean and off the coast of Africa became the first modern-style industry  to develop in Europe and required</a:t>
            </a:r>
          </a:p>
          <a:p>
            <a:pPr lvl="1"/>
            <a:r>
              <a:rPr lang="en-US" dirty="0" smtClean="0"/>
              <a:t>Huge amounts of capital for investment</a:t>
            </a:r>
          </a:p>
          <a:p>
            <a:pPr lvl="1"/>
            <a:r>
              <a:rPr lang="en-US" dirty="0" smtClean="0"/>
              <a:t>Disciplined labor force</a:t>
            </a:r>
          </a:p>
          <a:p>
            <a:pPr lvl="1"/>
            <a:r>
              <a:rPr lang="en-US" dirty="0" smtClean="0"/>
              <a:t>Mass market of consumers</a:t>
            </a:r>
          </a:p>
          <a:p>
            <a:r>
              <a:rPr lang="en-US" dirty="0" smtClean="0"/>
              <a:t>But presented the following problems</a:t>
            </a:r>
          </a:p>
          <a:p>
            <a:pPr lvl="1"/>
            <a:r>
              <a:rPr lang="en-US" dirty="0" smtClean="0"/>
              <a:t>Harsh and difficult work</a:t>
            </a:r>
          </a:p>
          <a:p>
            <a:pPr lvl="1"/>
            <a:r>
              <a:rPr lang="en-US" dirty="0" smtClean="0"/>
              <a:t>Limits associated with serfdom</a:t>
            </a:r>
          </a:p>
          <a:p>
            <a:pPr lvl="1"/>
            <a:r>
              <a:rPr lang="en-US" dirty="0" smtClean="0"/>
              <a:t>Absence of wage laborers</a:t>
            </a:r>
          </a:p>
          <a:p>
            <a:r>
              <a:rPr lang="en-US" dirty="0" smtClean="0"/>
              <a:t>Slaves became the labor solution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458200" cy="6019800"/>
          </a:xfrm>
        </p:spPr>
        <p:txBody>
          <a:bodyPr>
            <a:normAutofit/>
          </a:bodyPr>
          <a:lstStyle/>
          <a:p>
            <a:r>
              <a:rPr lang="en-US" dirty="0" smtClean="0"/>
              <a:t>Most Mediterranean slaves came from Slavic regions of the Black Sea.  The word slave is derived from Slav</a:t>
            </a:r>
          </a:p>
          <a:p>
            <a:r>
              <a:rPr lang="en-US" dirty="0" smtClean="0"/>
              <a:t>1453 Ottoman conquest of Constantinople cut off this trade</a:t>
            </a:r>
          </a:p>
          <a:p>
            <a:r>
              <a:rPr lang="en-US" dirty="0" smtClean="0"/>
              <a:t>Portuguese traders in West Africa inserted themselves into the pre-existing trans-Saharan slave trade and began selling enslaved Africans to Mediterranean and Atlantic sugar plantations</a:t>
            </a:r>
          </a:p>
          <a:p>
            <a:r>
              <a:rPr lang="en-US" dirty="0" smtClean="0"/>
              <a:t>Once plantations were established in the Americas, the trade simply expanded.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Why Africans?</a:t>
            </a:r>
            <a:endParaRPr lang="en-US" dirty="0"/>
          </a:p>
        </p:txBody>
      </p:sp>
      <p:sp>
        <p:nvSpPr>
          <p:cNvPr id="3" name="Content Placeholder 2"/>
          <p:cNvSpPr>
            <a:spLocks noGrp="1"/>
          </p:cNvSpPr>
          <p:nvPr>
            <p:ph idx="1"/>
          </p:nvPr>
        </p:nvSpPr>
        <p:spPr>
          <a:xfrm>
            <a:off x="228600" y="914400"/>
            <a:ext cx="8915400" cy="5943600"/>
          </a:xfrm>
        </p:spPr>
        <p:txBody>
          <a:bodyPr>
            <a:normAutofit fontScale="92500" lnSpcReduction="20000"/>
          </a:bodyPr>
          <a:lstStyle/>
          <a:p>
            <a:r>
              <a:rPr lang="en-US" dirty="0" smtClean="0"/>
              <a:t>Slavs were no longer available</a:t>
            </a:r>
          </a:p>
          <a:p>
            <a:r>
              <a:rPr lang="en-US" dirty="0" smtClean="0"/>
              <a:t>Native Americans were dying rapidly from European diseases</a:t>
            </a:r>
          </a:p>
          <a:p>
            <a:r>
              <a:rPr lang="en-US" dirty="0" smtClean="0"/>
              <a:t>European Christians were supposedly “exempt” from slavery</a:t>
            </a:r>
          </a:p>
          <a:p>
            <a:r>
              <a:rPr lang="en-US" dirty="0" smtClean="0"/>
              <a:t>European indentured servants were expensive and temporary</a:t>
            </a:r>
          </a:p>
          <a:p>
            <a:r>
              <a:rPr lang="en-US" dirty="0" smtClean="0"/>
              <a:t>Africans</a:t>
            </a:r>
          </a:p>
          <a:p>
            <a:pPr lvl="1"/>
            <a:r>
              <a:rPr lang="en-US" dirty="0" smtClean="0"/>
              <a:t>Were skilled farmers</a:t>
            </a:r>
          </a:p>
          <a:p>
            <a:pPr lvl="1"/>
            <a:r>
              <a:rPr lang="en-US" dirty="0" smtClean="0"/>
              <a:t>Had strong immune systems</a:t>
            </a:r>
          </a:p>
          <a:p>
            <a:pPr lvl="1"/>
            <a:r>
              <a:rPr lang="en-US" dirty="0" smtClean="0"/>
              <a:t>Were not Christians</a:t>
            </a:r>
          </a:p>
          <a:p>
            <a:pPr lvl="1"/>
            <a:r>
              <a:rPr lang="en-US" dirty="0" smtClean="0"/>
              <a:t>Geographically convenient</a:t>
            </a:r>
          </a:p>
          <a:p>
            <a:pPr lvl="1"/>
            <a:r>
              <a:rPr lang="en-US" dirty="0" smtClean="0"/>
              <a:t>Available as part of pre-existing commercial networks</a:t>
            </a:r>
          </a:p>
          <a:p>
            <a:pPr lvl="1"/>
            <a:r>
              <a:rPr lang="en-US" dirty="0" smtClean="0"/>
              <a:t>Were visibly distinct from white Europeans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Impact of the Slave Trade</a:t>
            </a:r>
            <a:endParaRPr lang="en-US" dirty="0"/>
          </a:p>
        </p:txBody>
      </p:sp>
      <p:sp>
        <p:nvSpPr>
          <p:cNvPr id="3" name="Content Placeholder 2"/>
          <p:cNvSpPr>
            <a:spLocks noGrp="1"/>
          </p:cNvSpPr>
          <p:nvPr>
            <p:ph idx="1"/>
          </p:nvPr>
        </p:nvSpPr>
        <p:spPr/>
        <p:txBody>
          <a:bodyPr/>
          <a:lstStyle/>
          <a:p>
            <a:r>
              <a:rPr lang="en-US" dirty="0" smtClean="0"/>
              <a:t>Emergence of negative racial stereotypes</a:t>
            </a:r>
          </a:p>
          <a:p>
            <a:r>
              <a:rPr lang="en-US" dirty="0" smtClean="0"/>
              <a:t>Controversial historical interpretation:</a:t>
            </a:r>
          </a:p>
          <a:p>
            <a:pPr lvl="1"/>
            <a:r>
              <a:rPr lang="en-US" dirty="0" smtClean="0"/>
              <a:t>David </a:t>
            </a:r>
            <a:r>
              <a:rPr lang="en-US" dirty="0" err="1" smtClean="0"/>
              <a:t>Brion</a:t>
            </a:r>
            <a:r>
              <a:rPr lang="en-US" dirty="0" smtClean="0"/>
              <a:t> Davis suggests racial stereotypes were transmitted to Europeans from the Muslim world</a:t>
            </a:r>
          </a:p>
          <a:p>
            <a:pPr lvl="1"/>
            <a:r>
              <a:rPr lang="en-US" dirty="0" err="1" smtClean="0"/>
              <a:t>Ibn</a:t>
            </a:r>
            <a:r>
              <a:rPr lang="en-US" dirty="0" smtClean="0"/>
              <a:t> </a:t>
            </a:r>
            <a:r>
              <a:rPr lang="en-US" dirty="0" err="1" smtClean="0"/>
              <a:t>Khaldun</a:t>
            </a:r>
            <a:r>
              <a:rPr lang="en-US" dirty="0" smtClean="0"/>
              <a:t> a 14</a:t>
            </a:r>
            <a:r>
              <a:rPr lang="en-US" baseline="30000" dirty="0" smtClean="0"/>
              <a:t>th</a:t>
            </a:r>
            <a:r>
              <a:rPr lang="en-US" dirty="0" smtClean="0"/>
              <a:t> century Tunisian scholar wrote that black people were “submissive to slavery, because Negroes have little that is essentially human and have attributes that are similar to dumb animals”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685800"/>
            <a:ext cx="8534400" cy="6172200"/>
          </a:xfrm>
        </p:spPr>
        <p:txBody>
          <a:bodyPr>
            <a:normAutofit/>
          </a:bodyPr>
          <a:lstStyle/>
          <a:p>
            <a:r>
              <a:rPr lang="en-US" dirty="0" smtClean="0"/>
              <a:t>Other scholars find the roots of racism in European history</a:t>
            </a:r>
          </a:p>
          <a:p>
            <a:pPr lvl="1"/>
            <a:r>
              <a:rPr lang="en-US" dirty="0" smtClean="0"/>
              <a:t>Following the English conquest of Ireland, the Irish were described as “rude, beastly, ignorant, cruel, and unruly infidels”</a:t>
            </a:r>
          </a:p>
          <a:p>
            <a:pPr lvl="1"/>
            <a:r>
              <a:rPr lang="en-US" dirty="0" smtClean="0"/>
              <a:t>Similar descriptions will be applied to enslaved Africans in the Americas later</a:t>
            </a:r>
          </a:p>
          <a:p>
            <a:pPr lvl="1"/>
            <a:r>
              <a:rPr lang="en-US" dirty="0" smtClean="0"/>
              <a:t>Slavery and Racism soon went hand in hand.  In 2003, historian Kevin Reilly wrote, “Europeans were better able to tolerate their brutal exploitation of Africans, by imagining that these Africans were an inferior race, or better still, not even human.”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Slave Trade in Practice</a:t>
            </a:r>
            <a:endParaRPr lang="en-US" dirty="0"/>
          </a:p>
        </p:txBody>
      </p:sp>
      <p:sp>
        <p:nvSpPr>
          <p:cNvPr id="3" name="Content Placeholder 2"/>
          <p:cNvSpPr>
            <a:spLocks noGrp="1"/>
          </p:cNvSpPr>
          <p:nvPr>
            <p:ph idx="1"/>
          </p:nvPr>
        </p:nvSpPr>
        <p:spPr>
          <a:xfrm>
            <a:off x="457200" y="1600200"/>
            <a:ext cx="8686800" cy="5257800"/>
          </a:xfrm>
        </p:spPr>
        <p:txBody>
          <a:bodyPr>
            <a:normAutofit fontScale="92500" lnSpcReduction="20000"/>
          </a:bodyPr>
          <a:lstStyle/>
          <a:p>
            <a:r>
              <a:rPr lang="en-US" dirty="0" smtClean="0"/>
              <a:t>In the Atlantic this trade was dominated by Europeans</a:t>
            </a:r>
          </a:p>
          <a:p>
            <a:r>
              <a:rPr lang="en-US" dirty="0" smtClean="0"/>
              <a:t>In Africa, Africans controlled the trade to meet European demand</a:t>
            </a:r>
          </a:p>
          <a:p>
            <a:r>
              <a:rPr lang="en-US" dirty="0" smtClean="0"/>
              <a:t>Europeans could not penetrate the interior of Africa due to the diseases.  Slaves were brought to European fortresses on the coast</a:t>
            </a:r>
          </a:p>
          <a:p>
            <a:r>
              <a:rPr lang="en-US" dirty="0" smtClean="0"/>
              <a:t>Europeans exploited African rivalries and funneled firearms into Africa to further their own profits</a:t>
            </a:r>
          </a:p>
          <a:p>
            <a:r>
              <a:rPr lang="en-US" dirty="0" smtClean="0"/>
              <a:t>The slave trade was only a small part of the Atlantic slave economy and did not constitute a high level of profits like sugar did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Monarchs had political and religious reasons to want to circumvent the trade monopolies held by the Venetians and the Ottoman</a:t>
            </a:r>
          </a:p>
          <a:p>
            <a:r>
              <a:rPr lang="en-US" dirty="0" smtClean="0"/>
              <a:t>Europeans lacked goods desired by Asians, so large quantities of silver and gold were required to bring Asian goods back to Europe</a:t>
            </a:r>
          </a:p>
          <a:p>
            <a:r>
              <a:rPr lang="en-US" dirty="0" smtClean="0"/>
              <a:t>First the Portuguese, then the Spanish, French, Dutch, and British found their way into the Indian Ocean </a:t>
            </a:r>
            <a:r>
              <a:rPr lang="en-US" dirty="0" smtClean="0">
                <a:sym typeface="Wingdings" pitchFamily="2" charset="2"/>
              </a:rPr>
              <a:t> new regimes and eventually, globalization.</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In return for slaves, African sellers bought</a:t>
            </a:r>
          </a:p>
          <a:p>
            <a:pPr lvl="1"/>
            <a:r>
              <a:rPr lang="en-US" dirty="0" smtClean="0"/>
              <a:t>Guns and gunpowder</a:t>
            </a:r>
          </a:p>
          <a:p>
            <a:pPr lvl="1"/>
            <a:r>
              <a:rPr lang="en-US" dirty="0" smtClean="0"/>
              <a:t>European and Indian textiles</a:t>
            </a:r>
          </a:p>
          <a:p>
            <a:pPr lvl="1"/>
            <a:r>
              <a:rPr lang="en-US" dirty="0" smtClean="0"/>
              <a:t>Various decorative items like beads</a:t>
            </a:r>
          </a:p>
          <a:p>
            <a:r>
              <a:rPr lang="en-US" dirty="0" smtClean="0"/>
              <a:t>Europeans used American silver to buy the Indian textiles sold to African traders connecting Africa into the global silver exchange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Where Did Enslaved Africans come from?</a:t>
            </a:r>
            <a:endParaRPr lang="en-US" dirty="0"/>
          </a:p>
        </p:txBody>
      </p:sp>
      <p:sp>
        <p:nvSpPr>
          <p:cNvPr id="3" name="Content Placeholder 2"/>
          <p:cNvSpPr>
            <a:spLocks noGrp="1"/>
          </p:cNvSpPr>
          <p:nvPr>
            <p:ph idx="1"/>
          </p:nvPr>
        </p:nvSpPr>
        <p:spPr/>
        <p:txBody>
          <a:bodyPr/>
          <a:lstStyle/>
          <a:p>
            <a:r>
              <a:rPr lang="en-US" dirty="0" smtClean="0"/>
              <a:t>Mainly from western coast of Africa</a:t>
            </a:r>
          </a:p>
          <a:p>
            <a:r>
              <a:rPr lang="en-US" dirty="0" smtClean="0"/>
              <a:t>From modern day Mauritania to Angola</a:t>
            </a:r>
          </a:p>
          <a:p>
            <a:r>
              <a:rPr lang="en-US" dirty="0" smtClean="0"/>
              <a:t>Made up of</a:t>
            </a:r>
          </a:p>
          <a:p>
            <a:pPr lvl="1"/>
            <a:r>
              <a:rPr lang="en-US" dirty="0" smtClean="0"/>
              <a:t>Prisoners of war</a:t>
            </a:r>
          </a:p>
          <a:p>
            <a:pPr lvl="1"/>
            <a:r>
              <a:rPr lang="en-US" dirty="0" smtClean="0"/>
              <a:t>Criminals</a:t>
            </a:r>
          </a:p>
          <a:p>
            <a:pPr lvl="1"/>
            <a:r>
              <a:rPr lang="en-US" dirty="0" smtClean="0"/>
              <a:t>Debtors</a:t>
            </a:r>
          </a:p>
          <a:p>
            <a:pPr lvl="1"/>
            <a:r>
              <a:rPr lang="en-US" dirty="0" smtClean="0"/>
              <a:t>People “pawned” to reduce poverty.</a:t>
            </a:r>
          </a:p>
          <a:p>
            <a:pPr lvl="1"/>
            <a:r>
              <a:rPr lang="en-US" dirty="0" smtClean="0"/>
              <a:t>Africans generally did not sell “their own” people</a:t>
            </a:r>
            <a:endParaRPr lang="en-US" dirty="0"/>
          </a:p>
        </p:txBody>
      </p:sp>
      <p:pic>
        <p:nvPicPr>
          <p:cNvPr id="1026" name="Picture 2" descr="http://www4.ncsu.edu/~wjackson/Jackson%20Images/Slave%20Photos/trade%20map.jpg"/>
          <p:cNvPicPr>
            <a:picLocks noChangeAspect="1" noChangeArrowheads="1"/>
          </p:cNvPicPr>
          <p:nvPr/>
        </p:nvPicPr>
        <p:blipFill>
          <a:blip r:embed="rId2" cstate="print"/>
          <a:srcRect/>
          <a:stretch>
            <a:fillRect/>
          </a:stretch>
        </p:blipFill>
        <p:spPr bwMode="auto">
          <a:xfrm>
            <a:off x="6629400" y="2739993"/>
            <a:ext cx="2514600" cy="274640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Enslaved Africans Go?</a:t>
            </a:r>
            <a:endParaRPr lang="en-US" dirty="0"/>
          </a:p>
        </p:txBody>
      </p:sp>
      <p:sp>
        <p:nvSpPr>
          <p:cNvPr id="3" name="Content Placeholder 2"/>
          <p:cNvSpPr>
            <a:spLocks noGrp="1"/>
          </p:cNvSpPr>
          <p:nvPr>
            <p:ph idx="1"/>
          </p:nvPr>
        </p:nvSpPr>
        <p:spPr/>
        <p:txBody>
          <a:bodyPr/>
          <a:lstStyle/>
          <a:p>
            <a:r>
              <a:rPr lang="en-US" dirty="0" smtClean="0"/>
              <a:t>45% went to Brazil</a:t>
            </a:r>
          </a:p>
          <a:p>
            <a:r>
              <a:rPr lang="en-US" dirty="0" smtClean="0"/>
              <a:t>45% went to the Caribbean</a:t>
            </a:r>
          </a:p>
          <a:p>
            <a:r>
              <a:rPr lang="en-US" dirty="0" smtClean="0"/>
              <a:t>4% went to mainland North America</a:t>
            </a:r>
          </a:p>
          <a:p>
            <a:r>
              <a:rPr lang="en-US" dirty="0" smtClean="0"/>
              <a:t>6% went to Spanish mainland South America</a:t>
            </a:r>
          </a:p>
          <a:p>
            <a:r>
              <a:rPr lang="en-US" dirty="0" smtClean="0"/>
              <a:t>The Middle Passage had a 14% mortality rate</a:t>
            </a:r>
          </a:p>
          <a:p>
            <a:r>
              <a:rPr lang="en-US" dirty="0" smtClean="0"/>
              <a:t>About 10% of transatlantic voyages experienced major rebellions</a:t>
            </a:r>
            <a:endParaRPr lang="en-US" dirty="0"/>
          </a:p>
        </p:txBody>
      </p:sp>
      <p:pic>
        <p:nvPicPr>
          <p:cNvPr id="57346" name="Picture 2" descr="http://negroartist.com/IMAGE%20OF%20SLAVERY1%20MAPS%20%2B/images/Destinations%20of%20the%20Atlantic%20Slave%20Trade,%201451to1870%20Adapted%20from%20Philip%20D%20Curtin,%20The%20Atlantic%20Slave%20Trade%20(Madison,%201969)_jpg.jpg"/>
          <p:cNvPicPr>
            <a:picLocks noChangeAspect="1" noChangeArrowheads="1"/>
          </p:cNvPicPr>
          <p:nvPr/>
        </p:nvPicPr>
        <p:blipFill>
          <a:blip r:embed="rId2" cstate="print"/>
          <a:srcRect/>
          <a:stretch>
            <a:fillRect/>
          </a:stretch>
        </p:blipFill>
        <p:spPr bwMode="auto">
          <a:xfrm>
            <a:off x="-1" y="571501"/>
            <a:ext cx="9144001" cy="6286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amond(in)">
                                      <p:cBhvr>
                                        <p:cTn id="7" dur="3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Consequences</a:t>
            </a:r>
            <a:endParaRPr lang="en-US" dirty="0"/>
          </a:p>
        </p:txBody>
      </p:sp>
      <p:sp>
        <p:nvSpPr>
          <p:cNvPr id="3" name="Content Placeholder 2"/>
          <p:cNvSpPr>
            <a:spLocks noGrp="1"/>
          </p:cNvSpPr>
          <p:nvPr>
            <p:ph idx="1"/>
          </p:nvPr>
        </p:nvSpPr>
        <p:spPr>
          <a:xfrm>
            <a:off x="457200" y="1600200"/>
            <a:ext cx="8686800" cy="5257800"/>
          </a:xfrm>
        </p:spPr>
        <p:txBody>
          <a:bodyPr>
            <a:normAutofit fontScale="92500" lnSpcReduction="10000"/>
          </a:bodyPr>
          <a:lstStyle/>
          <a:p>
            <a:r>
              <a:rPr lang="en-US" dirty="0" smtClean="0"/>
              <a:t>Africa became a permanent part of the interacting Atlantic World</a:t>
            </a:r>
          </a:p>
          <a:p>
            <a:r>
              <a:rPr lang="en-US" dirty="0" smtClean="0"/>
              <a:t>West African economies were increasing dependent on European trade</a:t>
            </a:r>
          </a:p>
          <a:p>
            <a:r>
              <a:rPr lang="en-US" dirty="0" smtClean="0"/>
              <a:t>Millions of people were forced to make the Americas their home</a:t>
            </a:r>
          </a:p>
          <a:p>
            <a:r>
              <a:rPr lang="en-US" dirty="0" smtClean="0"/>
              <a:t>Slowed the growth of West African populations at a time when Europe and China were experiencing rapid growth</a:t>
            </a:r>
          </a:p>
          <a:p>
            <a:pPr lvl="1"/>
            <a:r>
              <a:rPr lang="en-US" dirty="0" smtClean="0"/>
              <a:t>Related to both the slave trade and also the wars and corruption generated by it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r>
              <a:rPr lang="en-US" dirty="0" smtClean="0"/>
              <a:t>Stimulated little positive change in Africa because those who benefitted did not invest in developing their economies</a:t>
            </a:r>
          </a:p>
          <a:p>
            <a:r>
              <a:rPr lang="en-US" dirty="0" smtClean="0"/>
              <a:t>New World crops were introduced, but the economic demand remained focused on people, not production</a:t>
            </a:r>
          </a:p>
          <a:p>
            <a:r>
              <a:rPr lang="en-US" dirty="0" smtClean="0"/>
              <a:t>Small communities were victim to frequent raids, and many collapsed</a:t>
            </a:r>
          </a:p>
          <a:p>
            <a:r>
              <a:rPr lang="en-US" dirty="0" smtClean="0"/>
              <a:t>Benin seriously attempted to limit its role in the slave trade</a:t>
            </a:r>
          </a:p>
          <a:p>
            <a:r>
              <a:rPr lang="en-US" dirty="0" smtClean="0"/>
              <a:t>When </a:t>
            </a:r>
            <a:r>
              <a:rPr lang="en-US" dirty="0" err="1" smtClean="0"/>
              <a:t>Dahome</a:t>
            </a:r>
            <a:r>
              <a:rPr lang="en-US" dirty="0" smtClean="0"/>
              <a:t> was unable to restrict its involvement in the slave trade, it became a vigorous participant</a:t>
            </a:r>
          </a:p>
          <a:p>
            <a:pPr lvl="1"/>
            <a:r>
              <a:rPr lang="en-US" dirty="0" smtClean="0"/>
              <a:t>Used European firearms to build a strong army</a:t>
            </a:r>
          </a:p>
          <a:p>
            <a:pPr lvl="1"/>
            <a:r>
              <a:rPr lang="en-US" dirty="0" smtClean="0"/>
              <a:t>Used army to conduct annual raids</a:t>
            </a:r>
          </a:p>
          <a:p>
            <a:pPr lvl="1"/>
            <a:r>
              <a:rPr lang="en-US" dirty="0" smtClean="0"/>
              <a:t>The slave trade became the chief economic activity of </a:t>
            </a:r>
            <a:r>
              <a:rPr lang="en-US" dirty="0" err="1" smtClean="0"/>
              <a:t>Dahome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idx="1"/>
          </p:nvPr>
        </p:nvSpPr>
        <p:spPr>
          <a:xfrm>
            <a:off x="457200" y="1447800"/>
            <a:ext cx="8534400" cy="5410200"/>
          </a:xfrm>
        </p:spPr>
        <p:txBody>
          <a:bodyPr>
            <a:normAutofit fontScale="92500" lnSpcReduction="20000"/>
          </a:bodyPr>
          <a:lstStyle/>
          <a:p>
            <a:pPr marL="514350" indent="-514350">
              <a:buFont typeface="+mj-lt"/>
              <a:buAutoNum type="arabicPeriod"/>
            </a:pPr>
            <a:r>
              <a:rPr lang="en-US" dirty="0" smtClean="0"/>
              <a:t>What was distinctive about the Atlantic slave trade?</a:t>
            </a:r>
          </a:p>
          <a:p>
            <a:pPr marL="514350" indent="-514350">
              <a:buFont typeface="+mj-lt"/>
              <a:buAutoNum type="arabicPeriod"/>
            </a:pPr>
            <a:r>
              <a:rPr lang="en-US" dirty="0" smtClean="0"/>
              <a:t>What did the Atlantic slave trade share with other patterns of slave trading and slave owning?</a:t>
            </a:r>
          </a:p>
          <a:p>
            <a:pPr marL="514350" indent="-514350">
              <a:buFont typeface="+mj-lt"/>
              <a:buAutoNum type="arabicPeriod"/>
            </a:pPr>
            <a:r>
              <a:rPr lang="en-US" dirty="0" smtClean="0"/>
              <a:t>What factors explain the rise of the Atlantic slave trade?</a:t>
            </a:r>
          </a:p>
          <a:p>
            <a:pPr marL="514350" indent="-514350">
              <a:buFont typeface="+mj-lt"/>
              <a:buAutoNum type="arabicPeriod"/>
            </a:pPr>
            <a:r>
              <a:rPr lang="en-US" dirty="0" smtClean="0"/>
              <a:t>What roles did Europeans and Africans each play in the unfolding of the Atlantic slave trade?</a:t>
            </a:r>
          </a:p>
          <a:p>
            <a:pPr marL="514350" indent="-514350">
              <a:buFont typeface="+mj-lt"/>
              <a:buAutoNum type="arabicPeriod"/>
            </a:pPr>
            <a:r>
              <a:rPr lang="en-US" dirty="0" smtClean="0"/>
              <a:t>In what different ways did the Atlantic slave trade transform African societies?</a:t>
            </a:r>
          </a:p>
          <a:p>
            <a:pPr marL="514350" indent="-514350">
              <a:buFont typeface="+mj-lt"/>
              <a:buAutoNum type="arabicPeriod"/>
            </a:pPr>
            <a:r>
              <a:rPr lang="en-US" dirty="0" smtClean="0"/>
              <a:t> How should we dispute the moral responsibility for the Atlantic slave trade?  Is this a task appropriate for historians?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Portuguese Empire of Commerce</a:t>
            </a:r>
            <a:endParaRPr lang="en-US" dirty="0"/>
          </a:p>
        </p:txBody>
      </p:sp>
      <p:sp>
        <p:nvSpPr>
          <p:cNvPr id="3" name="Content Placeholder 2"/>
          <p:cNvSpPr>
            <a:spLocks noGrp="1"/>
          </p:cNvSpPr>
          <p:nvPr>
            <p:ph idx="1"/>
          </p:nvPr>
        </p:nvSpPr>
        <p:spPr/>
        <p:txBody>
          <a:bodyPr>
            <a:normAutofit lnSpcReduction="10000"/>
          </a:bodyPr>
          <a:lstStyle/>
          <a:p>
            <a:r>
              <a:rPr lang="en-US" dirty="0" smtClean="0"/>
              <a:t>The Portuguese, led by Vasco </a:t>
            </a:r>
            <a:r>
              <a:rPr lang="en-US" dirty="0" err="1" smtClean="0"/>
              <a:t>da</a:t>
            </a:r>
            <a:r>
              <a:rPr lang="en-US" dirty="0" smtClean="0"/>
              <a:t> Gama, were the first Europeans to reach the Indian Ocean</a:t>
            </a:r>
          </a:p>
          <a:p>
            <a:r>
              <a:rPr lang="en-US" dirty="0" smtClean="0"/>
              <a:t>They joined a vast, diverse, and somewhat disorganized trade network</a:t>
            </a:r>
          </a:p>
          <a:p>
            <a:r>
              <a:rPr lang="en-US" dirty="0" smtClean="0"/>
              <a:t>They had a hard time trading because no one wanted their crude European items…</a:t>
            </a:r>
          </a:p>
          <a:p>
            <a:r>
              <a:rPr lang="en-US" dirty="0" smtClean="0"/>
              <a:t>…Until they learned that most Indian Ocean vessels were not well armed</a:t>
            </a:r>
          </a:p>
          <a:p>
            <a:r>
              <a:rPr lang="en-US" dirty="0" smtClean="0"/>
              <a:t>No regional power controlled trade there</a:t>
            </a:r>
          </a:p>
          <a:p>
            <a:endParaRPr lang="en-US" dirty="0"/>
          </a:p>
        </p:txBody>
      </p:sp>
      <p:pic>
        <p:nvPicPr>
          <p:cNvPr id="2050" name="Picture 2" descr="View Image">
            <a:hlinkClick r:id="rId2"/>
          </p:cNvPr>
          <p:cNvPicPr>
            <a:picLocks noChangeAspect="1" noChangeArrowheads="1"/>
          </p:cNvPicPr>
          <p:nvPr/>
        </p:nvPicPr>
        <p:blipFill>
          <a:blip r:embed="rId3" cstate="print"/>
          <a:srcRect/>
          <a:stretch>
            <a:fillRect/>
          </a:stretch>
        </p:blipFill>
        <p:spPr bwMode="auto">
          <a:xfrm>
            <a:off x="7620000" y="4876800"/>
            <a:ext cx="1629461" cy="20574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r>
              <a:rPr lang="en-US" dirty="0" smtClean="0"/>
              <a:t>The Portuguese realized their ships could outgun and outmaneuver most ships there, so they set about dominating trade.</a:t>
            </a:r>
          </a:p>
          <a:p>
            <a:r>
              <a:rPr lang="en-US" dirty="0" smtClean="0"/>
              <a:t>The Portuguese began to set up trade fortresses along the coast of the Indian Ocean gaining:</a:t>
            </a:r>
          </a:p>
          <a:p>
            <a:pPr lvl="1"/>
            <a:r>
              <a:rPr lang="en-US" dirty="0" smtClean="0"/>
              <a:t>Macao by bribing China</a:t>
            </a:r>
          </a:p>
          <a:p>
            <a:pPr lvl="1"/>
            <a:r>
              <a:rPr lang="en-US" dirty="0" smtClean="0"/>
              <a:t>Mombasa</a:t>
            </a:r>
          </a:p>
          <a:p>
            <a:pPr lvl="1"/>
            <a:r>
              <a:rPr lang="en-US" dirty="0" smtClean="0"/>
              <a:t>Hormuz</a:t>
            </a:r>
          </a:p>
          <a:p>
            <a:pPr lvl="1"/>
            <a:r>
              <a:rPr lang="en-US" dirty="0" smtClean="0"/>
              <a:t>Goa</a:t>
            </a:r>
          </a:p>
          <a:p>
            <a:pPr lvl="1"/>
            <a:r>
              <a:rPr lang="en-US" dirty="0" smtClean="0"/>
              <a:t>Malacca</a:t>
            </a:r>
            <a:endParaRPr lang="en-US" dirty="0"/>
          </a:p>
        </p:txBody>
      </p:sp>
      <p:pic>
        <p:nvPicPr>
          <p:cNvPr id="1026" name="Picture 2" descr="http://rds.yahoo.com/_ylt=A0WTefUtJqpMznsAhYWjzbkF/SIG=130sjlkfb/EXP=1286305709/**http%3a/upload.wikimedia.org/wikipedia/commons/7/73/The_Portuguese_Empire.png"/>
          <p:cNvPicPr>
            <a:picLocks noChangeAspect="1" noChangeArrowheads="1"/>
          </p:cNvPicPr>
          <p:nvPr/>
        </p:nvPicPr>
        <p:blipFill>
          <a:blip r:embed="rId2" cstate="print"/>
          <a:srcRect/>
          <a:stretch>
            <a:fillRect/>
          </a:stretch>
        </p:blipFill>
        <p:spPr bwMode="auto">
          <a:xfrm>
            <a:off x="0" y="838200"/>
            <a:ext cx="9144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Letter from the King of Mombasa to a neighboring village:</a:t>
            </a:r>
            <a:endParaRPr lang="en-US" dirty="0"/>
          </a:p>
        </p:txBody>
      </p:sp>
      <p:sp>
        <p:nvSpPr>
          <p:cNvPr id="3" name="Content Placeholder 2"/>
          <p:cNvSpPr>
            <a:spLocks noGrp="1"/>
          </p:cNvSpPr>
          <p:nvPr>
            <p:ph idx="1"/>
          </p:nvPr>
        </p:nvSpPr>
        <p:spPr>
          <a:xfrm>
            <a:off x="0" y="1981200"/>
            <a:ext cx="9144000" cy="4876800"/>
          </a:xfrm>
        </p:spPr>
        <p:txBody>
          <a:bodyPr/>
          <a:lstStyle/>
          <a:p>
            <a:pPr>
              <a:buNone/>
            </a:pPr>
            <a:r>
              <a:rPr lang="en-US" dirty="0" smtClean="0"/>
              <a:t>    </a:t>
            </a:r>
            <a:r>
              <a:rPr lang="en-US" sz="4000" dirty="0" smtClean="0">
                <a:latin typeface="Blackadder ITC" pitchFamily="82" charset="0"/>
              </a:rPr>
              <a:t>This is to inform you that a great lord has passed through town, burning it and laying waste.  He came to the town in such strength and was of such cruelty that he spared neither man nor woman, or old, nor young- nay, not even the smallest child. … Nor can I ascertain nor estimate what wealth they have taken from the town.</a:t>
            </a:r>
            <a:endParaRPr lang="en-US" sz="4000" dirty="0">
              <a:latin typeface="Blackadder ITC"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Portugal’s goal was to control trade, not build a giant land based empire</a:t>
            </a:r>
          </a:p>
          <a:p>
            <a:r>
              <a:rPr lang="en-US" dirty="0" smtClean="0"/>
              <a:t>Portugal tried to get all local merchants to carry a </a:t>
            </a:r>
            <a:r>
              <a:rPr lang="en-US" i="1" dirty="0" err="1" smtClean="0"/>
              <a:t>cartaz</a:t>
            </a:r>
            <a:r>
              <a:rPr lang="en-US" dirty="0" smtClean="0"/>
              <a:t>, or pass giving them the right to carry out trade in return for a 6% - 10% tax</a:t>
            </a:r>
          </a:p>
          <a:p>
            <a:r>
              <a:rPr lang="en-US" dirty="0" smtClean="0"/>
              <a:t>They also blocked spice boats from Red Sea ports</a:t>
            </a:r>
          </a:p>
          <a:p>
            <a:r>
              <a:rPr lang="en-US" dirty="0" smtClean="0"/>
              <a:t>The only succeeded in controlling half of the spice trade heading into Europe.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3143</Words>
  <Application>Microsoft Office PowerPoint</Application>
  <PresentationFormat>On-screen Show (4:3)</PresentationFormat>
  <Paragraphs>296</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Global Commerce: 1450-1750</vt:lpstr>
      <vt:lpstr>The Big Picture</vt:lpstr>
      <vt:lpstr>Europeans and Asian Commerce</vt:lpstr>
      <vt:lpstr>Slide 4</vt:lpstr>
      <vt:lpstr>Slide 5</vt:lpstr>
      <vt:lpstr>A Portuguese Empire of Commerce</vt:lpstr>
      <vt:lpstr>Slide 7</vt:lpstr>
      <vt:lpstr>Letter from the King of Mombasa to a neighboring village:</vt:lpstr>
      <vt:lpstr>Slide 9</vt:lpstr>
      <vt:lpstr>Slide 10</vt:lpstr>
      <vt:lpstr>Spain and the Philippines</vt:lpstr>
      <vt:lpstr>Slide 12</vt:lpstr>
      <vt:lpstr>Slide 13</vt:lpstr>
      <vt:lpstr>Slide 14</vt:lpstr>
      <vt:lpstr>The East India Companies</vt:lpstr>
      <vt:lpstr>Slide 16</vt:lpstr>
      <vt:lpstr>Slide 17</vt:lpstr>
      <vt:lpstr>Slide 18</vt:lpstr>
      <vt:lpstr>Slide 19</vt:lpstr>
      <vt:lpstr>Slide 20</vt:lpstr>
      <vt:lpstr>Asian Commerce</vt:lpstr>
      <vt:lpstr>Japan and Trade</vt:lpstr>
      <vt:lpstr>Questions</vt:lpstr>
      <vt:lpstr>The Silver Trade</vt:lpstr>
      <vt:lpstr>Silver and Global Commerce</vt:lpstr>
      <vt:lpstr>Silver “went round the world and made the world go round.”</vt:lpstr>
      <vt:lpstr>China becomes the heart of the silver trade</vt:lpstr>
      <vt:lpstr>The Silver Drain</vt:lpstr>
      <vt:lpstr>Silver Transforms what it Touches</vt:lpstr>
      <vt:lpstr>Slide 30</vt:lpstr>
      <vt:lpstr>Slide 31</vt:lpstr>
      <vt:lpstr>Slide 32</vt:lpstr>
      <vt:lpstr>A Poem by Wang Dayue</vt:lpstr>
      <vt:lpstr>The Silver Trade</vt:lpstr>
      <vt:lpstr>Questions</vt:lpstr>
      <vt:lpstr>Commerce in People</vt:lpstr>
      <vt:lpstr>Atlantic Slave Trade</vt:lpstr>
      <vt:lpstr>Individual Tragedies</vt:lpstr>
      <vt:lpstr>Impact on West Africa</vt:lpstr>
      <vt:lpstr>Impact in the Americas</vt:lpstr>
      <vt:lpstr>The Slave Trade in Context</vt:lpstr>
      <vt:lpstr>Treatment of Slaves In the Old World</vt:lpstr>
      <vt:lpstr>Slavery in the Americas</vt:lpstr>
      <vt:lpstr>Origins of Atlantic Slavery</vt:lpstr>
      <vt:lpstr>Slide 45</vt:lpstr>
      <vt:lpstr>Why Africans?</vt:lpstr>
      <vt:lpstr>Cultural Impact of the Slave Trade</vt:lpstr>
      <vt:lpstr>Slide 48</vt:lpstr>
      <vt:lpstr>The Slave Trade in Practice</vt:lpstr>
      <vt:lpstr>Slide 50</vt:lpstr>
      <vt:lpstr>Where Did Enslaved Africans come from?</vt:lpstr>
      <vt:lpstr>Where Did Enslaved Africans Go?</vt:lpstr>
      <vt:lpstr>Comparing Consequences</vt:lpstr>
      <vt:lpstr>Slide 54</vt:lpstr>
      <vt:lpstr>Questions</vt:lpstr>
    </vt:vector>
  </TitlesOfParts>
  <Company>LCSD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Commerce: 1450-1750</dc:title>
  <dc:creator>LCSD</dc:creator>
  <cp:lastModifiedBy>jboyko</cp:lastModifiedBy>
  <cp:revision>13</cp:revision>
  <dcterms:created xsi:type="dcterms:W3CDTF">2010-10-04T12:46:57Z</dcterms:created>
  <dcterms:modified xsi:type="dcterms:W3CDTF">2013-02-19T01:52:37Z</dcterms:modified>
</cp:coreProperties>
</file>