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EA245150-79B4-4470-BD76-E72B1D9275CB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10E8B2-BFC4-4852-84A2-5CB93707BA3B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45150-79B4-4470-BD76-E72B1D9275CB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0E8B2-BFC4-4852-84A2-5CB93707BA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45150-79B4-4470-BD76-E72B1D9275CB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0E8B2-BFC4-4852-84A2-5CB93707BA3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A245150-79B4-4470-BD76-E72B1D9275CB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210E8B2-BFC4-4852-84A2-5CB93707BA3B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45150-79B4-4470-BD76-E72B1D9275CB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10E8B2-BFC4-4852-84A2-5CB93707BA3B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EA245150-79B4-4470-BD76-E72B1D9275CB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210E8B2-BFC4-4852-84A2-5CB93707BA3B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EA245150-79B4-4470-BD76-E72B1D9275CB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210E8B2-BFC4-4852-84A2-5CB93707BA3B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45150-79B4-4470-BD76-E72B1D9275CB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10E8B2-BFC4-4852-84A2-5CB93707BA3B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45150-79B4-4470-BD76-E72B1D9275CB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10E8B2-BFC4-4852-84A2-5CB93707BA3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EA245150-79B4-4470-BD76-E72B1D9275CB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210E8B2-BFC4-4852-84A2-5CB93707BA3B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EA245150-79B4-4470-BD76-E72B1D9275CB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2210E8B2-BFC4-4852-84A2-5CB93707BA3B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EA245150-79B4-4470-BD76-E72B1D9275CB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2210E8B2-BFC4-4852-84A2-5CB93707BA3B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6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Mr. May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ELA 12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Mary Shelley and </a:t>
            </a:r>
            <a:r>
              <a:rPr lang="en-US" i="1" dirty="0" smtClean="0">
                <a:solidFill>
                  <a:srgbClr val="FF0000"/>
                </a:solidFill>
              </a:rPr>
              <a:t>Frankenstein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289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algn="l"/>
            <a:r>
              <a:rPr lang="en-US" dirty="0" smtClean="0"/>
              <a:t>-Mother was Mary Wollstonecraft, early</a:t>
            </a:r>
            <a:r>
              <a:rPr lang="en-US" i="1" dirty="0" smtClean="0"/>
              <a:t> </a:t>
            </a:r>
            <a:r>
              <a:rPr lang="en-US" dirty="0" smtClean="0"/>
              <a:t>feminist writer.</a:t>
            </a:r>
          </a:p>
          <a:p>
            <a:pPr algn="l"/>
            <a:r>
              <a:rPr lang="en-US" dirty="0" smtClean="0"/>
              <a:t>-Mother died in childbirth.</a:t>
            </a:r>
          </a:p>
          <a:p>
            <a:pPr algn="l"/>
            <a:r>
              <a:rPr lang="en-US" dirty="0" smtClean="0"/>
              <a:t>-Met, fell in love with, and eloped with Percy Shelley at age 16.</a:t>
            </a:r>
          </a:p>
          <a:p>
            <a:pPr algn="l"/>
            <a:r>
              <a:rPr lang="en-US" dirty="0" smtClean="0"/>
              <a:t>-Premature daughter died after a few weeks; two of her three other children would die during her lifetime.</a:t>
            </a:r>
          </a:p>
          <a:p>
            <a:pPr algn="l"/>
            <a:r>
              <a:rPr lang="en-US" dirty="0" smtClean="0"/>
              <a:t>-Half-sister committed suicide.</a:t>
            </a:r>
          </a:p>
          <a:p>
            <a:pPr algn="l"/>
            <a:r>
              <a:rPr lang="en-US" dirty="0" smtClean="0"/>
              <a:t>-Husband died when she was 24.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Mary Shelley (1797—1851)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070" y="2020888"/>
            <a:ext cx="3220985" cy="400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3807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i="1" dirty="0" smtClean="0"/>
              <a:t>Frankenstein, or The Modern Prometheus </a:t>
            </a:r>
            <a:r>
              <a:rPr lang="en-US" dirty="0" smtClean="0"/>
              <a:t>(1818)</a:t>
            </a:r>
          </a:p>
          <a:p>
            <a:endParaRPr lang="en-US" i="1" dirty="0" smtClean="0"/>
          </a:p>
          <a:p>
            <a:r>
              <a:rPr lang="en-US" i="1" dirty="0" smtClean="0"/>
              <a:t>Mathilda</a:t>
            </a:r>
            <a:endParaRPr lang="en-US" dirty="0" smtClean="0"/>
          </a:p>
          <a:p>
            <a:r>
              <a:rPr lang="en-US" dirty="0" smtClean="0"/>
              <a:t>(1819 [unpublished until 1959])</a:t>
            </a:r>
          </a:p>
          <a:p>
            <a:endParaRPr lang="en-US" dirty="0" smtClean="0"/>
          </a:p>
          <a:p>
            <a:r>
              <a:rPr lang="en-US" i="1" dirty="0" err="1" smtClean="0"/>
              <a:t>Valperga</a:t>
            </a:r>
            <a:endParaRPr lang="en-US" i="1" dirty="0" smtClean="0"/>
          </a:p>
          <a:p>
            <a:r>
              <a:rPr lang="en-US" dirty="0" smtClean="0"/>
              <a:t>(1823)</a:t>
            </a:r>
          </a:p>
          <a:p>
            <a:endParaRPr lang="en-US" dirty="0"/>
          </a:p>
          <a:p>
            <a:r>
              <a:rPr lang="en-US" i="1" dirty="0" smtClean="0"/>
              <a:t>The Last Man</a:t>
            </a:r>
          </a:p>
          <a:p>
            <a:r>
              <a:rPr lang="en-US" dirty="0" smtClean="0"/>
              <a:t>(1826)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i="1" dirty="0"/>
          </a:p>
          <a:p>
            <a:endParaRPr lang="en-US" i="1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Mary Shelley’s Literary Achievements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6687" y="2118519"/>
            <a:ext cx="28575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9434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Early electrical technology</a:t>
            </a:r>
          </a:p>
          <a:p>
            <a:endParaRPr lang="en-US" dirty="0"/>
          </a:p>
          <a:p>
            <a:r>
              <a:rPr lang="en-US" dirty="0" smtClean="0"/>
              <a:t>Uncertainty about how to distinguish between life and death (what we would call “bodily death” vs. “brain death”).</a:t>
            </a:r>
          </a:p>
          <a:p>
            <a:endParaRPr lang="en-US" dirty="0"/>
          </a:p>
          <a:p>
            <a:r>
              <a:rPr lang="en-US" dirty="0" smtClean="0"/>
              <a:t>Galvanism– Using electricity to stimulate dead tissue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Scientific Discoveries and Issues of the Day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209800"/>
            <a:ext cx="31242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5948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3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Mary and Percy Shelley went on vacation to Switzerland.</a:t>
            </a:r>
          </a:p>
          <a:p>
            <a:endParaRPr lang="en-US" b="1" dirty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They spent the summer with several other writers and friends, including Lord Byron.</a:t>
            </a:r>
          </a:p>
          <a:p>
            <a:endParaRPr lang="en-US" b="1" dirty="0" smtClean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The discussed some of the scientific topics mentioned earlier, and the nature of life..</a:t>
            </a:r>
          </a:p>
          <a:p>
            <a:endParaRPr lang="en-US" b="1" dirty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They challenged one another to a contest to see who could tell the scariest story.</a:t>
            </a:r>
          </a:p>
          <a:p>
            <a:endParaRPr lang="en-US" b="1" dirty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Mary Shelley’s idea for this contest became </a:t>
            </a:r>
            <a:r>
              <a:rPr lang="en-US" b="1" i="1" dirty="0" smtClean="0">
                <a:solidFill>
                  <a:schemeClr val="bg1"/>
                </a:solidFill>
              </a:rPr>
              <a:t>Frankenstein</a:t>
            </a:r>
            <a:r>
              <a:rPr lang="en-US" b="1" dirty="0" smtClean="0">
                <a:solidFill>
                  <a:schemeClr val="bg1"/>
                </a:solidFill>
              </a:rPr>
              <a:t>. </a:t>
            </a:r>
          </a:p>
          <a:p>
            <a:endParaRPr lang="en-US" b="1" dirty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Shelley was 18 years old!</a:t>
            </a:r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Origins of </a:t>
            </a:r>
            <a:r>
              <a:rPr lang="en-US" i="1" dirty="0" smtClean="0"/>
              <a:t>Frankenstein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690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47000"/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457200" indent="-457200" algn="l">
              <a:buAutoNum type="arabicPeriod"/>
            </a:pPr>
            <a:r>
              <a:rPr lang="en-US" sz="2800" b="1" dirty="0" smtClean="0">
                <a:solidFill>
                  <a:srgbClr val="002060"/>
                </a:solidFill>
              </a:rPr>
              <a:t>Frankenstein is not the monster’s name.</a:t>
            </a:r>
            <a:r>
              <a:rPr lang="en-US" sz="2800" dirty="0" smtClean="0">
                <a:solidFill>
                  <a:srgbClr val="002060"/>
                </a:solidFill>
              </a:rPr>
              <a:t> is the name of the scientist who creates the monster. The monster doesn’t have a name.</a:t>
            </a:r>
          </a:p>
          <a:p>
            <a:pPr marL="457200" indent="-457200" algn="l">
              <a:buAutoNum type="arabicPeriod"/>
            </a:pPr>
            <a:endParaRPr lang="en-US" sz="2800" dirty="0">
              <a:solidFill>
                <a:srgbClr val="002060"/>
              </a:solidFill>
            </a:endParaRPr>
          </a:p>
          <a:p>
            <a:pPr marL="457200" indent="-457200" algn="l">
              <a:buAutoNum type="arabicPeriod"/>
            </a:pPr>
            <a:r>
              <a:rPr lang="en-US" sz="2800" b="1" dirty="0" smtClean="0">
                <a:solidFill>
                  <a:srgbClr val="002060"/>
                </a:solidFill>
              </a:rPr>
              <a:t>The monster is not stupid, and does not communicate by grunting. </a:t>
            </a:r>
            <a:r>
              <a:rPr lang="en-US" sz="2800" dirty="0" smtClean="0">
                <a:solidFill>
                  <a:srgbClr val="002060"/>
                </a:solidFill>
              </a:rPr>
              <a:t>The monster is highly intelligent, and learns to speak with sophisticated vocabulary and sentence structure.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Misconceptions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394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b="1" u="sng" dirty="0" smtClean="0"/>
              <a:t>Epistolary Mode- </a:t>
            </a:r>
            <a:r>
              <a:rPr lang="en-US" b="1" dirty="0" smtClean="0"/>
              <a:t>Novel is written as a series of fictional letters.</a:t>
            </a:r>
          </a:p>
          <a:p>
            <a:endParaRPr lang="en-US" b="1" u="sng" dirty="0"/>
          </a:p>
          <a:p>
            <a:pPr algn="l"/>
            <a:r>
              <a:rPr lang="en-US" b="1" dirty="0" smtClean="0"/>
              <a:t>Three Parts/Narrators:</a:t>
            </a:r>
          </a:p>
          <a:p>
            <a:pPr algn="l"/>
            <a:r>
              <a:rPr lang="en-US" b="1" dirty="0"/>
              <a:t>	</a:t>
            </a:r>
            <a:r>
              <a:rPr lang="en-US" b="1" dirty="0" smtClean="0"/>
              <a:t>	</a:t>
            </a:r>
          </a:p>
          <a:p>
            <a:pPr algn="l"/>
            <a:r>
              <a:rPr lang="en-US" b="1" dirty="0" smtClean="0"/>
              <a:t>Robert Walton’s Letters– </a:t>
            </a:r>
            <a:r>
              <a:rPr lang="en-US" dirty="0" smtClean="0"/>
              <a:t>An explorer in the arctic writes letters home to his sister.</a:t>
            </a:r>
          </a:p>
          <a:p>
            <a:pPr algn="l"/>
            <a:endParaRPr lang="en-US" b="1" dirty="0"/>
          </a:p>
          <a:p>
            <a:pPr algn="l"/>
            <a:r>
              <a:rPr lang="en-US" b="1" dirty="0" smtClean="0"/>
              <a:t>Victor Frankenstein’s Narration- </a:t>
            </a:r>
            <a:r>
              <a:rPr lang="en-US" dirty="0" smtClean="0"/>
              <a:t>Dr. Frankenstein tells his story to Walton, who includes it in his letters.</a:t>
            </a:r>
          </a:p>
          <a:p>
            <a:pPr algn="l"/>
            <a:endParaRPr lang="en-US" b="1" dirty="0"/>
          </a:p>
          <a:p>
            <a:pPr algn="l"/>
            <a:r>
              <a:rPr lang="en-US" b="1" dirty="0" smtClean="0"/>
              <a:t>The Monster’s Narration</a:t>
            </a:r>
            <a:r>
              <a:rPr lang="en-US" dirty="0" smtClean="0"/>
              <a:t>- The monster tells its story to Dr. Frankenstein… who is telling his story to Walton… who is writing to his sister. </a:t>
            </a:r>
            <a:endParaRPr lang="en-US" b="1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Style and Structure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690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24338</TotalTime>
  <Words>303</Words>
  <Application>Microsoft Office PowerPoint</Application>
  <PresentationFormat>On-screen Show (4:3)</PresentationFormat>
  <Paragraphs>56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BlackTie</vt:lpstr>
      <vt:lpstr>Mary Shelley and Frankenstein</vt:lpstr>
      <vt:lpstr>Mary Shelley (1797—1851)</vt:lpstr>
      <vt:lpstr>Mary Shelley’s Literary Achievements</vt:lpstr>
      <vt:lpstr>Scientific Discoveries and Issues of the Day</vt:lpstr>
      <vt:lpstr>Origins of Frankenstein</vt:lpstr>
      <vt:lpstr>Misconceptions</vt:lpstr>
      <vt:lpstr>Style and Structure</vt:lpstr>
    </vt:vector>
  </TitlesOfParts>
  <Company>Erie City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Mary Shelley and Frankenstein</dc:title>
  <dc:creator>Daniel May</dc:creator>
  <cp:lastModifiedBy>Daniel May</cp:lastModifiedBy>
  <cp:revision>13</cp:revision>
  <dcterms:created xsi:type="dcterms:W3CDTF">2019-02-06T13:34:25Z</dcterms:created>
  <dcterms:modified xsi:type="dcterms:W3CDTF">2020-03-24T08:34:56Z</dcterms:modified>
</cp:coreProperties>
</file>