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Merriweather"/>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erriweather-bold.fntdata"/><Relationship Id="rId16" Type="http://schemas.openxmlformats.org/officeDocument/2006/relationships/font" Target="fonts/Merriweather-regular.fntdata"/><Relationship Id="rId5" Type="http://schemas.openxmlformats.org/officeDocument/2006/relationships/notesMaster" Target="notesMasters/notesMaster1.xml"/><Relationship Id="rId19" Type="http://schemas.openxmlformats.org/officeDocument/2006/relationships/font" Target="fonts/Merriweather-boldItalic.fntdata"/><Relationship Id="rId6" Type="http://schemas.openxmlformats.org/officeDocument/2006/relationships/slide" Target="slides/slide1.xml"/><Relationship Id="rId18" Type="http://schemas.openxmlformats.org/officeDocument/2006/relationships/font" Target="fonts/Merriweather-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a6a10e11f3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a6a10e11f3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a6a10e11f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a6a10e11f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a6a10e11f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a6a10e11f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a6a10e11f3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a6a10e11f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a6a10e11f3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a6a10e11f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a6a10e11f3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a6a10e11f3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a6a10e11f3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a6a10e11f3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a6a10e11f3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a6a10e11f3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a6a10e11f3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a6a10e11f3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mailto:kgodzwa@eriesd.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69272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solidFill>
                  <a:srgbClr val="FF0000"/>
                </a:solidFill>
                <a:latin typeface="Comic Sans MS"/>
                <a:ea typeface="Comic Sans MS"/>
                <a:cs typeface="Comic Sans MS"/>
                <a:sym typeface="Comic Sans MS"/>
              </a:rPr>
              <a:t>STEM</a:t>
            </a:r>
            <a:endParaRPr>
              <a:solidFill>
                <a:srgbClr val="FF0000"/>
              </a:solidFill>
              <a:latin typeface="Comic Sans MS"/>
              <a:ea typeface="Comic Sans MS"/>
              <a:cs typeface="Comic Sans MS"/>
              <a:sym typeface="Comic Sans M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0000FF"/>
                </a:solidFill>
              </a:rPr>
              <a:t>The Information Guide</a:t>
            </a:r>
            <a:endParaRPr>
              <a:solidFill>
                <a:srgbClr val="0000FF"/>
              </a:solidFill>
            </a:endParaRPr>
          </a:p>
        </p:txBody>
      </p:sp>
      <p:pic>
        <p:nvPicPr>
          <p:cNvPr id="56" name="Google Shape;56;p13"/>
          <p:cNvPicPr preferRelativeResize="0"/>
          <p:nvPr/>
        </p:nvPicPr>
        <p:blipFill>
          <a:blip r:embed="rId3">
            <a:alphaModFix/>
          </a:blip>
          <a:stretch>
            <a:fillRect/>
          </a:stretch>
        </p:blipFill>
        <p:spPr>
          <a:xfrm>
            <a:off x="460854" y="0"/>
            <a:ext cx="8222292" cy="5143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B5394"/>
                </a:solidFill>
                <a:latin typeface="Merriweather"/>
                <a:ea typeface="Merriweather"/>
                <a:cs typeface="Merriweather"/>
                <a:sym typeface="Merriweather"/>
              </a:rPr>
              <a:t>Lastly...</a:t>
            </a:r>
            <a:endParaRPr>
              <a:solidFill>
                <a:srgbClr val="0B5394"/>
              </a:solidFill>
              <a:latin typeface="Merriweather"/>
              <a:ea typeface="Merriweather"/>
              <a:cs typeface="Merriweather"/>
              <a:sym typeface="Merriweather"/>
            </a:endParaRPr>
          </a:p>
        </p:txBody>
      </p:sp>
      <p:sp>
        <p:nvSpPr>
          <p:cNvPr id="110" name="Google Shape;110;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rgbClr val="38761D"/>
                </a:solidFill>
              </a:rPr>
              <a:t>If you have any questions, concerns, comments, or ways to bring your STEM experiences into the classroom, please contact me.</a:t>
            </a:r>
            <a:endParaRPr sz="2500">
              <a:solidFill>
                <a:srgbClr val="38761D"/>
              </a:solidFill>
            </a:endParaRPr>
          </a:p>
          <a:p>
            <a:pPr indent="0" lvl="0" marL="0" rtl="0" algn="l">
              <a:spcBef>
                <a:spcPts val="1600"/>
              </a:spcBef>
              <a:spcAft>
                <a:spcPts val="0"/>
              </a:spcAft>
              <a:buNone/>
            </a:pPr>
            <a:r>
              <a:rPr lang="en" sz="2500">
                <a:solidFill>
                  <a:srgbClr val="38761D"/>
                </a:solidFill>
              </a:rPr>
              <a:t>Email:  </a:t>
            </a:r>
            <a:r>
              <a:rPr lang="en" sz="2500" u="sng">
                <a:solidFill>
                  <a:schemeClr val="hlink"/>
                </a:solidFill>
                <a:hlinkClick r:id="rId3"/>
              </a:rPr>
              <a:t>kgodzwa@eriesd.org</a:t>
            </a:r>
            <a:endParaRPr sz="2500">
              <a:solidFill>
                <a:srgbClr val="38761D"/>
              </a:solidFill>
            </a:endParaRPr>
          </a:p>
          <a:p>
            <a:pPr indent="0" lvl="0" marL="0" rtl="0" algn="l">
              <a:spcBef>
                <a:spcPts val="1600"/>
              </a:spcBef>
              <a:spcAft>
                <a:spcPts val="0"/>
              </a:spcAft>
              <a:buNone/>
            </a:pPr>
            <a:r>
              <a:rPr lang="en" sz="2500">
                <a:solidFill>
                  <a:srgbClr val="38761D"/>
                </a:solidFill>
              </a:rPr>
              <a:t>I’d love to learn more about how we can work together.</a:t>
            </a:r>
            <a:endParaRPr sz="2500">
              <a:solidFill>
                <a:srgbClr val="38761D"/>
              </a:solidFill>
            </a:endParaRPr>
          </a:p>
          <a:p>
            <a:pPr indent="0" lvl="0" marL="0" rtl="0" algn="l">
              <a:spcBef>
                <a:spcPts val="1600"/>
              </a:spcBef>
              <a:spcAft>
                <a:spcPts val="1600"/>
              </a:spcAft>
              <a:buNone/>
            </a:pPr>
            <a:r>
              <a:t/>
            </a:r>
            <a:endParaRPr>
              <a:solidFill>
                <a:srgbClr val="38761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6AA84F"/>
                </a:solidFill>
              </a:rPr>
              <a:t>So what IS STEM?</a:t>
            </a:r>
            <a:endParaRPr>
              <a:solidFill>
                <a:srgbClr val="6AA84F"/>
              </a:solidFill>
            </a:endParaRPr>
          </a:p>
        </p:txBody>
      </p:sp>
      <p:sp>
        <p:nvSpPr>
          <p:cNvPr id="62" name="Google Shape;62;p14"/>
          <p:cNvSpPr txBox="1"/>
          <p:nvPr>
            <p:ph idx="1" type="body"/>
          </p:nvPr>
        </p:nvSpPr>
        <p:spPr>
          <a:xfrm>
            <a:off x="311700" y="912025"/>
            <a:ext cx="8520600" cy="403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A64D79"/>
                </a:solidFill>
              </a:rPr>
              <a:t>STEM stands for Science, Technology, Engineering, and Math but what it really is, is so much more for our children!</a:t>
            </a:r>
            <a:endParaRPr>
              <a:solidFill>
                <a:srgbClr val="A64D79"/>
              </a:solidFill>
            </a:endParaRPr>
          </a:p>
          <a:p>
            <a:pPr indent="0" lvl="0" marL="0" rtl="0" algn="l">
              <a:spcBef>
                <a:spcPts val="1600"/>
              </a:spcBef>
              <a:spcAft>
                <a:spcPts val="0"/>
              </a:spcAft>
              <a:buNone/>
            </a:pPr>
            <a:r>
              <a:rPr lang="en">
                <a:solidFill>
                  <a:srgbClr val="A64D79"/>
                </a:solidFill>
              </a:rPr>
              <a:t>STEM is:</a:t>
            </a:r>
            <a:endParaRPr>
              <a:solidFill>
                <a:srgbClr val="A64D79"/>
              </a:solidFill>
            </a:endParaRPr>
          </a:p>
          <a:p>
            <a:pPr indent="0" lvl="0" marL="0" rtl="0" algn="l">
              <a:spcBef>
                <a:spcPts val="1600"/>
              </a:spcBef>
              <a:spcAft>
                <a:spcPts val="0"/>
              </a:spcAft>
              <a:buNone/>
            </a:pPr>
            <a:r>
              <a:rPr lang="en">
                <a:solidFill>
                  <a:srgbClr val="A64D79"/>
                </a:solidFill>
              </a:rPr>
              <a:t>-a power to solve problems</a:t>
            </a:r>
            <a:endParaRPr>
              <a:solidFill>
                <a:srgbClr val="A64D79"/>
              </a:solidFill>
            </a:endParaRPr>
          </a:p>
          <a:p>
            <a:pPr indent="0" lvl="0" marL="0" rtl="0" algn="l">
              <a:spcBef>
                <a:spcPts val="1600"/>
              </a:spcBef>
              <a:spcAft>
                <a:spcPts val="0"/>
              </a:spcAft>
              <a:buNone/>
            </a:pPr>
            <a:r>
              <a:rPr lang="en">
                <a:solidFill>
                  <a:srgbClr val="A64D79"/>
                </a:solidFill>
              </a:rPr>
              <a:t>-a way to help other people</a:t>
            </a:r>
            <a:endParaRPr>
              <a:solidFill>
                <a:srgbClr val="A64D79"/>
              </a:solidFill>
            </a:endParaRPr>
          </a:p>
          <a:p>
            <a:pPr indent="0" lvl="0" marL="0" rtl="0" algn="l">
              <a:spcBef>
                <a:spcPts val="1600"/>
              </a:spcBef>
              <a:spcAft>
                <a:spcPts val="0"/>
              </a:spcAft>
              <a:buNone/>
            </a:pPr>
            <a:r>
              <a:rPr lang="en">
                <a:solidFill>
                  <a:srgbClr val="A64D79"/>
                </a:solidFill>
              </a:rPr>
              <a:t>-a passion for learning</a:t>
            </a:r>
            <a:endParaRPr>
              <a:solidFill>
                <a:srgbClr val="A64D79"/>
              </a:solidFill>
            </a:endParaRPr>
          </a:p>
          <a:p>
            <a:pPr indent="0" lvl="0" marL="0" rtl="0" algn="l">
              <a:spcBef>
                <a:spcPts val="1600"/>
              </a:spcBef>
              <a:spcAft>
                <a:spcPts val="0"/>
              </a:spcAft>
              <a:buNone/>
            </a:pPr>
            <a:r>
              <a:rPr lang="en">
                <a:solidFill>
                  <a:srgbClr val="A64D79"/>
                </a:solidFill>
              </a:rPr>
              <a:t>-sharing good ideas</a:t>
            </a:r>
            <a:endParaRPr>
              <a:solidFill>
                <a:srgbClr val="A64D79"/>
              </a:solidFill>
            </a:endParaRPr>
          </a:p>
          <a:p>
            <a:pPr indent="0" lvl="0" marL="0" rtl="0" algn="l">
              <a:spcBef>
                <a:spcPts val="1600"/>
              </a:spcBef>
              <a:spcAft>
                <a:spcPts val="0"/>
              </a:spcAft>
              <a:buNone/>
            </a:pPr>
            <a:r>
              <a:rPr lang="en">
                <a:solidFill>
                  <a:srgbClr val="A64D79"/>
                </a:solidFill>
              </a:rPr>
              <a:t>-a way to use technology as a tool</a:t>
            </a:r>
            <a:endParaRPr>
              <a:solidFill>
                <a:srgbClr val="A64D79"/>
              </a:solidFill>
            </a:endParaRPr>
          </a:p>
          <a:p>
            <a:pPr indent="0" lvl="0" marL="0" rtl="0" algn="l">
              <a:spcBef>
                <a:spcPts val="1600"/>
              </a:spcBef>
              <a:spcAft>
                <a:spcPts val="0"/>
              </a:spcAft>
              <a:buNone/>
            </a:pPr>
            <a:r>
              <a:t/>
            </a:r>
            <a:endParaRPr>
              <a:solidFill>
                <a:srgbClr val="A64D79"/>
              </a:solidFill>
            </a:endParaRPr>
          </a:p>
          <a:p>
            <a:pPr indent="0" lvl="0" marL="0" rtl="0" algn="l">
              <a:spcBef>
                <a:spcPts val="1600"/>
              </a:spcBef>
              <a:spcAft>
                <a:spcPts val="1600"/>
              </a:spcAft>
              <a:buNone/>
            </a:pPr>
            <a:r>
              <a:t/>
            </a:r>
            <a:endParaRPr>
              <a:solidFill>
                <a:srgbClr val="A64D7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500">
                <a:solidFill>
                  <a:srgbClr val="0000FF"/>
                </a:solidFill>
                <a:latin typeface="Comic Sans MS"/>
                <a:ea typeface="Comic Sans MS"/>
                <a:cs typeface="Comic Sans MS"/>
                <a:sym typeface="Comic Sans MS"/>
              </a:rPr>
              <a:t>STEM is not a spectator sport...</a:t>
            </a:r>
            <a:endParaRPr sz="3500">
              <a:solidFill>
                <a:srgbClr val="0000FF"/>
              </a:solidFill>
              <a:latin typeface="Comic Sans MS"/>
              <a:ea typeface="Comic Sans MS"/>
              <a:cs typeface="Comic Sans MS"/>
              <a:sym typeface="Comic Sans MS"/>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rgbClr val="FF9900"/>
                </a:solidFill>
                <a:latin typeface="Comic Sans MS"/>
                <a:ea typeface="Comic Sans MS"/>
                <a:cs typeface="Comic Sans MS"/>
                <a:sym typeface="Comic Sans MS"/>
              </a:rPr>
              <a:t>Everything you do that encourages STEM learning at home, multiplies the STEM learning in our classrooms.  STEM is not just what students participate in during my class, STEM is in every class!</a:t>
            </a:r>
            <a:endParaRPr sz="2900">
              <a:solidFill>
                <a:srgbClr val="FF9900"/>
              </a:solidFill>
              <a:latin typeface="Comic Sans MS"/>
              <a:ea typeface="Comic Sans MS"/>
              <a:cs typeface="Comic Sans MS"/>
              <a:sym typeface="Comic Sans MS"/>
            </a:endParaRPr>
          </a:p>
          <a:p>
            <a:pPr indent="0" lvl="0" marL="0" rtl="0" algn="l">
              <a:spcBef>
                <a:spcPts val="1600"/>
              </a:spcBef>
              <a:spcAft>
                <a:spcPts val="1600"/>
              </a:spcAft>
              <a:buNone/>
            </a:pPr>
            <a:r>
              <a:t/>
            </a:r>
            <a:endParaRPr sz="2200">
              <a:solidFill>
                <a:srgbClr val="FF9900"/>
              </a:solidFill>
              <a:latin typeface="Comic Sans MS"/>
              <a:ea typeface="Comic Sans MS"/>
              <a:cs typeface="Comic Sans MS"/>
              <a:sym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6AA84F"/>
                </a:solidFill>
                <a:latin typeface="Comic Sans MS"/>
                <a:ea typeface="Comic Sans MS"/>
                <a:cs typeface="Comic Sans MS"/>
                <a:sym typeface="Comic Sans MS"/>
              </a:rPr>
              <a:t>Students practice STEM when they….</a:t>
            </a:r>
            <a:endParaRPr>
              <a:solidFill>
                <a:srgbClr val="6AA84F"/>
              </a:solidFill>
              <a:latin typeface="Comic Sans MS"/>
              <a:ea typeface="Comic Sans MS"/>
              <a:cs typeface="Comic Sans MS"/>
              <a:sym typeface="Comic Sans MS"/>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latin typeface="Comic Sans MS"/>
                <a:ea typeface="Comic Sans MS"/>
                <a:cs typeface="Comic Sans MS"/>
                <a:sym typeface="Comic Sans MS"/>
              </a:rPr>
              <a:t>-solve a math problem using a formula</a:t>
            </a:r>
            <a:endParaRPr>
              <a:solidFill>
                <a:srgbClr val="0000FF"/>
              </a:solidFill>
              <a:latin typeface="Comic Sans MS"/>
              <a:ea typeface="Comic Sans MS"/>
              <a:cs typeface="Comic Sans MS"/>
              <a:sym typeface="Comic Sans MS"/>
            </a:endParaRPr>
          </a:p>
          <a:p>
            <a:pPr indent="0" lvl="0" marL="0" rtl="0" algn="l">
              <a:spcBef>
                <a:spcPts val="1600"/>
              </a:spcBef>
              <a:spcAft>
                <a:spcPts val="0"/>
              </a:spcAft>
              <a:buNone/>
            </a:pPr>
            <a:r>
              <a:rPr lang="en">
                <a:solidFill>
                  <a:srgbClr val="0000FF"/>
                </a:solidFill>
                <a:latin typeface="Comic Sans MS"/>
                <a:ea typeface="Comic Sans MS"/>
                <a:cs typeface="Comic Sans MS"/>
                <a:sym typeface="Comic Sans MS"/>
              </a:rPr>
              <a:t>-discover something new in Science</a:t>
            </a:r>
            <a:endParaRPr>
              <a:solidFill>
                <a:srgbClr val="0000FF"/>
              </a:solidFill>
              <a:latin typeface="Comic Sans MS"/>
              <a:ea typeface="Comic Sans MS"/>
              <a:cs typeface="Comic Sans MS"/>
              <a:sym typeface="Comic Sans MS"/>
            </a:endParaRPr>
          </a:p>
          <a:p>
            <a:pPr indent="0" lvl="0" marL="0" rtl="0" algn="l">
              <a:spcBef>
                <a:spcPts val="1600"/>
              </a:spcBef>
              <a:spcAft>
                <a:spcPts val="0"/>
              </a:spcAft>
              <a:buNone/>
            </a:pPr>
            <a:r>
              <a:rPr lang="en">
                <a:solidFill>
                  <a:srgbClr val="0000FF"/>
                </a:solidFill>
                <a:latin typeface="Comic Sans MS"/>
                <a:ea typeface="Comic Sans MS"/>
                <a:cs typeface="Comic Sans MS"/>
                <a:sym typeface="Comic Sans MS"/>
              </a:rPr>
              <a:t>-read biographies about inventors, engineers, teachers, doctors, scientists, etc.</a:t>
            </a:r>
            <a:endParaRPr>
              <a:solidFill>
                <a:srgbClr val="0000FF"/>
              </a:solidFill>
              <a:latin typeface="Comic Sans MS"/>
              <a:ea typeface="Comic Sans MS"/>
              <a:cs typeface="Comic Sans MS"/>
              <a:sym typeface="Comic Sans MS"/>
            </a:endParaRPr>
          </a:p>
          <a:p>
            <a:pPr indent="0" lvl="0" marL="0" rtl="0" algn="l">
              <a:spcBef>
                <a:spcPts val="1600"/>
              </a:spcBef>
              <a:spcAft>
                <a:spcPts val="0"/>
              </a:spcAft>
              <a:buNone/>
            </a:pPr>
            <a:r>
              <a:rPr lang="en">
                <a:solidFill>
                  <a:srgbClr val="0000FF"/>
                </a:solidFill>
                <a:latin typeface="Comic Sans MS"/>
                <a:ea typeface="Comic Sans MS"/>
                <a:cs typeface="Comic Sans MS"/>
                <a:sym typeface="Comic Sans MS"/>
              </a:rPr>
              <a:t>-use a recipe and measure out ingredients after creating a food budget</a:t>
            </a:r>
            <a:endParaRPr>
              <a:solidFill>
                <a:srgbClr val="0000FF"/>
              </a:solidFill>
              <a:latin typeface="Comic Sans MS"/>
              <a:ea typeface="Comic Sans MS"/>
              <a:cs typeface="Comic Sans MS"/>
              <a:sym typeface="Comic Sans MS"/>
            </a:endParaRPr>
          </a:p>
          <a:p>
            <a:pPr indent="0" lvl="0" marL="0" rtl="0" algn="l">
              <a:spcBef>
                <a:spcPts val="1600"/>
              </a:spcBef>
              <a:spcAft>
                <a:spcPts val="0"/>
              </a:spcAft>
              <a:buNone/>
            </a:pPr>
            <a:r>
              <a:rPr lang="en">
                <a:solidFill>
                  <a:srgbClr val="0000FF"/>
                </a:solidFill>
                <a:latin typeface="Comic Sans MS"/>
                <a:ea typeface="Comic Sans MS"/>
                <a:cs typeface="Comic Sans MS"/>
                <a:sym typeface="Comic Sans MS"/>
              </a:rPr>
              <a:t>-learn about patterns in art class</a:t>
            </a:r>
            <a:endParaRPr>
              <a:solidFill>
                <a:srgbClr val="0000FF"/>
              </a:solidFill>
              <a:latin typeface="Comic Sans MS"/>
              <a:ea typeface="Comic Sans MS"/>
              <a:cs typeface="Comic Sans MS"/>
              <a:sym typeface="Comic Sans MS"/>
            </a:endParaRPr>
          </a:p>
          <a:p>
            <a:pPr indent="0" lvl="0" marL="0" rtl="0" algn="l">
              <a:spcBef>
                <a:spcPts val="1600"/>
              </a:spcBef>
              <a:spcAft>
                <a:spcPts val="0"/>
              </a:spcAft>
              <a:buNone/>
            </a:pPr>
            <a:r>
              <a:rPr lang="en">
                <a:solidFill>
                  <a:srgbClr val="0000FF"/>
                </a:solidFill>
                <a:latin typeface="Comic Sans MS"/>
                <a:ea typeface="Comic Sans MS"/>
                <a:cs typeface="Comic Sans MS"/>
                <a:sym typeface="Comic Sans MS"/>
              </a:rPr>
              <a:t>-use computer programs to create something new</a:t>
            </a:r>
            <a:endParaRPr>
              <a:solidFill>
                <a:srgbClr val="0000FF"/>
              </a:solidFill>
              <a:latin typeface="Comic Sans MS"/>
              <a:ea typeface="Comic Sans MS"/>
              <a:cs typeface="Comic Sans MS"/>
              <a:sym typeface="Comic Sans MS"/>
            </a:endParaRPr>
          </a:p>
          <a:p>
            <a:pPr indent="0" lvl="0" marL="0" rtl="0" algn="l">
              <a:spcBef>
                <a:spcPts val="1600"/>
              </a:spcBef>
              <a:spcAft>
                <a:spcPts val="1600"/>
              </a:spcAft>
              <a:buNone/>
            </a:pPr>
            <a:r>
              <a:t/>
            </a:r>
            <a:endParaRPr>
              <a:solidFill>
                <a:srgbClr val="0000FF"/>
              </a:solidFill>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6AA84F"/>
                </a:solidFill>
                <a:latin typeface="Comic Sans MS"/>
                <a:ea typeface="Comic Sans MS"/>
                <a:cs typeface="Comic Sans MS"/>
                <a:sym typeface="Comic Sans MS"/>
              </a:rPr>
              <a:t>-Continued</a:t>
            </a:r>
            <a:endParaRPr>
              <a:solidFill>
                <a:srgbClr val="6AA84F"/>
              </a:solidFill>
              <a:latin typeface="Comic Sans MS"/>
              <a:ea typeface="Comic Sans MS"/>
              <a:cs typeface="Comic Sans MS"/>
              <a:sym typeface="Comic Sans MS"/>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latin typeface="Comic Sans MS"/>
                <a:ea typeface="Comic Sans MS"/>
                <a:cs typeface="Comic Sans MS"/>
                <a:sym typeface="Comic Sans MS"/>
              </a:rPr>
              <a:t>-listen to different instruments and then explore how those instruments turn into full scale songs</a:t>
            </a:r>
            <a:endParaRPr>
              <a:solidFill>
                <a:srgbClr val="0000FF"/>
              </a:solidFill>
              <a:latin typeface="Comic Sans MS"/>
              <a:ea typeface="Comic Sans MS"/>
              <a:cs typeface="Comic Sans MS"/>
              <a:sym typeface="Comic Sans MS"/>
            </a:endParaRPr>
          </a:p>
          <a:p>
            <a:pPr indent="0" lvl="0" marL="0" rtl="0" algn="l">
              <a:spcBef>
                <a:spcPts val="1600"/>
              </a:spcBef>
              <a:spcAft>
                <a:spcPts val="0"/>
              </a:spcAft>
              <a:buNone/>
            </a:pPr>
            <a:r>
              <a:rPr lang="en">
                <a:solidFill>
                  <a:srgbClr val="0000FF"/>
                </a:solidFill>
                <a:latin typeface="Comic Sans MS"/>
                <a:ea typeface="Comic Sans MS"/>
                <a:cs typeface="Comic Sans MS"/>
                <a:sym typeface="Comic Sans MS"/>
              </a:rPr>
              <a:t>-do 5 sets of 10 jumping jacks</a:t>
            </a:r>
            <a:endParaRPr>
              <a:solidFill>
                <a:srgbClr val="0000FF"/>
              </a:solidFill>
              <a:latin typeface="Comic Sans MS"/>
              <a:ea typeface="Comic Sans MS"/>
              <a:cs typeface="Comic Sans MS"/>
              <a:sym typeface="Comic Sans MS"/>
            </a:endParaRPr>
          </a:p>
          <a:p>
            <a:pPr indent="0" lvl="0" marL="0" rtl="0" algn="l">
              <a:spcBef>
                <a:spcPts val="1600"/>
              </a:spcBef>
              <a:spcAft>
                <a:spcPts val="0"/>
              </a:spcAft>
              <a:buNone/>
            </a:pPr>
            <a:r>
              <a:rPr lang="en">
                <a:solidFill>
                  <a:srgbClr val="0000FF"/>
                </a:solidFill>
                <a:latin typeface="Comic Sans MS"/>
                <a:ea typeface="Comic Sans MS"/>
                <a:cs typeface="Comic Sans MS"/>
                <a:sym typeface="Comic Sans MS"/>
              </a:rPr>
              <a:t>-code a game</a:t>
            </a:r>
            <a:endParaRPr>
              <a:solidFill>
                <a:srgbClr val="0000FF"/>
              </a:solidFill>
              <a:latin typeface="Comic Sans MS"/>
              <a:ea typeface="Comic Sans MS"/>
              <a:cs typeface="Comic Sans MS"/>
              <a:sym typeface="Comic Sans MS"/>
            </a:endParaRPr>
          </a:p>
          <a:p>
            <a:pPr indent="0" lvl="0" marL="0" rtl="0" algn="l">
              <a:spcBef>
                <a:spcPts val="1600"/>
              </a:spcBef>
              <a:spcAft>
                <a:spcPts val="0"/>
              </a:spcAft>
              <a:buNone/>
            </a:pPr>
            <a:r>
              <a:rPr lang="en">
                <a:solidFill>
                  <a:srgbClr val="0000FF"/>
                </a:solidFill>
                <a:latin typeface="Comic Sans MS"/>
                <a:ea typeface="Comic Sans MS"/>
                <a:cs typeface="Comic Sans MS"/>
                <a:sym typeface="Comic Sans MS"/>
              </a:rPr>
              <a:t>-learn how gravity affects different sports</a:t>
            </a:r>
            <a:endParaRPr>
              <a:solidFill>
                <a:srgbClr val="0000FF"/>
              </a:solidFill>
              <a:latin typeface="Comic Sans MS"/>
              <a:ea typeface="Comic Sans MS"/>
              <a:cs typeface="Comic Sans MS"/>
              <a:sym typeface="Comic Sans MS"/>
            </a:endParaRPr>
          </a:p>
          <a:p>
            <a:pPr indent="0" lvl="0" marL="0" rtl="0" algn="l">
              <a:spcBef>
                <a:spcPts val="1600"/>
              </a:spcBef>
              <a:spcAft>
                <a:spcPts val="0"/>
              </a:spcAft>
              <a:buNone/>
            </a:pPr>
            <a:r>
              <a:rPr lang="en" sz="2100">
                <a:solidFill>
                  <a:srgbClr val="38761D"/>
                </a:solidFill>
                <a:latin typeface="Comic Sans MS"/>
                <a:ea typeface="Comic Sans MS"/>
                <a:cs typeface="Comic Sans MS"/>
                <a:sym typeface="Comic Sans MS"/>
              </a:rPr>
              <a:t>“The only limit on what kids can do is their imagination.”</a:t>
            </a:r>
            <a:endParaRPr sz="2100">
              <a:solidFill>
                <a:srgbClr val="38761D"/>
              </a:solidFill>
              <a:latin typeface="Comic Sans MS"/>
              <a:ea typeface="Comic Sans MS"/>
              <a:cs typeface="Comic Sans MS"/>
              <a:sym typeface="Comic Sans MS"/>
            </a:endParaRPr>
          </a:p>
          <a:p>
            <a:pPr indent="0" lvl="0" marL="0" rtl="0" algn="l">
              <a:spcBef>
                <a:spcPts val="1600"/>
              </a:spcBef>
              <a:spcAft>
                <a:spcPts val="1600"/>
              </a:spcAft>
              <a:buClr>
                <a:schemeClr val="dk1"/>
              </a:buClr>
              <a:buSzPts val="1100"/>
              <a:buFont typeface="Arial"/>
              <a:buNone/>
            </a:pPr>
            <a:r>
              <a:rPr lang="en" sz="2100">
                <a:solidFill>
                  <a:srgbClr val="38761D"/>
                </a:solidFill>
                <a:latin typeface="Comic Sans MS"/>
                <a:ea typeface="Comic Sans MS"/>
                <a:cs typeface="Comic Sans MS"/>
                <a:sym typeface="Comic Sans MS"/>
              </a:rPr>
              <a:t>~Chris Woods</a:t>
            </a:r>
            <a:endParaRPr sz="2100">
              <a:solidFill>
                <a:srgbClr val="38761D"/>
              </a:solidFill>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FF0000"/>
                </a:solidFill>
                <a:latin typeface="Comic Sans MS"/>
                <a:ea typeface="Comic Sans MS"/>
                <a:cs typeface="Comic Sans MS"/>
                <a:sym typeface="Comic Sans MS"/>
              </a:rPr>
              <a:t>Kids can do great things, greater than we have done.</a:t>
            </a:r>
            <a:endParaRPr sz="2500">
              <a:solidFill>
                <a:srgbClr val="FF0000"/>
              </a:solidFill>
              <a:latin typeface="Comic Sans MS"/>
              <a:ea typeface="Comic Sans MS"/>
              <a:cs typeface="Comic Sans MS"/>
              <a:sym typeface="Comic Sans MS"/>
            </a:endParaRPr>
          </a:p>
        </p:txBody>
      </p:sp>
      <p:sp>
        <p:nvSpPr>
          <p:cNvPr id="86" name="Google Shape;86;p18"/>
          <p:cNvSpPr txBox="1"/>
          <p:nvPr>
            <p:ph idx="1" type="body"/>
          </p:nvPr>
        </p:nvSpPr>
        <p:spPr>
          <a:xfrm>
            <a:off x="311700" y="1164875"/>
            <a:ext cx="8520600" cy="380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A64D79"/>
                </a:solidFill>
                <a:latin typeface="Comic Sans MS"/>
                <a:ea typeface="Comic Sans MS"/>
                <a:cs typeface="Comic Sans MS"/>
                <a:sym typeface="Comic Sans MS"/>
              </a:rPr>
              <a:t>How can we help each other?</a:t>
            </a:r>
            <a:endParaRPr>
              <a:solidFill>
                <a:srgbClr val="A64D79"/>
              </a:solidFill>
              <a:latin typeface="Comic Sans MS"/>
              <a:ea typeface="Comic Sans MS"/>
              <a:cs typeface="Comic Sans MS"/>
              <a:sym typeface="Comic Sans MS"/>
            </a:endParaRPr>
          </a:p>
          <a:p>
            <a:pPr indent="0" lvl="0" marL="0" rtl="0" algn="l">
              <a:spcBef>
                <a:spcPts val="1600"/>
              </a:spcBef>
              <a:spcAft>
                <a:spcPts val="0"/>
              </a:spcAft>
              <a:buNone/>
            </a:pPr>
            <a:r>
              <a:rPr lang="en">
                <a:solidFill>
                  <a:srgbClr val="A64D79"/>
                </a:solidFill>
                <a:latin typeface="Comic Sans MS"/>
                <a:ea typeface="Comic Sans MS"/>
                <a:cs typeface="Comic Sans MS"/>
                <a:sym typeface="Comic Sans MS"/>
              </a:rPr>
              <a:t>ENCOURAGEMENT - Kids are very creative.  Encourage each other to be creative.</a:t>
            </a:r>
            <a:endParaRPr>
              <a:solidFill>
                <a:srgbClr val="A64D79"/>
              </a:solidFill>
              <a:latin typeface="Comic Sans MS"/>
              <a:ea typeface="Comic Sans MS"/>
              <a:cs typeface="Comic Sans MS"/>
              <a:sym typeface="Comic Sans MS"/>
            </a:endParaRPr>
          </a:p>
          <a:p>
            <a:pPr indent="0" lvl="0" marL="0" rtl="0" algn="l">
              <a:spcBef>
                <a:spcPts val="1600"/>
              </a:spcBef>
              <a:spcAft>
                <a:spcPts val="0"/>
              </a:spcAft>
              <a:buNone/>
            </a:pPr>
            <a:r>
              <a:rPr lang="en">
                <a:solidFill>
                  <a:srgbClr val="A64D79"/>
                </a:solidFill>
                <a:latin typeface="Comic Sans MS"/>
                <a:ea typeface="Comic Sans MS"/>
                <a:cs typeface="Comic Sans MS"/>
                <a:sym typeface="Comic Sans MS"/>
              </a:rPr>
              <a:t>ATTENTION - Ask open ended questions.</a:t>
            </a:r>
            <a:endParaRPr>
              <a:solidFill>
                <a:srgbClr val="A64D79"/>
              </a:solidFill>
              <a:latin typeface="Comic Sans MS"/>
              <a:ea typeface="Comic Sans MS"/>
              <a:cs typeface="Comic Sans MS"/>
              <a:sym typeface="Comic Sans MS"/>
            </a:endParaRPr>
          </a:p>
          <a:p>
            <a:pPr indent="0" lvl="0" marL="0" rtl="0" algn="l">
              <a:spcBef>
                <a:spcPts val="1600"/>
              </a:spcBef>
              <a:spcAft>
                <a:spcPts val="0"/>
              </a:spcAft>
              <a:buNone/>
            </a:pPr>
            <a:r>
              <a:rPr lang="en">
                <a:solidFill>
                  <a:srgbClr val="A64D79"/>
                </a:solidFill>
                <a:latin typeface="Comic Sans MS"/>
                <a:ea typeface="Comic Sans MS"/>
                <a:cs typeface="Comic Sans MS"/>
                <a:sym typeface="Comic Sans MS"/>
              </a:rPr>
              <a:t>TIME - What we do WITH kids is more important that what we do FOR kids.</a:t>
            </a:r>
            <a:endParaRPr>
              <a:solidFill>
                <a:srgbClr val="A64D79"/>
              </a:solidFill>
              <a:latin typeface="Comic Sans MS"/>
              <a:ea typeface="Comic Sans MS"/>
              <a:cs typeface="Comic Sans MS"/>
              <a:sym typeface="Comic Sans MS"/>
            </a:endParaRPr>
          </a:p>
          <a:p>
            <a:pPr indent="0" lvl="0" marL="0" rtl="0" algn="l">
              <a:spcBef>
                <a:spcPts val="1600"/>
              </a:spcBef>
              <a:spcAft>
                <a:spcPts val="0"/>
              </a:spcAft>
              <a:buNone/>
            </a:pPr>
            <a:r>
              <a:rPr lang="en">
                <a:solidFill>
                  <a:srgbClr val="A64D79"/>
                </a:solidFill>
                <a:latin typeface="Comic Sans MS"/>
                <a:ea typeface="Comic Sans MS"/>
                <a:cs typeface="Comic Sans MS"/>
                <a:sym typeface="Comic Sans MS"/>
              </a:rPr>
              <a:t>UNDERSTANDING - Kids are SMART but they have had different experiences that we have and therefore THINK differently.  </a:t>
            </a:r>
            <a:endParaRPr>
              <a:solidFill>
                <a:srgbClr val="A64D79"/>
              </a:solidFill>
              <a:latin typeface="Comic Sans MS"/>
              <a:ea typeface="Comic Sans MS"/>
              <a:cs typeface="Comic Sans MS"/>
              <a:sym typeface="Comic Sans MS"/>
            </a:endParaRPr>
          </a:p>
          <a:p>
            <a:pPr indent="0" lvl="0" marL="0" rtl="0" algn="l">
              <a:spcBef>
                <a:spcPts val="1600"/>
              </a:spcBef>
              <a:spcAft>
                <a:spcPts val="1600"/>
              </a:spcAft>
              <a:buNone/>
            </a:pPr>
            <a:r>
              <a:rPr lang="en">
                <a:solidFill>
                  <a:srgbClr val="A64D79"/>
                </a:solidFill>
                <a:latin typeface="Comic Sans MS"/>
                <a:ea typeface="Comic Sans MS"/>
                <a:cs typeface="Comic Sans MS"/>
                <a:sym typeface="Comic Sans MS"/>
              </a:rPr>
              <a:t>LIMIT - Limit time on Social Media, it is a vast wasteland robbing our children’s ability to think critically and creatively.</a:t>
            </a:r>
            <a:endParaRPr>
              <a:solidFill>
                <a:srgbClr val="A64D79"/>
              </a:solidFill>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latin typeface="Comic Sans MS"/>
                <a:ea typeface="Comic Sans MS"/>
                <a:cs typeface="Comic Sans MS"/>
                <a:sym typeface="Comic Sans MS"/>
              </a:rPr>
              <a:t>What else?</a:t>
            </a:r>
            <a:endParaRPr>
              <a:solidFill>
                <a:srgbClr val="0000FF"/>
              </a:solidFill>
              <a:latin typeface="Comic Sans MS"/>
              <a:ea typeface="Comic Sans MS"/>
              <a:cs typeface="Comic Sans MS"/>
              <a:sym typeface="Comic Sans MS"/>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38761D"/>
                </a:solidFill>
                <a:latin typeface="Comic Sans MS"/>
                <a:ea typeface="Comic Sans MS"/>
                <a:cs typeface="Comic Sans MS"/>
                <a:sym typeface="Comic Sans MS"/>
              </a:rPr>
              <a:t>STEM learning isn’t about what you have but what you DO with what you have.</a:t>
            </a:r>
            <a:endParaRPr>
              <a:solidFill>
                <a:srgbClr val="38761D"/>
              </a:solidFill>
              <a:latin typeface="Comic Sans MS"/>
              <a:ea typeface="Comic Sans MS"/>
              <a:cs typeface="Comic Sans MS"/>
              <a:sym typeface="Comic Sans MS"/>
            </a:endParaRPr>
          </a:p>
          <a:p>
            <a:pPr indent="0" lvl="0" marL="0" rtl="0" algn="l">
              <a:spcBef>
                <a:spcPts val="1600"/>
              </a:spcBef>
              <a:spcAft>
                <a:spcPts val="0"/>
              </a:spcAft>
              <a:buNone/>
            </a:pPr>
            <a:r>
              <a:rPr lang="en">
                <a:solidFill>
                  <a:srgbClr val="38761D"/>
                </a:solidFill>
                <a:latin typeface="Comic Sans MS"/>
                <a:ea typeface="Comic Sans MS"/>
                <a:cs typeface="Comic Sans MS"/>
                <a:sym typeface="Comic Sans MS"/>
              </a:rPr>
              <a:t>I don’t give you a list of REQUIRED materials.  Instead I’ll tell you to look around, inside and outside, and use the things </a:t>
            </a:r>
            <a:r>
              <a:rPr lang="en">
                <a:solidFill>
                  <a:srgbClr val="38761D"/>
                </a:solidFill>
                <a:latin typeface="Comic Sans MS"/>
                <a:ea typeface="Comic Sans MS"/>
                <a:cs typeface="Comic Sans MS"/>
                <a:sym typeface="Comic Sans MS"/>
              </a:rPr>
              <a:t>you can </a:t>
            </a:r>
            <a:r>
              <a:rPr lang="en">
                <a:solidFill>
                  <a:srgbClr val="38761D"/>
                </a:solidFill>
                <a:latin typeface="Comic Sans MS"/>
                <a:ea typeface="Comic Sans MS"/>
                <a:cs typeface="Comic Sans MS"/>
                <a:sym typeface="Comic Sans MS"/>
              </a:rPr>
              <a:t> find to create different solutions to a problem.  I give suggestions instead.</a:t>
            </a:r>
            <a:endParaRPr>
              <a:solidFill>
                <a:srgbClr val="38761D"/>
              </a:solidFill>
              <a:latin typeface="Comic Sans MS"/>
              <a:ea typeface="Comic Sans MS"/>
              <a:cs typeface="Comic Sans MS"/>
              <a:sym typeface="Comic Sans MS"/>
            </a:endParaRPr>
          </a:p>
          <a:p>
            <a:pPr indent="0" lvl="0" marL="0" rtl="0" algn="l">
              <a:spcBef>
                <a:spcPts val="1600"/>
              </a:spcBef>
              <a:spcAft>
                <a:spcPts val="1600"/>
              </a:spcAft>
              <a:buNone/>
            </a:pPr>
            <a:r>
              <a:rPr lang="en">
                <a:solidFill>
                  <a:srgbClr val="38761D"/>
                </a:solidFill>
                <a:latin typeface="Comic Sans MS"/>
                <a:ea typeface="Comic Sans MS"/>
                <a:cs typeface="Comic Sans MS"/>
                <a:sym typeface="Comic Sans MS"/>
              </a:rPr>
              <a:t>Kids need to learn with all ten fingers, not just two thumbs and a screen.  Technology is definitely more important than ever but technology starts with an idea outside of a screen.</a:t>
            </a:r>
            <a:endParaRPr>
              <a:solidFill>
                <a:srgbClr val="38761D"/>
              </a:solidFill>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CC0000"/>
                </a:solidFill>
                <a:latin typeface="Comic Sans MS"/>
                <a:ea typeface="Comic Sans MS"/>
                <a:cs typeface="Comic Sans MS"/>
                <a:sym typeface="Comic Sans MS"/>
              </a:rPr>
              <a:t>What can we do at home?</a:t>
            </a:r>
            <a:endParaRPr>
              <a:solidFill>
                <a:srgbClr val="CC0000"/>
              </a:solidFill>
              <a:latin typeface="Comic Sans MS"/>
              <a:ea typeface="Comic Sans MS"/>
              <a:cs typeface="Comic Sans MS"/>
              <a:sym typeface="Comic Sans MS"/>
            </a:endParaRPr>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A64D79"/>
                </a:solidFill>
              </a:rPr>
              <a:t>-play board games or better yet, make a new board game</a:t>
            </a:r>
            <a:endParaRPr>
              <a:solidFill>
                <a:srgbClr val="A64D79"/>
              </a:solidFill>
            </a:endParaRPr>
          </a:p>
          <a:p>
            <a:pPr indent="0" lvl="0" marL="0" rtl="0" algn="l">
              <a:spcBef>
                <a:spcPts val="1600"/>
              </a:spcBef>
              <a:spcAft>
                <a:spcPts val="0"/>
              </a:spcAft>
              <a:buNone/>
            </a:pPr>
            <a:r>
              <a:rPr lang="en">
                <a:solidFill>
                  <a:srgbClr val="A64D79"/>
                </a:solidFill>
              </a:rPr>
              <a:t>-go on walks and notice the shapes, colors, and textures in nature</a:t>
            </a:r>
            <a:endParaRPr>
              <a:solidFill>
                <a:srgbClr val="A64D79"/>
              </a:solidFill>
            </a:endParaRPr>
          </a:p>
          <a:p>
            <a:pPr indent="0" lvl="0" marL="0" rtl="0" algn="l">
              <a:spcBef>
                <a:spcPts val="1600"/>
              </a:spcBef>
              <a:spcAft>
                <a:spcPts val="0"/>
              </a:spcAft>
              <a:buNone/>
            </a:pPr>
            <a:r>
              <a:rPr lang="en">
                <a:solidFill>
                  <a:srgbClr val="A64D79"/>
                </a:solidFill>
              </a:rPr>
              <a:t>-use a calculator at the grocery store to find the best prices</a:t>
            </a:r>
            <a:endParaRPr>
              <a:solidFill>
                <a:srgbClr val="A64D79"/>
              </a:solidFill>
            </a:endParaRPr>
          </a:p>
          <a:p>
            <a:pPr indent="0" lvl="0" marL="0" rtl="0" algn="l">
              <a:spcBef>
                <a:spcPts val="1600"/>
              </a:spcBef>
              <a:spcAft>
                <a:spcPts val="0"/>
              </a:spcAft>
              <a:buNone/>
            </a:pPr>
            <a:r>
              <a:rPr lang="en">
                <a:solidFill>
                  <a:srgbClr val="A64D79"/>
                </a:solidFill>
              </a:rPr>
              <a:t>-visit an antique shop</a:t>
            </a:r>
            <a:endParaRPr>
              <a:solidFill>
                <a:srgbClr val="A64D79"/>
              </a:solidFill>
            </a:endParaRPr>
          </a:p>
          <a:p>
            <a:pPr indent="0" lvl="0" marL="0" rtl="0" algn="l">
              <a:spcBef>
                <a:spcPts val="1600"/>
              </a:spcBef>
              <a:spcAft>
                <a:spcPts val="0"/>
              </a:spcAft>
              <a:buNone/>
            </a:pPr>
            <a:r>
              <a:rPr lang="en">
                <a:solidFill>
                  <a:srgbClr val="A64D79"/>
                </a:solidFill>
              </a:rPr>
              <a:t>-watch a sporting event and keep statistics on your favorite player</a:t>
            </a:r>
            <a:endParaRPr>
              <a:solidFill>
                <a:srgbClr val="A64D79"/>
              </a:solidFill>
            </a:endParaRPr>
          </a:p>
          <a:p>
            <a:pPr indent="0" lvl="0" marL="0" rtl="0" algn="l">
              <a:spcBef>
                <a:spcPts val="1600"/>
              </a:spcBef>
              <a:spcAft>
                <a:spcPts val="1600"/>
              </a:spcAft>
              <a:buNone/>
            </a:pPr>
            <a:r>
              <a:rPr lang="en">
                <a:solidFill>
                  <a:srgbClr val="A64D79"/>
                </a:solidFill>
              </a:rPr>
              <a:t>-take something apart and put it back together</a:t>
            </a:r>
            <a:endParaRPr>
              <a:solidFill>
                <a:srgbClr val="A64D7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741B47"/>
                </a:solidFill>
                <a:latin typeface="Comic Sans MS"/>
                <a:ea typeface="Comic Sans MS"/>
                <a:cs typeface="Comic Sans MS"/>
                <a:sym typeface="Comic Sans MS"/>
              </a:rPr>
              <a:t>STEM does not stop at the end of my class.</a:t>
            </a:r>
            <a:endParaRPr>
              <a:solidFill>
                <a:srgbClr val="741B47"/>
              </a:solidFill>
              <a:latin typeface="Comic Sans MS"/>
              <a:ea typeface="Comic Sans MS"/>
              <a:cs typeface="Comic Sans MS"/>
              <a:sym typeface="Comic Sans MS"/>
            </a:endParaRPr>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500">
                <a:solidFill>
                  <a:srgbClr val="FF0000"/>
                </a:solidFill>
                <a:latin typeface="Comic Sans MS"/>
                <a:ea typeface="Comic Sans MS"/>
                <a:cs typeface="Comic Sans MS"/>
                <a:sym typeface="Comic Sans MS"/>
              </a:rPr>
              <a:t>Everything we do has an aspect of STEM so keep looking for opportunities to learn outside of the classroom.  I’ll keep giving you opportunities to learn inside the classroom.  Together, we will be a team that helps this generation achieve greatness!</a:t>
            </a:r>
            <a:endParaRPr sz="2500">
              <a:solidFill>
                <a:srgbClr val="FF0000"/>
              </a:solidFill>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