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1" r:id="rId9"/>
    <p:sldId id="268" r:id="rId10"/>
    <p:sldId id="266" r:id="rId11"/>
    <p:sldId id="270" r:id="rId12"/>
    <p:sldId id="265" r:id="rId13"/>
    <p:sldId id="269" r:id="rId14"/>
    <p:sldId id="264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A9E0D-BAA0-42C2-84E1-5EE8A0C3275F}" v="15" dt="2022-01-03T16:28:52.030"/>
    <p1510:client id="{7A082EAE-26FC-4B3F-A60F-1D354C22944D}" v="58" dt="2022-01-03T16:37:23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24" autoAdjust="0"/>
    <p:restoredTop sz="98046" autoAdjust="0"/>
  </p:normalViewPr>
  <p:slideViewPr>
    <p:cSldViewPr>
      <p:cViewPr varScale="1">
        <p:scale>
          <a:sx n="69" d="100"/>
          <a:sy n="69" d="100"/>
        </p:scale>
        <p:origin x="5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A082EAE-26FC-4B3F-A60F-1D354C22944D}"/>
    <pc:docChg chg="modSld">
      <pc:chgData name="" userId="" providerId="" clId="Web-{7A082EAE-26FC-4B3F-A60F-1D354C22944D}" dt="2022-01-03T16:37:23.138" v="42" actId="1076"/>
      <pc:docMkLst>
        <pc:docMk/>
      </pc:docMkLst>
      <pc:sldChg chg="modSp">
        <pc:chgData name="" userId="" providerId="" clId="Web-{7A082EAE-26FC-4B3F-A60F-1D354C22944D}" dt="2022-01-03T16:33:59.835" v="4" actId="20577"/>
        <pc:sldMkLst>
          <pc:docMk/>
          <pc:sldMk cId="272773026" sldId="259"/>
        </pc:sldMkLst>
        <pc:spChg chg="mod">
          <ac:chgData name="" userId="" providerId="" clId="Web-{7A082EAE-26FC-4B3F-A60F-1D354C22944D}" dt="2022-01-03T16:33:59.835" v="4" actId="20577"/>
          <ac:spMkLst>
            <pc:docMk/>
            <pc:sldMk cId="272773026" sldId="259"/>
            <ac:spMk id="5" creationId="{00000000-0000-0000-0000-000000000000}"/>
          </ac:spMkLst>
        </pc:spChg>
        <pc:spChg chg="mod">
          <ac:chgData name="" userId="" providerId="" clId="Web-{7A082EAE-26FC-4B3F-A60F-1D354C22944D}" dt="2022-01-03T16:33:31.975" v="1" actId="20577"/>
          <ac:spMkLst>
            <pc:docMk/>
            <pc:sldMk cId="272773026" sldId="259"/>
            <ac:spMk id="7" creationId="{00000000-0000-0000-0000-000000000000}"/>
          </ac:spMkLst>
        </pc:spChg>
      </pc:sldChg>
      <pc:sldChg chg="modSp">
        <pc:chgData name="" userId="" providerId="" clId="Web-{7A082EAE-26FC-4B3F-A60F-1D354C22944D}" dt="2022-01-03T16:34:57.431" v="7" actId="20577"/>
        <pc:sldMkLst>
          <pc:docMk/>
          <pc:sldMk cId="3933464123" sldId="260"/>
        </pc:sldMkLst>
        <pc:spChg chg="mod">
          <ac:chgData name="" userId="" providerId="" clId="Web-{7A082EAE-26FC-4B3F-A60F-1D354C22944D}" dt="2022-01-03T16:34:57.431" v="7" actId="20577"/>
          <ac:spMkLst>
            <pc:docMk/>
            <pc:sldMk cId="3933464123" sldId="260"/>
            <ac:spMk id="6" creationId="{00000000-0000-0000-0000-000000000000}"/>
          </ac:spMkLst>
        </pc:spChg>
      </pc:sldChg>
      <pc:sldChg chg="modSp">
        <pc:chgData name="" userId="" providerId="" clId="Web-{7A082EAE-26FC-4B3F-A60F-1D354C22944D}" dt="2022-01-03T16:37:23.138" v="42" actId="1076"/>
        <pc:sldMkLst>
          <pc:docMk/>
          <pc:sldMk cId="3076925016" sldId="266"/>
        </pc:sldMkLst>
        <pc:spChg chg="mod">
          <ac:chgData name="" userId="" providerId="" clId="Web-{7A082EAE-26FC-4B3F-A60F-1D354C22944D}" dt="2022-01-03T16:36:59.824" v="33" actId="20577"/>
          <ac:spMkLst>
            <pc:docMk/>
            <pc:sldMk cId="3076925016" sldId="266"/>
            <ac:spMk id="5" creationId="{00000000-0000-0000-0000-000000000000}"/>
          </ac:spMkLst>
        </pc:spChg>
        <pc:spChg chg="mod">
          <ac:chgData name="" userId="" providerId="" clId="Web-{7A082EAE-26FC-4B3F-A60F-1D354C22944D}" dt="2022-01-03T16:37:21.137" v="41" actId="20577"/>
          <ac:spMkLst>
            <pc:docMk/>
            <pc:sldMk cId="3076925016" sldId="266"/>
            <ac:spMk id="7" creationId="{00000000-0000-0000-0000-000000000000}"/>
          </ac:spMkLst>
        </pc:spChg>
        <pc:picChg chg="mod">
          <ac:chgData name="" userId="" providerId="" clId="Web-{7A082EAE-26FC-4B3F-A60F-1D354C22944D}" dt="2022-01-03T16:37:23.138" v="42" actId="1076"/>
          <ac:picMkLst>
            <pc:docMk/>
            <pc:sldMk cId="3076925016" sldId="266"/>
            <ac:picMk id="10243" creationId="{00000000-0000-0000-0000-000000000000}"/>
          </ac:picMkLst>
        </pc:picChg>
      </pc:sldChg>
      <pc:sldChg chg="modSp">
        <pc:chgData name="" userId="" providerId="" clId="Web-{7A082EAE-26FC-4B3F-A60F-1D354C22944D}" dt="2022-01-03T16:36:00.495" v="22" actId="20577"/>
        <pc:sldMkLst>
          <pc:docMk/>
          <pc:sldMk cId="695252612" sldId="267"/>
        </pc:sldMkLst>
        <pc:spChg chg="mod">
          <ac:chgData name="" userId="" providerId="" clId="Web-{7A082EAE-26FC-4B3F-A60F-1D354C22944D}" dt="2022-01-03T16:36:00.495" v="22" actId="20577"/>
          <ac:spMkLst>
            <pc:docMk/>
            <pc:sldMk cId="695252612" sldId="267"/>
            <ac:spMk id="8" creationId="{00000000-0000-0000-0000-000000000000}"/>
          </ac:spMkLst>
        </pc:spChg>
      </pc:sldChg>
    </pc:docChg>
  </pc:docChgLst>
  <pc:docChgLst>
    <pc:chgData clId="Web-{1E1A9E0D-BAA0-42C2-84E1-5EE8A0C3275F}"/>
    <pc:docChg chg="modSld">
      <pc:chgData name="" userId="" providerId="" clId="Web-{1E1A9E0D-BAA0-42C2-84E1-5EE8A0C3275F}" dt="2022-01-03T16:28:52.030" v="14" actId="1076"/>
      <pc:docMkLst>
        <pc:docMk/>
      </pc:docMkLst>
      <pc:sldChg chg="modSp">
        <pc:chgData name="" userId="" providerId="" clId="Web-{1E1A9E0D-BAA0-42C2-84E1-5EE8A0C3275F}" dt="2022-01-03T16:20:34.924" v="7" actId="20577"/>
        <pc:sldMkLst>
          <pc:docMk/>
          <pc:sldMk cId="377682445" sldId="257"/>
        </pc:sldMkLst>
        <pc:spChg chg="mod">
          <ac:chgData name="" userId="" providerId="" clId="Web-{1E1A9E0D-BAA0-42C2-84E1-5EE8A0C3275F}" dt="2022-01-03T16:20:34.924" v="7" actId="20577"/>
          <ac:spMkLst>
            <pc:docMk/>
            <pc:sldMk cId="377682445" sldId="257"/>
            <ac:spMk id="3" creationId="{00000000-0000-0000-0000-000000000000}"/>
          </ac:spMkLst>
        </pc:spChg>
      </pc:sldChg>
      <pc:sldChg chg="modSp">
        <pc:chgData name="" userId="" providerId="" clId="Web-{1E1A9E0D-BAA0-42C2-84E1-5EE8A0C3275F}" dt="2022-01-03T16:21:27.863" v="13" actId="20577"/>
        <pc:sldMkLst>
          <pc:docMk/>
          <pc:sldMk cId="272773026" sldId="259"/>
        </pc:sldMkLst>
        <pc:spChg chg="mod">
          <ac:chgData name="" userId="" providerId="" clId="Web-{1E1A9E0D-BAA0-42C2-84E1-5EE8A0C3275F}" dt="2022-01-03T16:21:27.863" v="13" actId="20577"/>
          <ac:spMkLst>
            <pc:docMk/>
            <pc:sldMk cId="272773026" sldId="259"/>
            <ac:spMk id="7" creationId="{00000000-0000-0000-0000-000000000000}"/>
          </ac:spMkLst>
        </pc:spChg>
      </pc:sldChg>
      <pc:sldChg chg="modSp">
        <pc:chgData name="" userId="" providerId="" clId="Web-{1E1A9E0D-BAA0-42C2-84E1-5EE8A0C3275F}" dt="2022-01-03T16:28:52.030" v="14" actId="1076"/>
        <pc:sldMkLst>
          <pc:docMk/>
          <pc:sldMk cId="3076925016" sldId="266"/>
        </pc:sldMkLst>
        <pc:spChg chg="mod">
          <ac:chgData name="" userId="" providerId="" clId="Web-{1E1A9E0D-BAA0-42C2-84E1-5EE8A0C3275F}" dt="2022-01-03T16:28:52.030" v="14" actId="1076"/>
          <ac:spMkLst>
            <pc:docMk/>
            <pc:sldMk cId="3076925016" sldId="266"/>
            <ac:spMk id="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D2493-39C8-4DA2-B7C5-81FE5A01F52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D126B-0E66-4351-AA3E-51FFAAB29046}">
      <dgm:prSet phldrT="[Text]" custT="1"/>
      <dgm:spPr/>
      <dgm:t>
        <a:bodyPr/>
        <a:lstStyle/>
        <a:p>
          <a:r>
            <a:rPr lang="en-US" sz="2800" u="sng" dirty="0"/>
            <a:t>Campus Portal</a:t>
          </a:r>
        </a:p>
      </dgm:t>
    </dgm:pt>
    <dgm:pt modelId="{3163BC06-157F-4DC9-9222-CEB528F5FC3D}" type="parTrans" cxnId="{9989A621-80F5-4F46-8225-8ECEB80A9562}">
      <dgm:prSet/>
      <dgm:spPr/>
      <dgm:t>
        <a:bodyPr/>
        <a:lstStyle/>
        <a:p>
          <a:endParaRPr lang="en-US"/>
        </a:p>
      </dgm:t>
    </dgm:pt>
    <dgm:pt modelId="{AA63612F-3756-4FE3-8CC3-FE1FA0A69724}" type="sibTrans" cxnId="{9989A621-80F5-4F46-8225-8ECEB80A9562}">
      <dgm:prSet/>
      <dgm:spPr/>
      <dgm:t>
        <a:bodyPr/>
        <a:lstStyle/>
        <a:p>
          <a:endParaRPr lang="en-US"/>
        </a:p>
      </dgm:t>
    </dgm:pt>
    <dgm:pt modelId="{CB101312-8950-4C81-8549-7C649C70BA07}">
      <dgm:prSet phldrT="[Text]" custT="1"/>
      <dgm:spPr/>
      <dgm:t>
        <a:bodyPr/>
        <a:lstStyle/>
        <a:p>
          <a:pPr algn="ctr"/>
          <a:endParaRPr lang="en-US" sz="1100" dirty="0"/>
        </a:p>
        <a:p>
          <a:pPr algn="ctr"/>
          <a:endParaRPr lang="en-US" sz="1100" dirty="0"/>
        </a:p>
        <a:p>
          <a:pPr algn="ctr"/>
          <a:endParaRPr lang="en-US" sz="1100" dirty="0"/>
        </a:p>
        <a:p>
          <a:pPr algn="ctr"/>
          <a:r>
            <a:rPr lang="en-US" sz="1800" dirty="0"/>
            <a:t>Student Information</a:t>
          </a:r>
        </a:p>
        <a:p>
          <a:pPr algn="ctr"/>
          <a:endParaRPr lang="en-US" sz="1100" dirty="0"/>
        </a:p>
        <a:p>
          <a:pPr algn="l"/>
          <a:r>
            <a:rPr lang="en-US" sz="1400" dirty="0"/>
            <a:t>Schedules </a:t>
          </a:r>
        </a:p>
        <a:p>
          <a:pPr algn="l"/>
          <a:r>
            <a:rPr lang="en-US" sz="1400" dirty="0"/>
            <a:t>Grades</a:t>
          </a:r>
        </a:p>
        <a:p>
          <a:pPr algn="l"/>
          <a:r>
            <a:rPr lang="en-US" sz="1400" dirty="0"/>
            <a:t>Attendance</a:t>
          </a:r>
        </a:p>
        <a:p>
          <a:pPr algn="l"/>
          <a:r>
            <a:rPr lang="en-US" sz="1400" dirty="0"/>
            <a:t>Food Service </a:t>
          </a:r>
        </a:p>
        <a:p>
          <a:pPr algn="l"/>
          <a:r>
            <a:rPr lang="en-US" sz="1400" dirty="0"/>
            <a:t>Health Information</a:t>
          </a:r>
        </a:p>
        <a:p>
          <a:pPr algn="ctr"/>
          <a:endParaRPr lang="en-US" sz="1100" dirty="0"/>
        </a:p>
        <a:p>
          <a:pPr algn="ctr"/>
          <a:endParaRPr lang="en-US" sz="1100" dirty="0"/>
        </a:p>
        <a:p>
          <a:pPr algn="ctr"/>
          <a:endParaRPr lang="en-US" sz="1100" dirty="0"/>
        </a:p>
        <a:p>
          <a:pPr algn="ctr"/>
          <a:endParaRPr lang="en-US" sz="1100" dirty="0"/>
        </a:p>
        <a:p>
          <a:pPr algn="ctr"/>
          <a:endParaRPr lang="en-US" sz="1100" dirty="0"/>
        </a:p>
        <a:p>
          <a:pPr algn="ctr"/>
          <a:endParaRPr lang="en-US" sz="1100" dirty="0"/>
        </a:p>
      </dgm:t>
    </dgm:pt>
    <dgm:pt modelId="{DAC0B4E0-5B09-48DC-BB5A-56A3413AB524}" type="parTrans" cxnId="{AB1C163F-CBEC-4899-966F-5AF494EEB492}">
      <dgm:prSet/>
      <dgm:spPr/>
      <dgm:t>
        <a:bodyPr/>
        <a:lstStyle/>
        <a:p>
          <a:endParaRPr lang="en-US"/>
        </a:p>
      </dgm:t>
    </dgm:pt>
    <dgm:pt modelId="{8CB816E3-D8F0-491C-A55F-0823C4866688}" type="sibTrans" cxnId="{AB1C163F-CBEC-4899-966F-5AF494EEB492}">
      <dgm:prSet/>
      <dgm:spPr/>
      <dgm:t>
        <a:bodyPr/>
        <a:lstStyle/>
        <a:p>
          <a:endParaRPr lang="en-US"/>
        </a:p>
      </dgm:t>
    </dgm:pt>
    <dgm:pt modelId="{6142DE90-A934-4BF9-886A-6D77F545C79E}">
      <dgm:prSet phldrT="[Text]" custT="1"/>
      <dgm:spPr/>
      <dgm:t>
        <a:bodyPr/>
        <a:lstStyle/>
        <a:p>
          <a:pPr algn="ctr"/>
          <a:r>
            <a:rPr lang="en-US" sz="1800" dirty="0"/>
            <a:t>Curricular Information</a:t>
          </a:r>
        </a:p>
        <a:p>
          <a:pPr algn="l"/>
          <a:r>
            <a:rPr lang="en-US" sz="1400" dirty="0"/>
            <a:t>Course materials/ content</a:t>
          </a:r>
        </a:p>
        <a:p>
          <a:pPr algn="l"/>
          <a:r>
            <a:rPr lang="en-US" sz="1400" dirty="0"/>
            <a:t>Course calendars</a:t>
          </a:r>
        </a:p>
        <a:p>
          <a:pPr algn="l"/>
          <a:r>
            <a:rPr lang="en-US" sz="1400" dirty="0"/>
            <a:t>Announcements</a:t>
          </a:r>
        </a:p>
        <a:p>
          <a:pPr algn="l"/>
          <a:r>
            <a:rPr lang="en-US" sz="1400" dirty="0"/>
            <a:t>Documents</a:t>
          </a:r>
        </a:p>
        <a:p>
          <a:pPr algn="l"/>
          <a:r>
            <a:rPr lang="en-US" sz="1400" dirty="0"/>
            <a:t>Assignments</a:t>
          </a:r>
        </a:p>
        <a:p>
          <a:pPr algn="l"/>
          <a:r>
            <a:rPr lang="en-US" sz="1400" dirty="0"/>
            <a:t>Quizzes</a:t>
          </a:r>
        </a:p>
        <a:p>
          <a:pPr algn="l"/>
          <a:r>
            <a:rPr lang="en-US" sz="1400" dirty="0"/>
            <a:t>Discussions</a:t>
          </a:r>
        </a:p>
        <a:p>
          <a:pPr algn="l"/>
          <a:r>
            <a:rPr lang="en-US" sz="1400" dirty="0"/>
            <a:t>Upcoming</a:t>
          </a:r>
        </a:p>
      </dgm:t>
    </dgm:pt>
    <dgm:pt modelId="{196A4B13-9609-4E25-AB07-FA9FE5FD291E}" type="parTrans" cxnId="{A5CDCC3D-7C44-4D97-A4AC-B0E246A6049B}">
      <dgm:prSet/>
      <dgm:spPr/>
      <dgm:t>
        <a:bodyPr/>
        <a:lstStyle/>
        <a:p>
          <a:endParaRPr lang="en-US"/>
        </a:p>
      </dgm:t>
    </dgm:pt>
    <dgm:pt modelId="{EAEC1B65-C5F5-41A1-98AD-FE4737DA5A9C}" type="sibTrans" cxnId="{A5CDCC3D-7C44-4D97-A4AC-B0E246A6049B}">
      <dgm:prSet/>
      <dgm:spPr/>
      <dgm:t>
        <a:bodyPr/>
        <a:lstStyle/>
        <a:p>
          <a:endParaRPr lang="en-US"/>
        </a:p>
      </dgm:t>
    </dgm:pt>
    <dgm:pt modelId="{54FCA59F-1982-4A2B-81AE-35983C1D49EC}">
      <dgm:prSet phldrT="[Text]" custT="1"/>
      <dgm:spPr/>
      <dgm:t>
        <a:bodyPr/>
        <a:lstStyle/>
        <a:p>
          <a:r>
            <a:rPr lang="en-US" sz="2800" u="sng" dirty="0"/>
            <a:t>Schoology</a:t>
          </a:r>
        </a:p>
      </dgm:t>
    </dgm:pt>
    <dgm:pt modelId="{57DBFAA4-B7A8-4272-818D-3FDB246418CB}" type="sibTrans" cxnId="{5AAA4D36-D8BC-4971-81B6-D636F39B1A44}">
      <dgm:prSet/>
      <dgm:spPr/>
      <dgm:t>
        <a:bodyPr/>
        <a:lstStyle/>
        <a:p>
          <a:endParaRPr lang="en-US"/>
        </a:p>
      </dgm:t>
    </dgm:pt>
    <dgm:pt modelId="{410E6FA7-2C3B-4A3A-8223-C4DE6E0413B3}" type="parTrans" cxnId="{5AAA4D36-D8BC-4971-81B6-D636F39B1A44}">
      <dgm:prSet/>
      <dgm:spPr/>
      <dgm:t>
        <a:bodyPr/>
        <a:lstStyle/>
        <a:p>
          <a:endParaRPr lang="en-US"/>
        </a:p>
      </dgm:t>
    </dgm:pt>
    <dgm:pt modelId="{26AFB7CE-A8F0-41D7-B9E8-D56C5C1C9D3E}" type="pres">
      <dgm:prSet presAssocID="{A75D2493-39C8-4DA2-B7C5-81FE5A01F527}" presName="diagram" presStyleCnt="0">
        <dgm:presLayoutVars>
          <dgm:dir/>
          <dgm:resizeHandles val="exact"/>
        </dgm:presLayoutVars>
      </dgm:prSet>
      <dgm:spPr/>
    </dgm:pt>
    <dgm:pt modelId="{465AB866-ED23-46EC-AD5F-179B3B86BA89}" type="pres">
      <dgm:prSet presAssocID="{58BD126B-0E66-4351-AA3E-51FFAAB29046}" presName="node" presStyleLbl="node1" presStyleIdx="0" presStyleCnt="4" custScaleY="39783" custLinFactNeighborX="1919" custLinFactNeighborY="7249">
        <dgm:presLayoutVars>
          <dgm:bulletEnabled val="1"/>
        </dgm:presLayoutVars>
      </dgm:prSet>
      <dgm:spPr/>
    </dgm:pt>
    <dgm:pt modelId="{520E6547-8C08-40E5-A8C3-58A0624F17A5}" type="pres">
      <dgm:prSet presAssocID="{AA63612F-3756-4FE3-8CC3-FE1FA0A69724}" presName="sibTrans" presStyleCnt="0"/>
      <dgm:spPr/>
    </dgm:pt>
    <dgm:pt modelId="{C9CABFA0-1F2C-4C2A-833B-497F70B697E7}" type="pres">
      <dgm:prSet presAssocID="{54FCA59F-1982-4A2B-81AE-35983C1D49EC}" presName="node" presStyleLbl="node1" presStyleIdx="1" presStyleCnt="4" custScaleY="41040" custLinFactNeighborX="-1110" custLinFactNeighborY="7518">
        <dgm:presLayoutVars>
          <dgm:bulletEnabled val="1"/>
        </dgm:presLayoutVars>
      </dgm:prSet>
      <dgm:spPr/>
    </dgm:pt>
    <dgm:pt modelId="{7532D83A-42BC-4EA4-9400-93AF617732F0}" type="pres">
      <dgm:prSet presAssocID="{57DBFAA4-B7A8-4272-818D-3FDB246418CB}" presName="sibTrans" presStyleCnt="0"/>
      <dgm:spPr/>
    </dgm:pt>
    <dgm:pt modelId="{A4CE902D-E157-4ED4-A4A8-EE0493695BD2}" type="pres">
      <dgm:prSet presAssocID="{CB101312-8950-4C81-8549-7C649C70BA07}" presName="node" presStyleLbl="node1" presStyleIdx="2" presStyleCnt="4" custScaleY="119449" custLinFactNeighborX="1919" custLinFactNeighborY="5636">
        <dgm:presLayoutVars>
          <dgm:bulletEnabled val="1"/>
        </dgm:presLayoutVars>
      </dgm:prSet>
      <dgm:spPr/>
    </dgm:pt>
    <dgm:pt modelId="{FEFB3D9B-2F0C-4A6E-A4D1-D5903300976A}" type="pres">
      <dgm:prSet presAssocID="{8CB816E3-D8F0-491C-A55F-0823C4866688}" presName="sibTrans" presStyleCnt="0"/>
      <dgm:spPr/>
    </dgm:pt>
    <dgm:pt modelId="{D42D7393-9613-4FCB-A80A-C33F2DA07015}" type="pres">
      <dgm:prSet presAssocID="{6142DE90-A934-4BF9-886A-6D77F545C79E}" presName="node" presStyleLbl="node1" presStyleIdx="3" presStyleCnt="4" custScaleY="125213" custLinFactNeighborX="-1110" custLinFactNeighborY="8518">
        <dgm:presLayoutVars>
          <dgm:bulletEnabled val="1"/>
        </dgm:presLayoutVars>
      </dgm:prSet>
      <dgm:spPr/>
    </dgm:pt>
  </dgm:ptLst>
  <dgm:cxnLst>
    <dgm:cxn modelId="{B69EEF0A-A1F6-4654-92A6-E6DD914A67F1}" type="presOf" srcId="{6142DE90-A934-4BF9-886A-6D77F545C79E}" destId="{D42D7393-9613-4FCB-A80A-C33F2DA07015}" srcOrd="0" destOrd="0" presId="urn:microsoft.com/office/officeart/2005/8/layout/default"/>
    <dgm:cxn modelId="{9989A621-80F5-4F46-8225-8ECEB80A9562}" srcId="{A75D2493-39C8-4DA2-B7C5-81FE5A01F527}" destId="{58BD126B-0E66-4351-AA3E-51FFAAB29046}" srcOrd="0" destOrd="0" parTransId="{3163BC06-157F-4DC9-9222-CEB528F5FC3D}" sibTransId="{AA63612F-3756-4FE3-8CC3-FE1FA0A69724}"/>
    <dgm:cxn modelId="{ED92702A-3AB6-4EC4-8B96-C92AD213B219}" type="presOf" srcId="{CB101312-8950-4C81-8549-7C649C70BA07}" destId="{A4CE902D-E157-4ED4-A4A8-EE0493695BD2}" srcOrd="0" destOrd="0" presId="urn:microsoft.com/office/officeart/2005/8/layout/default"/>
    <dgm:cxn modelId="{5AAA4D36-D8BC-4971-81B6-D636F39B1A44}" srcId="{A75D2493-39C8-4DA2-B7C5-81FE5A01F527}" destId="{54FCA59F-1982-4A2B-81AE-35983C1D49EC}" srcOrd="1" destOrd="0" parTransId="{410E6FA7-2C3B-4A3A-8223-C4DE6E0413B3}" sibTransId="{57DBFAA4-B7A8-4272-818D-3FDB246418CB}"/>
    <dgm:cxn modelId="{A5CDCC3D-7C44-4D97-A4AC-B0E246A6049B}" srcId="{A75D2493-39C8-4DA2-B7C5-81FE5A01F527}" destId="{6142DE90-A934-4BF9-886A-6D77F545C79E}" srcOrd="3" destOrd="0" parTransId="{196A4B13-9609-4E25-AB07-FA9FE5FD291E}" sibTransId="{EAEC1B65-C5F5-41A1-98AD-FE4737DA5A9C}"/>
    <dgm:cxn modelId="{AB1C163F-CBEC-4899-966F-5AF494EEB492}" srcId="{A75D2493-39C8-4DA2-B7C5-81FE5A01F527}" destId="{CB101312-8950-4C81-8549-7C649C70BA07}" srcOrd="2" destOrd="0" parTransId="{DAC0B4E0-5B09-48DC-BB5A-56A3413AB524}" sibTransId="{8CB816E3-D8F0-491C-A55F-0823C4866688}"/>
    <dgm:cxn modelId="{82D50C8C-143E-450B-A9CD-8ACD5CF2320E}" type="presOf" srcId="{54FCA59F-1982-4A2B-81AE-35983C1D49EC}" destId="{C9CABFA0-1F2C-4C2A-833B-497F70B697E7}" srcOrd="0" destOrd="0" presId="urn:microsoft.com/office/officeart/2005/8/layout/default"/>
    <dgm:cxn modelId="{E49BA791-060A-4D37-AF6B-DA4976041B20}" type="presOf" srcId="{A75D2493-39C8-4DA2-B7C5-81FE5A01F527}" destId="{26AFB7CE-A8F0-41D7-B9E8-D56C5C1C9D3E}" srcOrd="0" destOrd="0" presId="urn:microsoft.com/office/officeart/2005/8/layout/default"/>
    <dgm:cxn modelId="{327903E5-5636-440A-BB42-500DA901A702}" type="presOf" srcId="{58BD126B-0E66-4351-AA3E-51FFAAB29046}" destId="{465AB866-ED23-46EC-AD5F-179B3B86BA89}" srcOrd="0" destOrd="0" presId="urn:microsoft.com/office/officeart/2005/8/layout/default"/>
    <dgm:cxn modelId="{90837718-7EB1-4F5E-B415-EC89D5F93A3B}" type="presParOf" srcId="{26AFB7CE-A8F0-41D7-B9E8-D56C5C1C9D3E}" destId="{465AB866-ED23-46EC-AD5F-179B3B86BA89}" srcOrd="0" destOrd="0" presId="urn:microsoft.com/office/officeart/2005/8/layout/default"/>
    <dgm:cxn modelId="{3F27DDE3-D961-4D52-9F7B-D18542E4E62C}" type="presParOf" srcId="{26AFB7CE-A8F0-41D7-B9E8-D56C5C1C9D3E}" destId="{520E6547-8C08-40E5-A8C3-58A0624F17A5}" srcOrd="1" destOrd="0" presId="urn:microsoft.com/office/officeart/2005/8/layout/default"/>
    <dgm:cxn modelId="{A8D4F983-8E2E-4123-86C6-9C9258424810}" type="presParOf" srcId="{26AFB7CE-A8F0-41D7-B9E8-D56C5C1C9D3E}" destId="{C9CABFA0-1F2C-4C2A-833B-497F70B697E7}" srcOrd="2" destOrd="0" presId="urn:microsoft.com/office/officeart/2005/8/layout/default"/>
    <dgm:cxn modelId="{3546C04D-C0EF-43DA-B89F-45AF386D676C}" type="presParOf" srcId="{26AFB7CE-A8F0-41D7-B9E8-D56C5C1C9D3E}" destId="{7532D83A-42BC-4EA4-9400-93AF617732F0}" srcOrd="3" destOrd="0" presId="urn:microsoft.com/office/officeart/2005/8/layout/default"/>
    <dgm:cxn modelId="{BA041EE2-D7BF-44E5-B386-7C312C3DA62D}" type="presParOf" srcId="{26AFB7CE-A8F0-41D7-B9E8-D56C5C1C9D3E}" destId="{A4CE902D-E157-4ED4-A4A8-EE0493695BD2}" srcOrd="4" destOrd="0" presId="urn:microsoft.com/office/officeart/2005/8/layout/default"/>
    <dgm:cxn modelId="{72F67576-ACBF-445C-8D0E-4C29DA7A3DA7}" type="presParOf" srcId="{26AFB7CE-A8F0-41D7-B9E8-D56C5C1C9D3E}" destId="{FEFB3D9B-2F0C-4A6E-A4D1-D5903300976A}" srcOrd="5" destOrd="0" presId="urn:microsoft.com/office/officeart/2005/8/layout/default"/>
    <dgm:cxn modelId="{E7645214-D034-4E38-9156-D2B4D5F642DA}" type="presParOf" srcId="{26AFB7CE-A8F0-41D7-B9E8-D56C5C1C9D3E}" destId="{D42D7393-9613-4FCB-A80A-C33F2DA0701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AB866-ED23-46EC-AD5F-179B3B86BA89}">
      <dsp:nvSpPr>
        <dsp:cNvPr id="0" name=""/>
        <dsp:cNvSpPr/>
      </dsp:nvSpPr>
      <dsp:spPr>
        <a:xfrm>
          <a:off x="76189" y="389458"/>
          <a:ext cx="3917900" cy="935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/>
            <a:t>Campus Portal</a:t>
          </a:r>
        </a:p>
      </dsp:txBody>
      <dsp:txXfrm>
        <a:off x="76189" y="389458"/>
        <a:ext cx="3917900" cy="935194"/>
      </dsp:txXfrm>
    </dsp:sp>
    <dsp:sp modelId="{C9CABFA0-1F2C-4C2A-833B-497F70B697E7}">
      <dsp:nvSpPr>
        <dsp:cNvPr id="0" name=""/>
        <dsp:cNvSpPr/>
      </dsp:nvSpPr>
      <dsp:spPr>
        <a:xfrm>
          <a:off x="4267206" y="381008"/>
          <a:ext cx="3917900" cy="96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/>
            <a:t>Schoology</a:t>
          </a:r>
        </a:p>
      </dsp:txBody>
      <dsp:txXfrm>
        <a:off x="4267206" y="381008"/>
        <a:ext cx="3917900" cy="964743"/>
      </dsp:txXfrm>
    </dsp:sp>
    <dsp:sp modelId="{A4CE902D-E157-4ED4-A4A8-EE0493695BD2}">
      <dsp:nvSpPr>
        <dsp:cNvPr id="0" name=""/>
        <dsp:cNvSpPr/>
      </dsp:nvSpPr>
      <dsp:spPr>
        <a:xfrm>
          <a:off x="76189" y="1761049"/>
          <a:ext cx="3917900" cy="280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Information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Schedules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Grades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Attendance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Food Service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Information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76189" y="1761049"/>
        <a:ext cx="3917900" cy="2807935"/>
      </dsp:txXfrm>
    </dsp:sp>
    <dsp:sp modelId="{D42D7393-9613-4FCB-A80A-C33F2DA07015}">
      <dsp:nvSpPr>
        <dsp:cNvPr id="0" name=""/>
        <dsp:cNvSpPr/>
      </dsp:nvSpPr>
      <dsp:spPr>
        <a:xfrm>
          <a:off x="4267206" y="1761049"/>
          <a:ext cx="3917900" cy="2943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Curricular Information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Course materials/ content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Course calendars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Announcements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Documents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Assignments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Quizzes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Discussions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Upcoming</a:t>
          </a:r>
        </a:p>
      </dsp:txBody>
      <dsp:txXfrm>
        <a:off x="4267206" y="1761049"/>
        <a:ext cx="3917900" cy="294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9A42A-342F-4EA7-95AF-3BA2278D3DD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BD98-A74B-458E-A20D-1479B369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8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D98-A74B-458E-A20D-1479B3690F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8200AA-6C8A-49B9-89C5-3E2505F22FB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BE7A04-BC1C-4532-855E-1FBE4560A14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848600" cy="4260274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3999"/>
            <a:ext cx="2282274" cy="4153803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820400" y="3577936"/>
            <a:ext cx="45719" cy="38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29873" y="2700773"/>
            <a:ext cx="55759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Harding Title I</a:t>
            </a:r>
            <a:b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43170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Opportunities to Be Engaged</a:t>
            </a:r>
          </a:p>
        </p:txBody>
      </p:sp>
      <p:pic>
        <p:nvPicPr>
          <p:cNvPr id="10243" name="Picture 3" descr="C:\Users\kcampbell\AppData\Local\Microsoft\Windows\Temporary Internet Files\Content.IE5\JZPK4E6F\100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59683"/>
            <a:ext cx="3009900" cy="26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048" y="1349912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Online:</a:t>
            </a:r>
          </a:p>
          <a:p>
            <a:r>
              <a:rPr lang="en-US" dirty="0"/>
              <a:t>Tracking Your Child’s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Infinite Campus (IC)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-Phone App for 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-No Internet? –EPSsupport@eriesd.org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1349912"/>
            <a:ext cx="42672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 dirty="0"/>
              <a:t>School: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Wide Positive Behavior Support (PBS)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WQLN-Literacy Nights in March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490" y="3447927"/>
            <a:ext cx="453651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u="sng" dirty="0"/>
              <a:t>Home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 quiet place for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your child to school or logged in on time Provide resources –paper pencils,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1" y="4876800"/>
            <a:ext cx="4538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Development</a:t>
            </a:r>
            <a:r>
              <a:rPr lang="en-US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Title l Advisory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Improvement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of Year Survey </a:t>
            </a:r>
          </a:p>
        </p:txBody>
      </p:sp>
    </p:spTree>
    <p:extLst>
      <p:ext uri="{BB962C8B-B14F-4D97-AF65-F5344CB8AC3E}">
        <p14:creationId xmlns:p14="http://schemas.microsoft.com/office/powerpoint/2010/main" val="307692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Resource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99782"/>
            <a:ext cx="8229600" cy="4709160"/>
          </a:xfrm>
        </p:spPr>
        <p:txBody>
          <a:bodyPr/>
          <a:lstStyle/>
          <a:p>
            <a:r>
              <a:rPr lang="en-US" dirty="0"/>
              <a:t>Our Family Resource Center is located in the main office.</a:t>
            </a:r>
          </a:p>
        </p:txBody>
      </p:sp>
      <p:pic>
        <p:nvPicPr>
          <p:cNvPr id="1026" name="Picture 2" descr="C:\Users\kcampbell\AppData\Local\Microsoft\Windows\Temporary Internet Files\Content.IE5\JZPK4E6F\SandlerWolchik-ima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99359"/>
            <a:ext cx="8763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6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0975" y="381000"/>
            <a:ext cx="4876800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End of Year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686" y="866001"/>
            <a:ext cx="1796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Gauge effectiveness of school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2256" y="24765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10686" y="3352800"/>
            <a:ext cx="1752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 for </a:t>
            </a:r>
          </a:p>
          <a:p>
            <a:r>
              <a:rPr lang="en-US" dirty="0"/>
              <a:t>suggestions for improvement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2209800"/>
            <a:ext cx="160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parent needs</a:t>
            </a:r>
          </a:p>
        </p:txBody>
      </p:sp>
      <p:pic>
        <p:nvPicPr>
          <p:cNvPr id="1026" name="Picture 2" descr="C:\Users\kcampbell\AppData\Local\Microsoft\Windows\Temporary Internet Files\Content.IE5\JZPK4E6F\elementary_kids_with_father_parent_involveme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3937348" cy="22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9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Online </a:t>
            </a:r>
            <a:r>
              <a:rPr lang="en-US" sz="3200" b="1" dirty="0"/>
              <a:t>: Infinite Campus </a:t>
            </a:r>
            <a:r>
              <a:rPr lang="en-US" sz="3200" b="1" dirty="0">
                <a:solidFill>
                  <a:srgbClr val="FF0000"/>
                </a:solidFill>
              </a:rPr>
              <a:t>and</a:t>
            </a:r>
            <a:r>
              <a:rPr lang="en-US" sz="3200" b="1" dirty="0"/>
              <a:t> Schoology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69919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59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campbell\AppData\Local\Microsoft\Windows\Temporary Internet Files\Content.IE5\5SDNNLMX\Thank-You-PN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152400"/>
            <a:ext cx="9040813" cy="561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6321" y="6133578"/>
            <a:ext cx="715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 or Concerns: kcampbell@eriesd.org or llunger@eriesd.org</a:t>
            </a:r>
          </a:p>
        </p:txBody>
      </p:sp>
    </p:spTree>
    <p:extLst>
      <p:ext uri="{BB962C8B-B14F-4D97-AF65-F5344CB8AC3E}">
        <p14:creationId xmlns:p14="http://schemas.microsoft.com/office/powerpoint/2010/main" val="50587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5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fontScale="77500" lnSpcReduction="20000"/>
          </a:bodyPr>
          <a:lstStyle/>
          <a:p>
            <a:r>
              <a:rPr lang="en-US" dirty="0"/>
              <a:t>Goal of Harding 2021-2022 School Wide Plan</a:t>
            </a:r>
          </a:p>
          <a:p>
            <a:r>
              <a:rPr lang="en-US" dirty="0"/>
              <a:t>Harding Title I  School-Wide Support Program</a:t>
            </a:r>
          </a:p>
          <a:p>
            <a:r>
              <a:rPr lang="en-US" dirty="0"/>
              <a:t>Parents Rights under Every Child Succeeds Act</a:t>
            </a:r>
          </a:p>
          <a:p>
            <a:r>
              <a:rPr lang="en-US" dirty="0"/>
              <a:t>(ESSA)</a:t>
            </a:r>
          </a:p>
          <a:p>
            <a:r>
              <a:rPr lang="en-US" dirty="0"/>
              <a:t>Parent Engagement Policy and Parent Compact</a:t>
            </a:r>
          </a:p>
          <a:p>
            <a:r>
              <a:rPr lang="en-US" dirty="0"/>
              <a:t>Assessments</a:t>
            </a:r>
          </a:p>
          <a:p>
            <a:r>
              <a:rPr lang="en-US" dirty="0"/>
              <a:t>Curriculum</a:t>
            </a:r>
          </a:p>
          <a:p>
            <a:r>
              <a:rPr lang="en-US" dirty="0"/>
              <a:t>Contacting Staff</a:t>
            </a:r>
          </a:p>
          <a:p>
            <a:r>
              <a:rPr lang="en-US" dirty="0"/>
              <a:t>Opportunities to be Engaged</a:t>
            </a:r>
          </a:p>
          <a:p>
            <a:r>
              <a:rPr lang="en-US" dirty="0"/>
              <a:t>Family Resource Center</a:t>
            </a:r>
          </a:p>
          <a:p>
            <a:r>
              <a:rPr lang="en-US" dirty="0"/>
              <a:t>End of Year Survey</a:t>
            </a:r>
          </a:p>
          <a:p>
            <a:r>
              <a:rPr lang="en-US" dirty="0"/>
              <a:t>Online</a:t>
            </a:r>
          </a:p>
          <a:p>
            <a:r>
              <a:rPr lang="en-US" dirty="0"/>
              <a:t>Parent Input</a:t>
            </a:r>
          </a:p>
        </p:txBody>
      </p:sp>
      <p:pic>
        <p:nvPicPr>
          <p:cNvPr id="2050" name="Picture 2" descr="C:\Users\kcampbell\AppData\Local\Microsoft\Windows\Temporary Internet Files\Content.IE5\5SDNNLMX\Chalk-Wood-Conception-Agenda-Board-Management-16168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922713"/>
            <a:ext cx="1951038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8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/>
              <a:t>Harding Goal 2021-2022</a:t>
            </a:r>
            <a:br>
              <a:rPr lang="en-US" dirty="0"/>
            </a:br>
            <a:r>
              <a:rPr lang="en-US" dirty="0"/>
              <a:t>School Wide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Ensure that there is a system within the school that fully utilizes school-wide use of data that is focused on school improvement and academic growth of all students.</a:t>
            </a:r>
          </a:p>
          <a:p>
            <a:pPr marL="0" indent="0">
              <a:buNone/>
            </a:pPr>
            <a:r>
              <a:rPr lang="en-US" dirty="0"/>
              <a:t>How will we do this?</a:t>
            </a:r>
          </a:p>
          <a:p>
            <a:r>
              <a:rPr lang="en-US" dirty="0"/>
              <a:t> Consistent Curriculum </a:t>
            </a:r>
          </a:p>
          <a:p>
            <a:r>
              <a:rPr lang="en-US" dirty="0"/>
              <a:t>Data Evaluation</a:t>
            </a:r>
          </a:p>
          <a:p>
            <a:r>
              <a:rPr lang="en-US" dirty="0"/>
              <a:t>Teacher Collaboration</a:t>
            </a:r>
          </a:p>
          <a:p>
            <a:pPr marL="0" indent="0">
              <a:buNone/>
            </a:pPr>
            <a:endParaRPr lang="en-US" dirty="0"/>
          </a:p>
          <a:p>
            <a:pPr lvl="7"/>
            <a:endParaRPr lang="en-US" dirty="0"/>
          </a:p>
        </p:txBody>
      </p:sp>
      <p:pic>
        <p:nvPicPr>
          <p:cNvPr id="1028" name="Picture 4" descr="C:\Users\kcampbell\AppData\Local\Microsoft\Windows\Temporary Internet Files\Content.IE5\JZPK4E6F\Goa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92500"/>
            <a:ext cx="3894138" cy="31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2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Harding Title I </a:t>
            </a:r>
            <a:br>
              <a:rPr lang="en-US" dirty="0"/>
            </a:br>
            <a:r>
              <a:rPr lang="en-US" dirty="0"/>
              <a:t>School Wide Support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000" u="sng" dirty="0"/>
              <a:t>School Wide Program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000" u="sng" dirty="0"/>
              <a:t>What do “school-</a:t>
            </a:r>
            <a:r>
              <a:rPr lang="en-US" sz="2000" u="sng" dirty="0" err="1"/>
              <a:t>wides</a:t>
            </a:r>
            <a:r>
              <a:rPr lang="en-US" sz="2000" u="sng" dirty="0"/>
              <a:t> “do?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 vert="horz" lIns="91440" tIns="45720" rIns="91440" bIns="45720" anchor="t">
            <a:normAutofit fontScale="92500" lnSpcReduction="10000"/>
          </a:bodyPr>
          <a:lstStyle/>
          <a:p>
            <a:r>
              <a:rPr lang="en-US" dirty="0"/>
              <a:t>All students can receive support services (including Special Ed and EL)</a:t>
            </a:r>
          </a:p>
          <a:p>
            <a:r>
              <a:rPr lang="en-US" dirty="0"/>
              <a:t>Family Engagement</a:t>
            </a:r>
          </a:p>
          <a:p>
            <a:r>
              <a:rPr lang="en-US" dirty="0"/>
              <a:t>Professional Development</a:t>
            </a:r>
          </a:p>
          <a:p>
            <a:r>
              <a:rPr lang="en-US" dirty="0"/>
              <a:t>Focus on what all teachers can do to support all students</a:t>
            </a:r>
          </a:p>
          <a:p>
            <a:r>
              <a:rPr lang="en-US" dirty="0"/>
              <a:t>Funding- programs and parent engagement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anchor="t">
            <a:normAutofit fontScale="92500" lnSpcReduction="20000"/>
          </a:bodyPr>
          <a:lstStyle/>
          <a:p>
            <a:r>
              <a:rPr lang="en-US" dirty="0"/>
              <a:t> SAP  Team</a:t>
            </a:r>
          </a:p>
          <a:p>
            <a:r>
              <a:rPr lang="en-US" dirty="0"/>
              <a:t>Academic Screenings</a:t>
            </a:r>
          </a:p>
          <a:p>
            <a:r>
              <a:rPr lang="en-US" dirty="0"/>
              <a:t>(DIBELS)</a:t>
            </a:r>
          </a:p>
          <a:p>
            <a:r>
              <a:rPr lang="en-US" dirty="0"/>
              <a:t>Coordinate Parent Engagement  Events</a:t>
            </a:r>
          </a:p>
          <a:p>
            <a:r>
              <a:rPr lang="en-US" dirty="0"/>
              <a:t>Academic Interventions and Support  for Students</a:t>
            </a:r>
          </a:p>
          <a:p>
            <a:r>
              <a:rPr lang="en-US" dirty="0"/>
              <a:t>School Wide Improvement Plan (revisions when needed)</a:t>
            </a:r>
          </a:p>
          <a:p>
            <a:r>
              <a:rPr lang="en-US" dirty="0"/>
              <a:t>Yearly Audit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820400" y="990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Parents Rights under Every Child Succeeds Act (ESSA)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/>
          </a:solidFill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Rights as a Parent: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solidFill>
            <a:schemeClr val="tx2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Role as a Parent: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Right to request qualifications of your child’s teacher</a:t>
            </a:r>
          </a:p>
          <a:p>
            <a:r>
              <a:rPr lang="en-US" dirty="0"/>
              <a:t>All teacher’s must be highly qualified</a:t>
            </a:r>
          </a:p>
          <a:p>
            <a:r>
              <a:rPr lang="en-US" dirty="0"/>
              <a:t>Paraprofessionals are properly certified</a:t>
            </a:r>
          </a:p>
          <a:p>
            <a:r>
              <a:rPr lang="en-US" dirty="0"/>
              <a:t>Notification- given if your child is taught for more than 4 weeks by a teacher certified in a different area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Participate fully in the education of your child</a:t>
            </a:r>
          </a:p>
          <a:p>
            <a:r>
              <a:rPr lang="en-US" dirty="0"/>
              <a:t>Be an active participant in the School Improvement Plan  (ESSA requires states to get input from parents and families as they create state plans)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10208" y="3350712"/>
            <a:ext cx="978408" cy="484632"/>
          </a:xfrm>
          <a:prstGeom prst="rightArrow">
            <a:avLst>
              <a:gd name="adj1" fmla="val 34492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Family Engagement Policy and Parent Compact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/>
              <a:t>Family Engagement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      </a:t>
            </a:r>
            <a:r>
              <a:rPr lang="en-US" b="1" u="sng" dirty="0"/>
              <a:t>Parent</a:t>
            </a:r>
            <a:r>
              <a:rPr lang="en-US" u="sng" dirty="0"/>
              <a:t> </a:t>
            </a:r>
            <a:r>
              <a:rPr lang="en-US" b="1" u="sng" dirty="0"/>
              <a:t>Compact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286001"/>
            <a:ext cx="4040188" cy="38401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endParaRPr lang="en-US" sz="3800" dirty="0"/>
          </a:p>
          <a:p>
            <a:r>
              <a:rPr lang="en-US" sz="3500" dirty="0"/>
              <a:t>We must all work together and share the responsibility of educating our children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This </a:t>
            </a:r>
            <a:r>
              <a:rPr lang="en-US" sz="3400" dirty="0"/>
              <a:t>document can be found on the Harding Website and Schoology.  There will also be a link on Harding’s Facebook page. If you have any questions or would like changes made to these documents please notify us.</a:t>
            </a:r>
          </a:p>
          <a:p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1828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1900" dirty="0"/>
              <a:t>This document outlines how teachers, parents, and students must work together to achieve success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kcampbell\AppData\Local\Microsoft\Windows\Temporary Internet Files\Content.IE5\JZPK4E6F\art_together_famil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343400"/>
            <a:ext cx="28892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0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Assessments</a:t>
            </a:r>
            <a:br>
              <a:rPr lang="en-US" dirty="0"/>
            </a:br>
            <a:r>
              <a:rPr lang="en-US" sz="27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Assessments</a:t>
            </a:r>
            <a:r>
              <a:rPr lang="en-US" sz="2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are given throughout the school year to identify students strengths and needs</a:t>
            </a:r>
            <a:br>
              <a:rPr lang="en-US" sz="27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27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DIBELS (Dynamic Indicators of Basic Early Literacy Skills) Grades K-5</a:t>
            </a:r>
          </a:p>
          <a:p>
            <a:r>
              <a:rPr lang="en-US" sz="2600" dirty="0"/>
              <a:t>IReady Diagnostic (all grades)</a:t>
            </a:r>
          </a:p>
          <a:p>
            <a:r>
              <a:rPr lang="en-US" sz="2600" dirty="0"/>
              <a:t>PSSA (Pennsylvania System of School Assessment) Grades 3-5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7171" name="Picture 3" descr="C:\Users\kcampbell\AppData\Local\Microsoft\Windows\Temporary Internet Files\Content.IE5\5SDNNLMX\students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20039"/>
            <a:ext cx="5181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4572000"/>
            <a:ext cx="25908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Proficiency Levels</a:t>
            </a:r>
          </a:p>
          <a:p>
            <a:r>
              <a:rPr lang="en-US" dirty="0"/>
              <a:t>-Advanced </a:t>
            </a:r>
          </a:p>
          <a:p>
            <a:r>
              <a:rPr lang="en-US" dirty="0"/>
              <a:t>-Proficient</a:t>
            </a:r>
          </a:p>
          <a:p>
            <a:r>
              <a:rPr lang="en-US" dirty="0"/>
              <a:t>-Basic</a:t>
            </a:r>
          </a:p>
          <a:p>
            <a:r>
              <a:rPr lang="en-US" dirty="0"/>
              <a:t>-Below Basic</a:t>
            </a:r>
          </a:p>
        </p:txBody>
      </p:sp>
    </p:spTree>
    <p:extLst>
      <p:ext uri="{BB962C8B-B14F-4D97-AF65-F5344CB8AC3E}">
        <p14:creationId xmlns:p14="http://schemas.microsoft.com/office/powerpoint/2010/main" val="69525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CKLA</a:t>
            </a:r>
            <a:r>
              <a:rPr lang="en-US" sz="2400" dirty="0"/>
              <a:t>- (Core Knowledge Language Arts)</a:t>
            </a:r>
          </a:p>
          <a:p>
            <a:pPr marL="137160" indent="0">
              <a:buNone/>
            </a:pPr>
            <a:r>
              <a:rPr lang="en-US" sz="2400" dirty="0"/>
              <a:t>is a comprehensive reading program for Preschool – Grade 5.  CKLA teaches reading, writing, listening and speaking skills.</a:t>
            </a:r>
          </a:p>
          <a:p>
            <a:pPr marL="137160" indent="0">
              <a:buNone/>
            </a:pPr>
            <a:r>
              <a:rPr lang="en-US" sz="1800" b="1" u="sng" dirty="0" err="1">
                <a:solidFill>
                  <a:srgbClr val="FF0000"/>
                </a:solidFill>
              </a:rPr>
              <a:t>Ampify</a:t>
            </a:r>
            <a:r>
              <a:rPr lang="en-US" sz="1800" b="1" u="sng" dirty="0">
                <a:solidFill>
                  <a:srgbClr val="FF0000"/>
                </a:solidFill>
              </a:rPr>
              <a:t> –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is a personalized reading program that  places students on an appropriate academic path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2400" b="1" u="sng" dirty="0">
                <a:solidFill>
                  <a:srgbClr val="FF0000"/>
                </a:solidFill>
              </a:rPr>
              <a:t>Ready Math</a:t>
            </a:r>
            <a:r>
              <a:rPr lang="en-US" sz="2400" dirty="0"/>
              <a:t>-is used as core curriculum to enhance mathematic instruction</a:t>
            </a:r>
          </a:p>
          <a:p>
            <a:pPr marL="137160" indent="0">
              <a:buNone/>
            </a:pPr>
            <a:r>
              <a:rPr lang="en-US" sz="1800" b="1" u="sng" dirty="0">
                <a:solidFill>
                  <a:srgbClr val="FF0000"/>
                </a:solidFill>
              </a:rPr>
              <a:t>i-Ready Math </a:t>
            </a:r>
            <a:r>
              <a:rPr lang="en-US" sz="1800" dirty="0"/>
              <a:t>– uses instructional resources designed to address every student’s needs.</a:t>
            </a:r>
          </a:p>
        </p:txBody>
      </p:sp>
      <p:pic>
        <p:nvPicPr>
          <p:cNvPr id="2051" name="Picture 3" descr="C:\Users\kcampbell\AppData\Local\Microsoft\Windows\Temporary Internet Files\Content.IE5\JZPK4E6F\201406-0322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98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1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You can contact any staff member by checking the EPS website for emails or call Harding School at 874-6550.</a:t>
            </a:r>
          </a:p>
        </p:txBody>
      </p:sp>
      <p:pic>
        <p:nvPicPr>
          <p:cNvPr id="9218" name="Picture 2" descr="C:\Users\kcampbell\AppData\Local\Microsoft\Windows\Temporary Internet Files\Content.IE5\5SDNNLMX\phone-comput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0" y="32004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36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790</TotalTime>
  <Words>661</Words>
  <Application>Microsoft Office PowerPoint</Application>
  <PresentationFormat>On-screen Show (4:3)</PresentationFormat>
  <Paragraphs>130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    </vt:lpstr>
      <vt:lpstr>Agenda</vt:lpstr>
      <vt:lpstr>Harding Goal 2021-2022 School Wide Plan</vt:lpstr>
      <vt:lpstr>Harding Title I  School Wide Support Program</vt:lpstr>
      <vt:lpstr>Parents Rights under Every Child Succeeds Act (ESSA)</vt:lpstr>
      <vt:lpstr>Family Engagement Policy and Parent Compact</vt:lpstr>
      <vt:lpstr>Assessments Assessments are given throughout the school year to identify students strengths and needs </vt:lpstr>
      <vt:lpstr>Curriculum</vt:lpstr>
      <vt:lpstr>Contacting Staff</vt:lpstr>
      <vt:lpstr>Opportunities to Be Engaged</vt:lpstr>
      <vt:lpstr>Family Resource Center</vt:lpstr>
      <vt:lpstr>PowerPoint Presentation</vt:lpstr>
      <vt:lpstr>Online : Infinite Campus and Schoology</vt:lpstr>
      <vt:lpstr>PowerPoint Presentation</vt:lpstr>
      <vt:lpstr>PowerPoint Presentation</vt:lpstr>
    </vt:vector>
  </TitlesOfParts>
  <Company>Erie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Harding Title l Annual  Meeting</dc:title>
  <dc:creator>Kathy Campbell</dc:creator>
  <cp:lastModifiedBy>Kathy Campbell</cp:lastModifiedBy>
  <cp:revision>88</cp:revision>
  <dcterms:created xsi:type="dcterms:W3CDTF">2020-10-20T13:04:09Z</dcterms:created>
  <dcterms:modified xsi:type="dcterms:W3CDTF">2022-01-03T16:38:31Z</dcterms:modified>
</cp:coreProperties>
</file>