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10"/>
  </p:notesMasterIdLst>
  <p:sldIdLst>
    <p:sldId id="256" r:id="rId2"/>
    <p:sldId id="271" r:id="rId3"/>
    <p:sldId id="281" r:id="rId4"/>
    <p:sldId id="272" r:id="rId5"/>
    <p:sldId id="282" r:id="rId6"/>
    <p:sldId id="284" r:id="rId7"/>
    <p:sldId id="285" r:id="rId8"/>
    <p:sldId id="28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6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73AF3B-0D6B-3940-BB8A-55CFE5DB8709}" type="datetimeFigureOut">
              <a:rPr lang="en-US" smtClean="0"/>
              <a:t>12/24/15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EAAED-A34D-2F4C-BDF2-FB1E7DDFBDE3}" type="slidenum">
              <a:rPr lang="en-US" smtClean="0"/>
              <a:t>‹#›</a:t>
            </a:fld>
            <a:endParaRPr lang="en-US"/>
          </a:p>
        </p:txBody>
      </p:sp>
    </p:spTree>
    <p:extLst>
      <p:ext uri="{BB962C8B-B14F-4D97-AF65-F5344CB8AC3E}">
        <p14:creationId xmlns:p14="http://schemas.microsoft.com/office/powerpoint/2010/main" val="3634302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After introducing</a:t>
            </a:r>
            <a:r>
              <a:rPr lang="en-US" baseline="0" dirty="0" smtClean="0">
                <a:latin typeface="Calibri" charset="0"/>
                <a:ea typeface="ＭＳ Ｐゴシック" charset="0"/>
                <a:cs typeface="ＭＳ Ｐゴシック" charset="0"/>
              </a:rPr>
              <a:t> the three types of entries, give students the “Science Notebook Entries Student version” so that they can make notes about falls under each category. Ask students what kinds of things they think might be included in each type of entry, then share information about the category with them.</a:t>
            </a:r>
            <a:endParaRPr lang="en-US" dirty="0" smtClean="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0E2EAAED-A34D-2F4C-BDF2-FB1E7DDFBDE3}" type="slidenum">
              <a:rPr lang="en-US" smtClean="0"/>
              <a:t>4</a:t>
            </a:fld>
            <a:endParaRPr lang="en-US"/>
          </a:p>
        </p:txBody>
      </p:sp>
    </p:spTree>
    <p:extLst>
      <p:ext uri="{BB962C8B-B14F-4D97-AF65-F5344CB8AC3E}">
        <p14:creationId xmlns:p14="http://schemas.microsoft.com/office/powerpoint/2010/main" val="205709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a:t>
            </a:r>
            <a:r>
              <a:rPr lang="en-US" baseline="0" dirty="0" smtClean="0"/>
              <a:t> ask students what symbol they think they will use in this heading, if it is a “reflection” entry, before revealing the circle symbol.</a:t>
            </a:r>
            <a:endParaRPr lang="en-US" dirty="0"/>
          </a:p>
        </p:txBody>
      </p:sp>
      <p:sp>
        <p:nvSpPr>
          <p:cNvPr id="4" name="Slide Number Placeholder 3"/>
          <p:cNvSpPr>
            <a:spLocks noGrp="1"/>
          </p:cNvSpPr>
          <p:nvPr>
            <p:ph type="sldNum" sz="quarter" idx="10"/>
          </p:nvPr>
        </p:nvSpPr>
        <p:spPr/>
        <p:txBody>
          <a:bodyPr/>
          <a:lstStyle/>
          <a:p>
            <a:fld id="{0E2EAAED-A34D-2F4C-BDF2-FB1E7DDFBDE3}" type="slidenum">
              <a:rPr lang="en-US" smtClean="0"/>
              <a:t>6</a:t>
            </a:fld>
            <a:endParaRPr lang="en-US"/>
          </a:p>
        </p:txBody>
      </p:sp>
    </p:spTree>
    <p:extLst>
      <p:ext uri="{BB962C8B-B14F-4D97-AF65-F5344CB8AC3E}">
        <p14:creationId xmlns:p14="http://schemas.microsoft.com/office/powerpoint/2010/main" val="179539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81000" y="381000"/>
            <a:ext cx="8229600" cy="1828800"/>
          </a:xfrm>
        </p:spPr>
        <p:txBody>
          <a:bodyPr>
            <a:normAutofit/>
          </a:bodyPr>
          <a:lstStyle>
            <a:lvl1pPr>
              <a:lnSpc>
                <a:spcPct val="90000"/>
              </a:lnSpc>
              <a:defRPr sz="6000" baseline="0">
                <a:solidFill>
                  <a:schemeClr val="accent1"/>
                </a:solidFill>
              </a:defRPr>
            </a:lvl1pPr>
          </a:lstStyle>
          <a:p>
            <a:r>
              <a:rPr lang="en-US" dirty="0" smtClean="0"/>
              <a:t>Academy PowerPoint template for you!</a:t>
            </a:r>
            <a:endParaRPr lang="en-US" dirty="0"/>
          </a:p>
        </p:txBody>
      </p:sp>
      <p:sp>
        <p:nvSpPr>
          <p:cNvPr id="8" name="Subtitle 2"/>
          <p:cNvSpPr>
            <a:spLocks noGrp="1"/>
          </p:cNvSpPr>
          <p:nvPr>
            <p:ph type="subTitle" idx="1" hasCustomPrompt="1"/>
          </p:nvPr>
        </p:nvSpPr>
        <p:spPr>
          <a:xfrm>
            <a:off x="381000" y="2209800"/>
            <a:ext cx="8229600" cy="457200"/>
          </a:xfrm>
        </p:spPr>
        <p:txBody>
          <a:bodyPr/>
          <a:lstStyle>
            <a:lvl1pPr marL="0" indent="0" algn="l">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goes here, or presenter names, etc.</a:t>
            </a:r>
            <a:endParaRPr lang="en-US" dirty="0"/>
          </a:p>
        </p:txBody>
      </p:sp>
      <p:pic>
        <p:nvPicPr>
          <p:cNvPr id="9" name="Picture 8" descr="CAS_Logo_VerticalColor_big.jpg"/>
          <p:cNvPicPr>
            <a:picLocks noChangeAspect="1"/>
          </p:cNvPicPr>
          <p:nvPr/>
        </p:nvPicPr>
        <p:blipFill>
          <a:blip r:embed="rId2"/>
          <a:stretch>
            <a:fillRect/>
          </a:stretch>
        </p:blipFill>
        <p:spPr>
          <a:xfrm>
            <a:off x="7696200" y="4572000"/>
            <a:ext cx="1138502" cy="1981200"/>
          </a:xfrm>
          <a:prstGeom prst="rect">
            <a:avLst/>
          </a:prstGeom>
        </p:spPr>
      </p:pic>
      <p:sp>
        <p:nvSpPr>
          <p:cNvPr id="10" name="Text Placeholder 3"/>
          <p:cNvSpPr>
            <a:spLocks noGrp="1"/>
          </p:cNvSpPr>
          <p:nvPr>
            <p:ph type="body" sz="half" idx="2" hasCustomPrompt="1"/>
          </p:nvPr>
        </p:nvSpPr>
        <p:spPr>
          <a:xfrm>
            <a:off x="381000" y="2667001"/>
            <a:ext cx="6553200" cy="4572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June 9, 2009</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ong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3" name="Subtitle 2"/>
          <p:cNvSpPr>
            <a:spLocks noGrp="1"/>
          </p:cNvSpPr>
          <p:nvPr>
            <p:ph type="subTitle" idx="1" hasCustomPrompt="1"/>
          </p:nvPr>
        </p:nvSpPr>
        <p:spPr>
          <a:xfrm>
            <a:off x="381000" y="838200"/>
            <a:ext cx="6934200" cy="457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subhead, which is not required, but may be useful</a:t>
            </a:r>
            <a:endParaRPr lang="en-US" dirty="0"/>
          </a:p>
        </p:txBody>
      </p:sp>
      <p:sp>
        <p:nvSpPr>
          <p:cNvPr id="14" name="Text Placeholder 3"/>
          <p:cNvSpPr>
            <a:spLocks noGrp="1"/>
          </p:cNvSpPr>
          <p:nvPr>
            <p:ph type="body" sz="half" idx="2" hasCustomPrompt="1"/>
          </p:nvPr>
        </p:nvSpPr>
        <p:spPr>
          <a:xfrm>
            <a:off x="381000" y="1752600"/>
            <a:ext cx="8229600" cy="1600200"/>
          </a:xfrm>
        </p:spPr>
        <p:txBody>
          <a:bodyPr numCol="2" spcCol="228600"/>
          <a:lstStyle>
            <a:lvl1pPr marL="0" marR="0" indent="0" algn="l" defTabSz="457200" rtl="0" eaLnBrk="1" fontAlgn="auto" latinLnBrk="0" hangingPunct="1">
              <a:lnSpc>
                <a:spcPct val="110000"/>
              </a:lnSpc>
              <a:spcBef>
                <a:spcPts val="1000"/>
              </a:spcBef>
              <a:spcAft>
                <a:spcPts val="0"/>
              </a:spcAft>
              <a:buClrTx/>
              <a:buSzTx/>
              <a:buFont typeface="Lucida Grande"/>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ts val="1000"/>
              </a:spcBef>
              <a:spcAft>
                <a:spcPts val="0"/>
              </a:spcAft>
              <a:buClrTx/>
              <a:buSzTx/>
              <a:buFont typeface="Lucida Grande"/>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Here is some body copy. Excessive text on your slides can detract from your presentation, but sometimes it’s necessary to put a significant amount of information on one slide. Divide your long text into two columns to make reading easier. Long lines are difficult to follow. Short lines are easy to scan quickly. Also, leave sufficient white space on your slide to relieve the impression of “a slide filled with text.” The last thing you want is to frighten away your audience with a wall of information.</a:t>
            </a:r>
          </a:p>
        </p:txBody>
      </p:sp>
      <p:sp>
        <p:nvSpPr>
          <p:cNvPr id="9" name="TextBox 8"/>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381000" y="1752600"/>
            <a:ext cx="8382000" cy="4419600"/>
          </a:xfrm>
        </p:spPr>
        <p:txBody>
          <a:bodyPr/>
          <a:lstStyle>
            <a:lvl1pPr>
              <a:defRPr baseline="0"/>
            </a:lvl1pPr>
            <a:lvl2pPr>
              <a:defRPr baseline="0"/>
            </a:lvl2pPr>
          </a:lstStyle>
          <a:p>
            <a:pPr lvl="0"/>
            <a:r>
              <a:rPr lang="en-US" dirty="0" smtClean="0"/>
              <a:t>Bullets are often required for listing information.</a:t>
            </a:r>
          </a:p>
          <a:p>
            <a:pPr lvl="0"/>
            <a:r>
              <a:rPr lang="en-US" dirty="0" smtClean="0"/>
              <a:t>Use bullets sparingly to keep your presentation focused.</a:t>
            </a:r>
          </a:p>
          <a:p>
            <a:pPr lvl="1"/>
            <a:r>
              <a:rPr lang="en-US" dirty="0" smtClean="0"/>
              <a:t>Second level bullets are occasionally needed.</a:t>
            </a:r>
          </a:p>
          <a:p>
            <a:pPr lvl="1"/>
            <a:r>
              <a:rPr lang="en-US" dirty="0" smtClean="0"/>
              <a:t>Do not use bullets beyond the second level unless absolutely necessary, as your slide will start looking too busy.</a:t>
            </a:r>
          </a:p>
        </p:txBody>
      </p:sp>
      <p:sp>
        <p:nvSpPr>
          <p:cNvPr id="13"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14" name="Subtitle 2"/>
          <p:cNvSpPr>
            <a:spLocks noGrp="1"/>
          </p:cNvSpPr>
          <p:nvPr>
            <p:ph type="subTitle" idx="10" hasCustomPrompt="1"/>
          </p:nvPr>
        </p:nvSpPr>
        <p:spPr>
          <a:xfrm>
            <a:off x="381000" y="838200"/>
            <a:ext cx="6934200" cy="457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subhead, which is not required, but may be useful</a:t>
            </a:r>
            <a:endParaRPr lang="en-US" dirty="0"/>
          </a:p>
        </p:txBody>
      </p:sp>
      <p:sp>
        <p:nvSpPr>
          <p:cNvPr id="15" name="TextBox 14"/>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1745118"/>
            <a:ext cx="3657600" cy="4979443"/>
          </a:xfrm>
        </p:spPr>
        <p:txBody>
          <a:bodyPr numCol="1" spcCol="228600"/>
          <a:lstStyle>
            <a:lvl1pPr marL="0" marR="0" indent="0" algn="l" defTabSz="457200" rtl="0" eaLnBrk="1" fontAlgn="auto" latinLnBrk="0" hangingPunct="1">
              <a:lnSpc>
                <a:spcPct val="110000"/>
              </a:lnSpc>
              <a:spcBef>
                <a:spcPts val="1000"/>
              </a:spcBef>
              <a:spcAft>
                <a:spcPts val="0"/>
              </a:spcAft>
              <a:buClrTx/>
              <a:buSzTx/>
              <a:buFont typeface="Lucida Grande"/>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ts val="1000"/>
              </a:spcBef>
              <a:spcAft>
                <a:spcPts val="0"/>
              </a:spcAft>
              <a:buClrTx/>
              <a:buSzTx/>
              <a:buFont typeface="Lucida Grande"/>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Here is some body copy. Excessive text on your slides can detract from your presentation, but sometimes it’s necessary to put a significant amount of information on one slide. Divide your long text into two columns to make reading easier. Long lines are difficult to follow. Short lines are easy to scan quickly. Also, leave sufficient white space on your slide to relieve the impression of “a slide filled with text.” The last thing you want is to frighten away your audience with a wall of information.</a:t>
            </a:r>
          </a:p>
        </p:txBody>
      </p:sp>
      <p:sp>
        <p:nvSpPr>
          <p:cNvPr id="6"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7" name="Subtitle 2"/>
          <p:cNvSpPr>
            <a:spLocks noGrp="1"/>
          </p:cNvSpPr>
          <p:nvPr>
            <p:ph type="subTitle" idx="1" hasCustomPrompt="1"/>
          </p:nvPr>
        </p:nvSpPr>
        <p:spPr>
          <a:xfrm>
            <a:off x="381000" y="838200"/>
            <a:ext cx="6934200" cy="457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a subhead, which is not required, but may be useful</a:t>
            </a:r>
            <a:endParaRPr lang="en-US" dirty="0"/>
          </a:p>
        </p:txBody>
      </p:sp>
      <p:sp>
        <p:nvSpPr>
          <p:cNvPr id="11" name="Picture Placeholder 10"/>
          <p:cNvSpPr>
            <a:spLocks noGrp="1"/>
          </p:cNvSpPr>
          <p:nvPr>
            <p:ph type="pic" sz="quarter" idx="11"/>
          </p:nvPr>
        </p:nvSpPr>
        <p:spPr>
          <a:xfrm>
            <a:off x="4324350" y="1807346"/>
            <a:ext cx="4362450" cy="4394200"/>
          </a:xfrm>
        </p:spPr>
        <p:txBody>
          <a:bodyPr/>
          <a:lstStyle/>
          <a:p>
            <a:r>
              <a:rPr lang="en-US" smtClean="0"/>
              <a:t>Click icon to add picture</a:t>
            </a:r>
            <a:endParaRPr lang="en-US"/>
          </a:p>
        </p:txBody>
      </p:sp>
      <p:sp>
        <p:nvSpPr>
          <p:cNvPr id="12" name="TextBox 11"/>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81000" y="304801"/>
            <a:ext cx="7772400" cy="609599"/>
          </a:xfrm>
        </p:spPr>
        <p:txBody>
          <a:bodyPr/>
          <a:lstStyle>
            <a:lvl1pPr>
              <a:defRPr baseline="0">
                <a:solidFill>
                  <a:schemeClr val="accent1"/>
                </a:solidFill>
              </a:defRPr>
            </a:lvl1pPr>
          </a:lstStyle>
          <a:p>
            <a:r>
              <a:rPr lang="en-US" dirty="0" smtClean="0"/>
              <a:t>Slide title goes here</a:t>
            </a:r>
            <a:endParaRPr lang="en-US" dirty="0"/>
          </a:p>
        </p:txBody>
      </p:sp>
      <p:sp>
        <p:nvSpPr>
          <p:cNvPr id="7" name="Picture Placeholder 6"/>
          <p:cNvSpPr>
            <a:spLocks noGrp="1"/>
          </p:cNvSpPr>
          <p:nvPr>
            <p:ph type="pic" sz="quarter" idx="11"/>
          </p:nvPr>
        </p:nvSpPr>
        <p:spPr>
          <a:xfrm>
            <a:off x="381000" y="990059"/>
            <a:ext cx="8345488" cy="5213350"/>
          </a:xfrm>
        </p:spPr>
        <p:txBody>
          <a:bodyPr/>
          <a:lstStyle/>
          <a:p>
            <a:r>
              <a:rPr lang="en-US" smtClean="0"/>
              <a:t>Click icon to add picture</a:t>
            </a:r>
            <a:endParaRPr lang="en-US"/>
          </a:p>
        </p:txBody>
      </p:sp>
      <p:sp>
        <p:nvSpPr>
          <p:cNvPr id="8" name="TextBox 7"/>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81000" y="381000"/>
            <a:ext cx="8345488" cy="5822409"/>
          </a:xfrm>
        </p:spPr>
        <p:txBody>
          <a:bodyPr/>
          <a:lstStyle/>
          <a:p>
            <a:r>
              <a:rPr lang="en-US" smtClean="0"/>
              <a:t>Click icon to add picture</a:t>
            </a:r>
            <a:endParaRPr lang="en-US"/>
          </a:p>
        </p:txBody>
      </p:sp>
      <p:sp>
        <p:nvSpPr>
          <p:cNvPr id="8" name="TextBox 7"/>
          <p:cNvSpPr txBox="1"/>
          <p:nvPr userDrawn="1"/>
        </p:nvSpPr>
        <p:spPr>
          <a:xfrm>
            <a:off x="6096000" y="6386899"/>
            <a:ext cx="2667000" cy="276999"/>
          </a:xfrm>
          <a:prstGeom prst="rect">
            <a:avLst/>
          </a:prstGeom>
          <a:noFill/>
        </p:spPr>
        <p:txBody>
          <a:bodyPr wrap="square" rtlCol="0">
            <a:spAutoFit/>
          </a:bodyPr>
          <a:lstStyle/>
          <a:p>
            <a:pPr algn="r"/>
            <a:r>
              <a:rPr lang="en-US" sz="1200" dirty="0" smtClean="0">
                <a:solidFill>
                  <a:schemeClr val="accent2"/>
                </a:solidFill>
              </a:rPr>
              <a:t>California Academy</a:t>
            </a:r>
            <a:r>
              <a:rPr lang="en-US" sz="1200" baseline="0" dirty="0" smtClean="0">
                <a:solidFill>
                  <a:schemeClr val="accent2"/>
                </a:solidFill>
              </a:rPr>
              <a:t> of Sciences</a:t>
            </a:r>
            <a:endParaRPr lang="en-US" sz="1200" dirty="0">
              <a:solidFill>
                <a:schemeClr val="accent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04800"/>
            <a:ext cx="8229600" cy="685800"/>
          </a:xfrm>
          <a:prstGeom prst="rect">
            <a:avLst/>
          </a:prstGeom>
        </p:spPr>
        <p:txBody>
          <a:bodyPr vert="horz" lIns="91440" tIns="45720" rIns="91440" bIns="45720" rtlCol="0" anchor="t">
            <a:normAutofit/>
          </a:bodyPr>
          <a:lstStyle/>
          <a:p>
            <a:r>
              <a:rPr lang="en-US" dirty="0" smtClean="0"/>
              <a:t>Academy of Sciences PowerPoint Style</a:t>
            </a:r>
            <a:endParaRPr lang="en-US" dirty="0"/>
          </a:p>
        </p:txBody>
      </p:sp>
      <p:sp>
        <p:nvSpPr>
          <p:cNvPr id="3" name="Text Placeholder 2"/>
          <p:cNvSpPr>
            <a:spLocks noGrp="1"/>
          </p:cNvSpPr>
          <p:nvPr>
            <p:ph type="body" idx="1"/>
          </p:nvPr>
        </p:nvSpPr>
        <p:spPr>
          <a:xfrm>
            <a:off x="381000" y="2667000"/>
            <a:ext cx="8229600" cy="2286000"/>
          </a:xfrm>
          <a:prstGeom prst="rect">
            <a:avLst/>
          </a:prstGeom>
        </p:spPr>
        <p:txBody>
          <a:bodyPr vert="horz" lIns="91440" tIns="45720" rIns="91440" bIns="45720" rtlCol="0">
            <a:normAutofit/>
          </a:bodyPr>
          <a:lstStyle/>
          <a:p>
            <a:pPr lvl="0"/>
            <a:r>
              <a:rPr lang="en-US" dirty="0" smtClean="0"/>
              <a:t>List size</a:t>
            </a:r>
          </a:p>
          <a:p>
            <a:pPr lvl="1"/>
            <a:r>
              <a:rPr lang="en-US" dirty="0" smtClean="0"/>
              <a:t>Level 2</a:t>
            </a:r>
          </a:p>
          <a:p>
            <a:pPr lvl="2"/>
            <a:r>
              <a:rPr lang="en-US" dirty="0" smtClean="0"/>
              <a:t>Level 3</a:t>
            </a:r>
          </a:p>
          <a:p>
            <a:pPr lvl="3"/>
            <a:r>
              <a:rPr lang="en-US" dirty="0" smtClean="0"/>
              <a:t>Level 4</a:t>
            </a:r>
          </a:p>
          <a:p>
            <a:pPr lvl="4"/>
            <a:r>
              <a:rPr lang="en-US" dirty="0" smtClean="0"/>
              <a:t>Level 5</a:t>
            </a:r>
          </a:p>
        </p:txBody>
      </p:sp>
      <p:sp>
        <p:nvSpPr>
          <p:cNvPr id="5" name="Footer Placeholder 4"/>
          <p:cNvSpPr>
            <a:spLocks noGrp="1"/>
          </p:cNvSpPr>
          <p:nvPr>
            <p:ph type="ftr" sz="quarter" idx="3"/>
          </p:nvPr>
        </p:nvSpPr>
        <p:spPr>
          <a:xfrm>
            <a:off x="58674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dirty="0" smtClean="0"/>
              <a:t>California Academy of Sciences</a:t>
            </a:r>
            <a:endParaRPr lang="en-US" dirty="0"/>
          </a:p>
        </p:txBody>
      </p:sp>
      <p:sp>
        <p:nvSpPr>
          <p:cNvPr id="7" name="TextBox 6"/>
          <p:cNvSpPr txBox="1"/>
          <p:nvPr/>
        </p:nvSpPr>
        <p:spPr>
          <a:xfrm>
            <a:off x="381000" y="1831776"/>
            <a:ext cx="5334000" cy="307777"/>
          </a:xfrm>
          <a:prstGeom prst="rect">
            <a:avLst/>
          </a:prstGeom>
          <a:noFill/>
        </p:spPr>
        <p:txBody>
          <a:bodyPr wrap="square" rtlCol="0">
            <a:spAutoFit/>
          </a:bodyPr>
          <a:lstStyle/>
          <a:p>
            <a:endParaRPr lang="en-US" sz="1400" dirty="0"/>
          </a:p>
        </p:txBody>
      </p:sp>
    </p:spTree>
  </p:cSld>
  <p:clrMap bg1="lt1" tx1="dk1" bg2="lt2" tx2="dk2" accent1="accent1" accent2="accent2" accent3="accent3" accent4="accent4" accent5="accent5" accent6="accent6" hlink="hlink" folHlink="folHlink"/>
  <p:sldLayoutIdLst>
    <p:sldLayoutId id="2147483665" r:id="rId1"/>
    <p:sldLayoutId id="2147483662" r:id="rId2"/>
    <p:sldLayoutId id="2147483663" r:id="rId3"/>
    <p:sldLayoutId id="2147483667" r:id="rId4"/>
    <p:sldLayoutId id="2147483666" r:id="rId5"/>
    <p:sldLayoutId id="2147483668" r:id="rId6"/>
  </p:sldLayoutIdLst>
  <p:txStyles>
    <p:titleStyle>
      <a:lvl1pPr algn="l" defTabSz="457200" rtl="0" eaLnBrk="1" latinLnBrk="0" hangingPunct="1">
        <a:spcBef>
          <a:spcPct val="0"/>
        </a:spcBef>
        <a:buNone/>
        <a:defRPr sz="3200" kern="1200" baseline="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Lucida Grande"/>
        <a:buChar char="»"/>
        <a:defRPr sz="20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accent3"/>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accent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3"/>
          </a:solidFill>
          <a:latin typeface="+mn-lt"/>
          <a:ea typeface="+mn-ea"/>
          <a:cs typeface="+mn-cs"/>
        </a:defRPr>
      </a:lvl4pPr>
      <a:lvl5pPr marL="2057400" indent="-228600" algn="l" defTabSz="457200" rtl="0" eaLnBrk="1" latinLnBrk="0" hangingPunct="1">
        <a:spcBef>
          <a:spcPct val="20000"/>
        </a:spcBef>
        <a:buFont typeface="Arial"/>
        <a:buChar char="•"/>
        <a:defRPr sz="2000" kern="1200" baseline="0">
          <a:solidFill>
            <a:schemeClr val="accent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cs typeface="ＭＳ Ｐゴシック" charset="-128"/>
              </a:rPr>
              <a:t>Setting up your Science Notebook</a:t>
            </a:r>
            <a:endParaRPr lang="en-US" dirty="0"/>
          </a:p>
        </p:txBody>
      </p:sp>
      <p:sp>
        <p:nvSpPr>
          <p:cNvPr id="5" name="Subtitle 4"/>
          <p:cNvSpPr>
            <a:spLocks noGrp="1"/>
          </p:cNvSpPr>
          <p:nvPr>
            <p:ph type="subTitle" idx="1"/>
          </p:nvPr>
        </p:nvSpPr>
        <p:spPr/>
        <p:txBody>
          <a:bodyPr/>
          <a:lstStyle/>
          <a:p>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11301" t="16438" r="8562" b="10959"/>
          <a:stretch>
            <a:fillRect/>
          </a:stretch>
        </p:blipFill>
        <p:spPr bwMode="auto">
          <a:xfrm>
            <a:off x="609600" y="2209800"/>
            <a:ext cx="6096000" cy="414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Pair-Share</a:t>
            </a:r>
            <a:endParaRPr lang="en-US" dirty="0"/>
          </a:p>
        </p:txBody>
      </p:sp>
      <p:sp>
        <p:nvSpPr>
          <p:cNvPr id="5" name="Text Placeholder 3"/>
          <p:cNvSpPr>
            <a:spLocks noGrp="1"/>
          </p:cNvSpPr>
          <p:nvPr>
            <p:ph type="body" sz="half" idx="4294967295"/>
          </p:nvPr>
        </p:nvSpPr>
        <p:spPr>
          <a:xfrm>
            <a:off x="483430" y="1447799"/>
            <a:ext cx="8229600" cy="3170238"/>
          </a:xfrm>
        </p:spPr>
        <p:txBody>
          <a:bodyPr>
            <a:noAutofit/>
          </a:bodyPr>
          <a:lstStyle/>
          <a:p>
            <a:pPr eaLnBrk="1" hangingPunct="1"/>
            <a:r>
              <a:rPr lang="en-US" sz="2800" dirty="0" smtClean="0">
                <a:ea typeface="ＭＳ Ｐゴシック" charset="-128"/>
                <a:cs typeface="ＭＳ Ｐゴシック" charset="-128"/>
              </a:rPr>
              <a:t>How have you used a notebook or journal before?</a:t>
            </a:r>
          </a:p>
          <a:p>
            <a:pPr lvl="1"/>
            <a:r>
              <a:rPr lang="en-US" sz="2800" dirty="0" smtClean="0">
                <a:ea typeface="ＭＳ Ｐゴシック" charset="-128"/>
                <a:cs typeface="ＭＳ Ｐゴシック" charset="-128"/>
              </a:rPr>
              <a:t>At home…</a:t>
            </a:r>
          </a:p>
          <a:p>
            <a:pPr lvl="1"/>
            <a:r>
              <a:rPr lang="en-US" sz="2800" dirty="0" smtClean="0">
                <a:ea typeface="ＭＳ Ｐゴシック" charset="-128"/>
                <a:cs typeface="ＭＳ Ｐゴシック" charset="-128"/>
              </a:rPr>
              <a:t>At school…</a:t>
            </a:r>
          </a:p>
          <a:p>
            <a:pPr lvl="1"/>
            <a:endParaRPr lang="en-US" sz="2800" dirty="0">
              <a:ea typeface="ＭＳ Ｐゴシック" charset="-128"/>
              <a:cs typeface="ＭＳ Ｐゴシック" charset="-128"/>
            </a:endParaRPr>
          </a:p>
          <a:p>
            <a:r>
              <a:rPr lang="en-US" sz="2800" dirty="0" smtClean="0">
                <a:ea typeface="ＭＳ Ｐゴシック" charset="-128"/>
                <a:cs typeface="ＭＳ Ｐゴシック" charset="-128"/>
              </a:rPr>
              <a:t>How do you think you might use a notebook to do science?</a:t>
            </a:r>
            <a:endParaRPr lang="en-US" sz="2800" dirty="0" smtClean="0">
              <a:ea typeface="ＭＳ Ｐゴシック" charset="-128"/>
              <a:cs typeface="ＭＳ Ｐゴシック" charset="-128"/>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1689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Setting up your notebook</a:t>
            </a:r>
            <a:endParaRPr lang="en-US" dirty="0"/>
          </a:p>
        </p:txBody>
      </p:sp>
      <p:sp>
        <p:nvSpPr>
          <p:cNvPr id="5" name="Text Placeholder 3"/>
          <p:cNvSpPr>
            <a:spLocks noGrp="1"/>
          </p:cNvSpPr>
          <p:nvPr>
            <p:ph type="body" sz="half" idx="4294967295"/>
          </p:nvPr>
        </p:nvSpPr>
        <p:spPr>
          <a:xfrm>
            <a:off x="483430" y="1447799"/>
            <a:ext cx="8229600" cy="3170238"/>
          </a:xfrm>
        </p:spPr>
        <p:txBody>
          <a:bodyPr>
            <a:noAutofit/>
          </a:bodyPr>
          <a:lstStyle/>
          <a:p>
            <a:pPr eaLnBrk="1" hangingPunct="1"/>
            <a:r>
              <a:rPr lang="en-US" sz="2800" dirty="0" smtClean="0">
                <a:ea typeface="ＭＳ Ｐゴシック" charset="-128"/>
                <a:cs typeface="ＭＳ Ｐゴシック" charset="-128"/>
              </a:rPr>
              <a:t>STEP 1: Table of Contents</a:t>
            </a:r>
          </a:p>
          <a:p>
            <a:pPr lvl="1"/>
            <a:r>
              <a:rPr lang="en-US" sz="2800" dirty="0" smtClean="0">
                <a:ea typeface="ＭＳ Ｐゴシック" charset="-128"/>
                <a:cs typeface="ＭＳ Ｐゴシック" charset="-128"/>
              </a:rPr>
              <a:t>Glue in 3 Table of Contents pages</a:t>
            </a:r>
          </a:p>
          <a:p>
            <a:pPr lvl="1"/>
            <a:r>
              <a:rPr lang="en-US" sz="2800" dirty="0" smtClean="0">
                <a:ea typeface="ＭＳ Ｐゴシック" charset="-128"/>
                <a:cs typeface="ＭＳ Ｐゴシック" charset="-128"/>
              </a:rPr>
              <a:t>Use front and back of notebook pages</a:t>
            </a:r>
            <a:endParaRPr lang="en-US" sz="2800" dirty="0" smtClean="0">
              <a:ea typeface="ＭＳ Ｐゴシック" charset="-128"/>
              <a:cs typeface="ＭＳ Ｐゴシック" charset="-128"/>
            </a:endParaRPr>
          </a:p>
          <a:p>
            <a:pPr lvl="1"/>
            <a:endParaRPr lang="en-US" sz="2800" dirty="0">
              <a:ea typeface="ＭＳ Ｐゴシック" charset="-128"/>
              <a:cs typeface="ＭＳ Ｐゴシック" charset="-128"/>
            </a:endParaRPr>
          </a:p>
          <a:p>
            <a:r>
              <a:rPr lang="en-US" sz="2800" dirty="0" smtClean="0">
                <a:ea typeface="ＭＳ Ｐゴシック" charset="-128"/>
                <a:cs typeface="ＭＳ Ｐゴシック" charset="-128"/>
              </a:rPr>
              <a:t>STEP 2: Number pages</a:t>
            </a:r>
          </a:p>
          <a:p>
            <a:pPr lvl="1"/>
            <a:r>
              <a:rPr lang="en-US" sz="2800" dirty="0" smtClean="0">
                <a:ea typeface="ＭＳ Ｐゴシック" charset="-128"/>
                <a:cs typeface="ＭＳ Ｐゴシック" charset="-128"/>
              </a:rPr>
              <a:t>Skip 2 blank pages</a:t>
            </a:r>
          </a:p>
          <a:p>
            <a:pPr lvl="1"/>
            <a:r>
              <a:rPr lang="en-US" sz="2800" dirty="0" smtClean="0">
                <a:ea typeface="ＭＳ Ｐゴシック" charset="-128"/>
                <a:cs typeface="ＭＳ Ｐゴシック" charset="-128"/>
              </a:rPr>
              <a:t>Number all pages in the same location on the page</a:t>
            </a:r>
          </a:p>
          <a:p>
            <a:pPr lvl="1"/>
            <a:r>
              <a:rPr lang="en-US" sz="2800" dirty="0" smtClean="0">
                <a:ea typeface="ＭＳ Ｐゴシック" charset="-128"/>
                <a:cs typeface="ＭＳ Ｐゴシック" charset="-128"/>
              </a:rPr>
              <a:t>Continue until you run out of pages!</a:t>
            </a:r>
            <a:endParaRPr lang="en-US" sz="2800" dirty="0" smtClean="0">
              <a:ea typeface="ＭＳ Ｐゴシック" charset="-128"/>
              <a:cs typeface="ＭＳ Ｐゴシック" charset="-128"/>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1620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Three Types of Entries</a:t>
            </a:r>
            <a:endParaRPr lang="en-US" dirty="0"/>
          </a:p>
        </p:txBody>
      </p:sp>
      <p:sp>
        <p:nvSpPr>
          <p:cNvPr id="5" name="Text Placeholder 3"/>
          <p:cNvSpPr>
            <a:spLocks noGrp="1"/>
          </p:cNvSpPr>
          <p:nvPr>
            <p:ph type="body" sz="half" idx="4294967295"/>
          </p:nvPr>
        </p:nvSpPr>
        <p:spPr>
          <a:xfrm>
            <a:off x="483430" y="1447799"/>
            <a:ext cx="8229600" cy="3170238"/>
          </a:xfrm>
        </p:spPr>
        <p:txBody>
          <a:bodyPr>
            <a:normAutofit/>
          </a:bodyPr>
          <a:lstStyle/>
          <a:p>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p:txBody>
      </p:sp>
      <p:sp>
        <p:nvSpPr>
          <p:cNvPr id="4" name="Subtitle 3"/>
          <p:cNvSpPr>
            <a:spLocks noGrp="1"/>
          </p:cNvSpPr>
          <p:nvPr>
            <p:ph type="subTitle" idx="1"/>
          </p:nvPr>
        </p:nvSpPr>
        <p:spPr/>
        <p:txBody>
          <a:bodyPr/>
          <a:lstStyle/>
          <a:p>
            <a:endParaRPr lang="en-US"/>
          </a:p>
        </p:txBody>
      </p:sp>
      <p:sp>
        <p:nvSpPr>
          <p:cNvPr id="6" name="5-Point Star 5"/>
          <p:cNvSpPr/>
          <p:nvPr/>
        </p:nvSpPr>
        <p:spPr>
          <a:xfrm>
            <a:off x="1497606" y="1752600"/>
            <a:ext cx="869948" cy="780621"/>
          </a:xfrm>
          <a:prstGeom prst="star5">
            <a:avLst>
              <a:gd name="adj" fmla="val 21400"/>
              <a:gd name="hf" fmla="val 105146"/>
              <a:gd name="vf" fmla="val 1105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7" name="TextBox 6"/>
          <p:cNvSpPr txBox="1">
            <a:spLocks noChangeArrowheads="1"/>
          </p:cNvSpPr>
          <p:nvPr/>
        </p:nvSpPr>
        <p:spPr bwMode="auto">
          <a:xfrm>
            <a:off x="2985220" y="1816191"/>
            <a:ext cx="4346754" cy="707886"/>
          </a:xfrm>
          <a:prstGeom prst="rect">
            <a:avLst/>
          </a:prstGeom>
          <a:noFill/>
          <a:ln w="9525">
            <a:noFill/>
            <a:miter lim="800000"/>
            <a:headEnd/>
            <a:tailEnd/>
          </a:ln>
        </p:spPr>
        <p:txBody>
          <a:bodyPr wrap="square">
            <a:spAutoFit/>
          </a:bodyPr>
          <a:lstStyle/>
          <a:p>
            <a:pPr lvl="1">
              <a:defRPr/>
            </a:pPr>
            <a:r>
              <a:rPr lang="en-US" sz="4000" dirty="0" smtClean="0">
                <a:solidFill>
                  <a:srgbClr val="000000"/>
                </a:solidFill>
                <a:ea typeface="+mn-ea"/>
                <a:cs typeface="+mn-cs"/>
              </a:rPr>
              <a:t>Investigation</a:t>
            </a:r>
          </a:p>
        </p:txBody>
      </p:sp>
      <p:sp>
        <p:nvSpPr>
          <p:cNvPr id="8" name="Isosceles Triangle 7"/>
          <p:cNvSpPr/>
          <p:nvPr/>
        </p:nvSpPr>
        <p:spPr>
          <a:xfrm>
            <a:off x="1524000" y="3276600"/>
            <a:ext cx="790869" cy="65423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a:spLocks noChangeArrowheads="1"/>
          </p:cNvSpPr>
          <p:nvPr/>
        </p:nvSpPr>
        <p:spPr bwMode="auto">
          <a:xfrm>
            <a:off x="2985220" y="3186266"/>
            <a:ext cx="4346754" cy="707886"/>
          </a:xfrm>
          <a:prstGeom prst="rect">
            <a:avLst/>
          </a:prstGeom>
          <a:noFill/>
          <a:ln w="9525">
            <a:noFill/>
            <a:miter lim="800000"/>
            <a:headEnd/>
            <a:tailEnd/>
          </a:ln>
        </p:spPr>
        <p:txBody>
          <a:bodyPr wrap="square">
            <a:spAutoFit/>
          </a:bodyPr>
          <a:lstStyle/>
          <a:p>
            <a:pPr lvl="1">
              <a:defRPr/>
            </a:pPr>
            <a:r>
              <a:rPr lang="en-US" sz="4000" dirty="0" smtClean="0">
                <a:solidFill>
                  <a:srgbClr val="000000"/>
                </a:solidFill>
                <a:ea typeface="+mn-ea"/>
                <a:cs typeface="+mn-cs"/>
              </a:rPr>
              <a:t>Notes</a:t>
            </a:r>
          </a:p>
        </p:txBody>
      </p:sp>
      <p:sp>
        <p:nvSpPr>
          <p:cNvPr id="10" name="TextBox 9"/>
          <p:cNvSpPr txBox="1"/>
          <p:nvPr/>
        </p:nvSpPr>
        <p:spPr>
          <a:xfrm>
            <a:off x="2066933" y="5254791"/>
            <a:ext cx="184666" cy="369332"/>
          </a:xfrm>
          <a:prstGeom prst="rect">
            <a:avLst/>
          </a:prstGeom>
          <a:noFill/>
        </p:spPr>
        <p:txBody>
          <a:bodyPr wrap="none" rtlCol="0">
            <a:spAutoFit/>
          </a:bodyPr>
          <a:lstStyle/>
          <a:p>
            <a:endParaRPr lang="en-US" dirty="0"/>
          </a:p>
        </p:txBody>
      </p:sp>
      <p:sp>
        <p:nvSpPr>
          <p:cNvPr id="11" name="Oval 10"/>
          <p:cNvSpPr/>
          <p:nvPr/>
        </p:nvSpPr>
        <p:spPr>
          <a:xfrm>
            <a:off x="1600200" y="4724400"/>
            <a:ext cx="670900" cy="5981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a:spLocks noChangeArrowheads="1"/>
          </p:cNvSpPr>
          <p:nvPr/>
        </p:nvSpPr>
        <p:spPr bwMode="auto">
          <a:xfrm>
            <a:off x="2985220" y="4629099"/>
            <a:ext cx="4346754" cy="707886"/>
          </a:xfrm>
          <a:prstGeom prst="rect">
            <a:avLst/>
          </a:prstGeom>
          <a:noFill/>
          <a:ln w="9525">
            <a:noFill/>
            <a:miter lim="800000"/>
            <a:headEnd/>
            <a:tailEnd/>
          </a:ln>
        </p:spPr>
        <p:txBody>
          <a:bodyPr wrap="square">
            <a:spAutoFit/>
          </a:bodyPr>
          <a:lstStyle/>
          <a:p>
            <a:pPr lvl="1">
              <a:defRPr/>
            </a:pPr>
            <a:r>
              <a:rPr lang="en-US" sz="4000" dirty="0" smtClean="0">
                <a:solidFill>
                  <a:srgbClr val="000000"/>
                </a:solidFill>
                <a:ea typeface="+mn-ea"/>
                <a:cs typeface="+mn-cs"/>
              </a:rPr>
              <a:t>Reflection</a:t>
            </a:r>
          </a:p>
        </p:txBody>
      </p:sp>
    </p:spTree>
    <p:extLst>
      <p:ext uri="{BB962C8B-B14F-4D97-AF65-F5344CB8AC3E}">
        <p14:creationId xmlns:p14="http://schemas.microsoft.com/office/powerpoint/2010/main" val="3995285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1"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Setting up your notebook</a:t>
            </a:r>
            <a:endParaRPr lang="en-US" dirty="0"/>
          </a:p>
        </p:txBody>
      </p:sp>
      <p:sp>
        <p:nvSpPr>
          <p:cNvPr id="5" name="Text Placeholder 3"/>
          <p:cNvSpPr>
            <a:spLocks noGrp="1"/>
          </p:cNvSpPr>
          <p:nvPr>
            <p:ph type="body" sz="half" idx="4294967295"/>
          </p:nvPr>
        </p:nvSpPr>
        <p:spPr>
          <a:xfrm>
            <a:off x="483430" y="1447799"/>
            <a:ext cx="8229600" cy="3170238"/>
          </a:xfrm>
        </p:spPr>
        <p:txBody>
          <a:bodyPr>
            <a:noAutofit/>
          </a:bodyPr>
          <a:lstStyle/>
          <a:p>
            <a:pPr eaLnBrk="1" hangingPunct="1"/>
            <a:r>
              <a:rPr lang="en-US" sz="2800" dirty="0" smtClean="0">
                <a:ea typeface="ＭＳ Ｐゴシック" charset="-128"/>
                <a:cs typeface="ＭＳ Ｐゴシック" charset="-128"/>
              </a:rPr>
              <a:t>STEP 3: Three Types of Entries</a:t>
            </a:r>
          </a:p>
          <a:p>
            <a:pPr lvl="1"/>
            <a:r>
              <a:rPr lang="en-US" sz="2800" dirty="0" smtClean="0">
                <a:ea typeface="ＭＳ Ｐゴシック" charset="-128"/>
                <a:cs typeface="ＭＳ Ｐゴシック" charset="-128"/>
              </a:rPr>
              <a:t>Glue in the “Science Notebook Entries” key</a:t>
            </a:r>
          </a:p>
          <a:p>
            <a:pPr lvl="1"/>
            <a:r>
              <a:rPr lang="en-US" sz="2800" dirty="0" smtClean="0">
                <a:ea typeface="ＭＳ Ｐゴシック" charset="-128"/>
                <a:cs typeface="ＭＳ Ｐゴシック" charset="-128"/>
              </a:rPr>
              <a:t>Use a blank page or the inside front cover</a:t>
            </a:r>
          </a:p>
          <a:p>
            <a:pPr lvl="1"/>
            <a:r>
              <a:rPr lang="en-US" sz="2800" dirty="0" smtClean="0">
                <a:ea typeface="ＭＳ Ｐゴシック" charset="-128"/>
                <a:cs typeface="ＭＳ Ｐゴシック" charset="-128"/>
              </a:rPr>
              <a:t>Refer to this page when making new entries and reviewing your notebook!</a:t>
            </a:r>
            <a:endParaRPr lang="en-US" sz="2800" dirty="0">
              <a:ea typeface="ＭＳ Ｐゴシック" charset="-128"/>
              <a:cs typeface="ＭＳ Ｐゴシック" charset="-128"/>
            </a:endParaRPr>
          </a:p>
          <a:p>
            <a:endParaRPr lang="en-US" sz="2800" dirty="0" smtClean="0">
              <a:ea typeface="ＭＳ Ｐゴシック" charset="-128"/>
              <a:cs typeface="ＭＳ Ｐゴシック" charset="-128"/>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2047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first entry: </a:t>
            </a:r>
            <a:r>
              <a:rPr lang="en-US" b="1" dirty="0" smtClean="0"/>
              <a:t>Reflection</a:t>
            </a:r>
            <a:endParaRPr lang="en-US" b="1" dirty="0"/>
          </a:p>
        </p:txBody>
      </p:sp>
      <p:sp>
        <p:nvSpPr>
          <p:cNvPr id="5" name="Text Placeholder 3"/>
          <p:cNvSpPr>
            <a:spLocks noGrp="1"/>
          </p:cNvSpPr>
          <p:nvPr>
            <p:ph type="body" sz="half" idx="4294967295"/>
          </p:nvPr>
        </p:nvSpPr>
        <p:spPr>
          <a:xfrm>
            <a:off x="483430" y="1447799"/>
            <a:ext cx="8229600" cy="2133601"/>
          </a:xfrm>
        </p:spPr>
        <p:txBody>
          <a:bodyPr>
            <a:noAutofit/>
          </a:bodyPr>
          <a:lstStyle/>
          <a:p>
            <a:pPr eaLnBrk="1" hangingPunct="1"/>
            <a:r>
              <a:rPr lang="en-US" sz="2800" dirty="0" smtClean="0">
                <a:ea typeface="ＭＳ Ｐゴシック" charset="-128"/>
                <a:cs typeface="ＭＳ Ｐゴシック" charset="-128"/>
              </a:rPr>
              <a:t>Turn to your first empty, numbered page</a:t>
            </a:r>
          </a:p>
          <a:p>
            <a:r>
              <a:rPr lang="en-US" sz="2800" dirty="0" smtClean="0">
                <a:ea typeface="ＭＳ Ｐゴシック" charset="-128"/>
                <a:cs typeface="ＭＳ Ｐゴシック" charset="-128"/>
              </a:rPr>
              <a:t>Add a heading at the </a:t>
            </a:r>
            <a:r>
              <a:rPr lang="en-US" sz="2800" b="1" dirty="0" smtClean="0">
                <a:ea typeface="ＭＳ Ｐゴシック" charset="-128"/>
                <a:cs typeface="ＭＳ Ｐゴシック" charset="-128"/>
              </a:rPr>
              <a:t>top </a:t>
            </a:r>
            <a:r>
              <a:rPr lang="en-US" sz="2800" dirty="0" smtClean="0">
                <a:ea typeface="ＭＳ Ｐゴシック" charset="-128"/>
                <a:cs typeface="ＭＳ Ｐゴシック" charset="-128"/>
              </a:rPr>
              <a:t>of the page:</a:t>
            </a:r>
            <a:endParaRPr lang="en-US" sz="2800" dirty="0" smtClean="0">
              <a:ea typeface="ＭＳ Ｐゴシック" charset="-128"/>
              <a:cs typeface="ＭＳ Ｐゴシック" charset="-128"/>
            </a:endParaRPr>
          </a:p>
        </p:txBody>
      </p:sp>
      <p:sp>
        <p:nvSpPr>
          <p:cNvPr id="4" name="Subtitle 3"/>
          <p:cNvSpPr>
            <a:spLocks noGrp="1"/>
          </p:cNvSpPr>
          <p:nvPr>
            <p:ph type="subTitle" idx="1"/>
          </p:nvPr>
        </p:nvSpPr>
        <p:spPr/>
        <p:txBody>
          <a:bodyPr/>
          <a:lstStyle/>
          <a:p>
            <a:endParaRPr lang="en-US"/>
          </a:p>
        </p:txBody>
      </p:sp>
      <p:sp>
        <p:nvSpPr>
          <p:cNvPr id="3" name="Rectangle 2"/>
          <p:cNvSpPr/>
          <p:nvPr/>
        </p:nvSpPr>
        <p:spPr>
          <a:xfrm>
            <a:off x="1143000" y="3200400"/>
            <a:ext cx="7772400" cy="461665"/>
          </a:xfrm>
          <a:prstGeom prst="rect">
            <a:avLst/>
          </a:prstGeom>
        </p:spPr>
        <p:txBody>
          <a:bodyPr wrap="square">
            <a:spAutoFit/>
          </a:bodyPr>
          <a:lstStyle/>
          <a:p>
            <a:r>
              <a:rPr lang="en-US" sz="2400" dirty="0"/>
              <a:t> Reflection: My new notebook         </a:t>
            </a:r>
            <a:r>
              <a:rPr lang="en-US" sz="2400" dirty="0" smtClean="0"/>
              <a:t> </a:t>
            </a:r>
            <a:r>
              <a:rPr lang="en-US" sz="2400" i="1" dirty="0"/>
              <a:t>Name</a:t>
            </a:r>
            <a:r>
              <a:rPr lang="en-US" sz="2400" dirty="0"/>
              <a:t>               </a:t>
            </a:r>
            <a:r>
              <a:rPr lang="en-US" sz="2400" i="1" dirty="0" smtClean="0"/>
              <a:t>Date</a:t>
            </a:r>
            <a:endParaRPr lang="en-US" sz="2400" dirty="0"/>
          </a:p>
        </p:txBody>
      </p:sp>
      <p:sp>
        <p:nvSpPr>
          <p:cNvPr id="6" name="Oval 5"/>
          <p:cNvSpPr/>
          <p:nvPr/>
        </p:nvSpPr>
        <p:spPr>
          <a:xfrm>
            <a:off x="457200" y="3124200"/>
            <a:ext cx="670900" cy="5981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5833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first entry: </a:t>
            </a:r>
            <a:r>
              <a:rPr lang="en-US" b="1" dirty="0" smtClean="0"/>
              <a:t>Reflection</a:t>
            </a:r>
            <a:endParaRPr lang="en-US" b="1" dirty="0"/>
          </a:p>
        </p:txBody>
      </p:sp>
      <p:sp>
        <p:nvSpPr>
          <p:cNvPr id="5" name="Text Placeholder 3"/>
          <p:cNvSpPr>
            <a:spLocks noGrp="1"/>
          </p:cNvSpPr>
          <p:nvPr>
            <p:ph type="body" sz="half" idx="4294967295"/>
          </p:nvPr>
        </p:nvSpPr>
        <p:spPr>
          <a:xfrm>
            <a:off x="483430" y="1447799"/>
            <a:ext cx="8229600" cy="2133601"/>
          </a:xfrm>
        </p:spPr>
        <p:txBody>
          <a:bodyPr>
            <a:noAutofit/>
          </a:bodyPr>
          <a:lstStyle/>
          <a:p>
            <a:pPr eaLnBrk="1" hangingPunct="1"/>
            <a:r>
              <a:rPr lang="en-US" sz="2800" dirty="0" smtClean="0">
                <a:ea typeface="ＭＳ Ｐゴシック" charset="-128"/>
                <a:cs typeface="ＭＳ Ｐゴシック" charset="-128"/>
              </a:rPr>
              <a:t>Before writing your reflection, add it to your Table of Contents: </a:t>
            </a:r>
          </a:p>
        </p:txBody>
      </p:sp>
      <p:sp>
        <p:nvSpPr>
          <p:cNvPr id="4" name="Subtitle 3"/>
          <p:cNvSpPr>
            <a:spLocks noGrp="1"/>
          </p:cNvSpPr>
          <p:nvPr>
            <p:ph type="subTitle" idx="1"/>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725002388"/>
              </p:ext>
            </p:extLst>
          </p:nvPr>
        </p:nvGraphicFramePr>
        <p:xfrm>
          <a:off x="368564" y="2836613"/>
          <a:ext cx="8470637" cy="1830462"/>
        </p:xfrm>
        <a:graphic>
          <a:graphicData uri="http://schemas.openxmlformats.org/drawingml/2006/table">
            <a:tbl>
              <a:tblPr firstRow="1" bandRow="1">
                <a:tableStyleId>{2D5ABB26-0587-4C30-8999-92F81FD0307C}</a:tableStyleId>
              </a:tblPr>
              <a:tblGrid>
                <a:gridCol w="1028892"/>
                <a:gridCol w="3936544"/>
                <a:gridCol w="2286000"/>
                <a:gridCol w="1219201"/>
              </a:tblGrid>
              <a:tr h="915231">
                <a:tc>
                  <a:txBody>
                    <a:bodyPr/>
                    <a:lstStyle/>
                    <a:p>
                      <a:pPr algn="ctr"/>
                      <a:r>
                        <a:rPr lang="en-US" sz="2400" dirty="0" smtClean="0">
                          <a:solidFill>
                            <a:schemeClr val="bg1"/>
                          </a:solidFill>
                        </a:rPr>
                        <a:t>Date</a:t>
                      </a:r>
                      <a:endParaRPr lang="en-US" sz="2400" dirty="0">
                        <a:solidFill>
                          <a:schemeClr val="bg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US" sz="2400" dirty="0" smtClean="0">
                          <a:solidFill>
                            <a:schemeClr val="bg1"/>
                          </a:solidFill>
                        </a:rPr>
                        <a:t>Entry title</a:t>
                      </a:r>
                      <a:endParaRPr lang="en-US" sz="2400" dirty="0">
                        <a:solidFill>
                          <a:schemeClr val="bg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US" sz="2400" dirty="0" smtClean="0">
                          <a:solidFill>
                            <a:schemeClr val="bg1"/>
                          </a:solidFill>
                        </a:rPr>
                        <a:t>Page Number</a:t>
                      </a:r>
                      <a:endParaRPr lang="en-US" sz="2400" dirty="0">
                        <a:solidFill>
                          <a:schemeClr val="bg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US" sz="2400" dirty="0" smtClean="0">
                          <a:solidFill>
                            <a:schemeClr val="bg1"/>
                          </a:solidFill>
                        </a:rPr>
                        <a:t>Symbol</a:t>
                      </a:r>
                      <a:endParaRPr lang="en-US" sz="2400" dirty="0">
                        <a:solidFill>
                          <a:schemeClr val="bg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r>
              <a:tr h="915231">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 name="Oval 7"/>
          <p:cNvSpPr/>
          <p:nvPr/>
        </p:nvSpPr>
        <p:spPr>
          <a:xfrm>
            <a:off x="7924800" y="3886200"/>
            <a:ext cx="670900" cy="5981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257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first entry:</a:t>
            </a:r>
            <a:r>
              <a:rPr lang="en-US" b="1" dirty="0" smtClean="0"/>
              <a:t> Reflection</a:t>
            </a:r>
            <a:endParaRPr lang="en-US" b="1" dirty="0"/>
          </a:p>
        </p:txBody>
      </p:sp>
      <p:sp>
        <p:nvSpPr>
          <p:cNvPr id="5" name="Text Placeholder 3"/>
          <p:cNvSpPr>
            <a:spLocks noGrp="1"/>
          </p:cNvSpPr>
          <p:nvPr>
            <p:ph type="body" sz="half" idx="4294967295"/>
          </p:nvPr>
        </p:nvSpPr>
        <p:spPr>
          <a:xfrm>
            <a:off x="483430" y="1447799"/>
            <a:ext cx="8229600" cy="3170238"/>
          </a:xfrm>
        </p:spPr>
        <p:txBody>
          <a:bodyPr>
            <a:noAutofit/>
          </a:bodyPr>
          <a:lstStyle/>
          <a:p>
            <a:pPr eaLnBrk="1" hangingPunct="1"/>
            <a:r>
              <a:rPr lang="en-US" sz="2800" dirty="0" smtClean="0">
                <a:ea typeface="ＭＳ Ｐゴシック" charset="-128"/>
                <a:cs typeface="ＭＳ Ｐゴシック" charset="-128"/>
              </a:rPr>
              <a:t>What is one thing you are looking forward to doin</a:t>
            </a:r>
            <a:r>
              <a:rPr lang="en-US" sz="2800" dirty="0" smtClean="0">
                <a:ea typeface="ＭＳ Ｐゴシック" charset="-128"/>
                <a:cs typeface="ＭＳ Ｐゴシック" charset="-128"/>
              </a:rPr>
              <a:t>g in your science notebook?</a:t>
            </a:r>
            <a:endParaRPr lang="en-US" sz="2800" dirty="0" smtClean="0">
              <a:ea typeface="ＭＳ Ｐゴシック" charset="-128"/>
              <a:cs typeface="ＭＳ Ｐゴシック" charset="-128"/>
            </a:endParaRPr>
          </a:p>
          <a:p>
            <a:pPr lvl="1"/>
            <a:r>
              <a:rPr lang="en-US" sz="2800" i="1" dirty="0" smtClean="0">
                <a:ea typeface="ＭＳ Ｐゴシック" charset="-128"/>
                <a:cs typeface="ＭＳ Ｐゴシック" charset="-128"/>
              </a:rPr>
              <a:t>I am looking forward to…</a:t>
            </a:r>
          </a:p>
          <a:p>
            <a:pPr lvl="1"/>
            <a:endParaRPr lang="en-US" sz="2800" dirty="0">
              <a:ea typeface="ＭＳ Ｐゴシック" charset="-128"/>
              <a:cs typeface="ＭＳ Ｐゴシック" charset="-128"/>
            </a:endParaRPr>
          </a:p>
          <a:p>
            <a:r>
              <a:rPr lang="en-US" sz="2800" dirty="0" smtClean="0">
                <a:ea typeface="ＭＳ Ｐゴシック" charset="-128"/>
                <a:cs typeface="ＭＳ Ｐゴシック" charset="-128"/>
              </a:rPr>
              <a:t>What do you still wonder about your science notebook?</a:t>
            </a:r>
          </a:p>
          <a:p>
            <a:pPr lvl="1"/>
            <a:r>
              <a:rPr lang="en-US" sz="2800" i="1" dirty="0" smtClean="0">
                <a:ea typeface="ＭＳ Ｐゴシック" charset="-128"/>
                <a:cs typeface="ＭＳ Ｐゴシック" charset="-128"/>
              </a:rPr>
              <a:t>I wonder…</a:t>
            </a:r>
            <a:endParaRPr lang="en-US" sz="2800" i="1" dirty="0" smtClean="0">
              <a:ea typeface="ＭＳ Ｐゴシック" charset="-128"/>
              <a:cs typeface="ＭＳ Ｐゴシック" charset="-128"/>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4036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ademyofSciences">
  <a:themeElements>
    <a:clrScheme name="Academy of Sciences Theme">
      <a:dk1>
        <a:sysClr val="windowText" lastClr="000000"/>
      </a:dk1>
      <a:lt1>
        <a:sysClr val="window" lastClr="FFFFFF"/>
      </a:lt1>
      <a:dk2>
        <a:srgbClr val="CD4E21"/>
      </a:dk2>
      <a:lt2>
        <a:srgbClr val="FFFFFF"/>
      </a:lt2>
      <a:accent1>
        <a:srgbClr val="4D7634"/>
      </a:accent1>
      <a:accent2>
        <a:srgbClr val="989A99"/>
      </a:accent2>
      <a:accent3>
        <a:srgbClr val="595B5A"/>
      </a:accent3>
      <a:accent4>
        <a:srgbClr val="004B83"/>
      </a:accent4>
      <a:accent5>
        <a:srgbClr val="8B0329"/>
      </a:accent5>
      <a:accent6>
        <a:srgbClr val="EDA52A"/>
      </a:accent6>
      <a:hlink>
        <a:srgbClr val="004B83"/>
      </a:hlink>
      <a:folHlink>
        <a:srgbClr val="004B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AcademyofSciences</Template>
  <TotalTime>153</TotalTime>
  <Words>318</Words>
  <Application>Microsoft Macintosh PowerPoint</Application>
  <PresentationFormat>On-screen Show (4:3)</PresentationFormat>
  <Paragraphs>45</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AcademyofSciences</vt:lpstr>
      <vt:lpstr>Setting up your Science Notebook</vt:lpstr>
      <vt:lpstr>Pair-Share</vt:lpstr>
      <vt:lpstr>Setting up your notebook</vt:lpstr>
      <vt:lpstr>Three Types of Entries</vt:lpstr>
      <vt:lpstr>Setting up your notebook</vt:lpstr>
      <vt:lpstr>My first entry: Reflection</vt:lpstr>
      <vt:lpstr>My first entry: Reflection</vt:lpstr>
      <vt:lpstr>My first entry: Reflection</vt:lpstr>
    </vt:vector>
  </TitlesOfParts>
  <Company>California Academy of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ssoule</dc:creator>
  <cp:lastModifiedBy>Matson, Clea</cp:lastModifiedBy>
  <cp:revision>30</cp:revision>
  <dcterms:created xsi:type="dcterms:W3CDTF">2011-10-01T21:47:22Z</dcterms:created>
  <dcterms:modified xsi:type="dcterms:W3CDTF">2015-12-24T22:58:51Z</dcterms:modified>
</cp:coreProperties>
</file>