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6600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65" d="100"/>
          <a:sy n="65" d="100"/>
        </p:scale>
        <p:origin x="87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297326-C834-494E-8FF1-FC4254F69BA7}" type="slidenum">
              <a:rPr lang="en-US"/>
              <a:pPr>
                <a:defRPr/>
              </a:pPr>
              <a:t>‹#›</a:t>
            </a:fld>
            <a:endParaRPr lang="en-US"/>
          </a:p>
        </p:txBody>
      </p:sp>
    </p:spTree>
    <p:extLst>
      <p:ext uri="{BB962C8B-B14F-4D97-AF65-F5344CB8AC3E}">
        <p14:creationId xmlns:p14="http://schemas.microsoft.com/office/powerpoint/2010/main" val="4280769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07A5CE-E708-4027-9F08-055077B70CA7}" type="slidenum">
              <a:rPr lang="en-US"/>
              <a:pPr>
                <a:defRPr/>
              </a:pPr>
              <a:t>‹#›</a:t>
            </a:fld>
            <a:endParaRPr lang="en-US"/>
          </a:p>
        </p:txBody>
      </p:sp>
    </p:spTree>
    <p:extLst>
      <p:ext uri="{BB962C8B-B14F-4D97-AF65-F5344CB8AC3E}">
        <p14:creationId xmlns:p14="http://schemas.microsoft.com/office/powerpoint/2010/main" val="655760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BE36B6-21D9-4E21-8D69-87D60FFA4918}" type="slidenum">
              <a:rPr lang="en-US"/>
              <a:pPr>
                <a:defRPr/>
              </a:pPr>
              <a:t>‹#›</a:t>
            </a:fld>
            <a:endParaRPr lang="en-US"/>
          </a:p>
        </p:txBody>
      </p:sp>
    </p:spTree>
    <p:extLst>
      <p:ext uri="{BB962C8B-B14F-4D97-AF65-F5344CB8AC3E}">
        <p14:creationId xmlns:p14="http://schemas.microsoft.com/office/powerpoint/2010/main" val="137850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F622EC-25E6-46C4-801C-13DC5A242CA0}" type="slidenum">
              <a:rPr lang="en-US"/>
              <a:pPr>
                <a:defRPr/>
              </a:pPr>
              <a:t>‹#›</a:t>
            </a:fld>
            <a:endParaRPr lang="en-US"/>
          </a:p>
        </p:txBody>
      </p:sp>
    </p:spTree>
    <p:extLst>
      <p:ext uri="{BB962C8B-B14F-4D97-AF65-F5344CB8AC3E}">
        <p14:creationId xmlns:p14="http://schemas.microsoft.com/office/powerpoint/2010/main" val="3999698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9B0D12-5A67-4066-B874-81E51176FCAD}" type="slidenum">
              <a:rPr lang="en-US"/>
              <a:pPr>
                <a:defRPr/>
              </a:pPr>
              <a:t>‹#›</a:t>
            </a:fld>
            <a:endParaRPr lang="en-US"/>
          </a:p>
        </p:txBody>
      </p:sp>
    </p:spTree>
    <p:extLst>
      <p:ext uri="{BB962C8B-B14F-4D97-AF65-F5344CB8AC3E}">
        <p14:creationId xmlns:p14="http://schemas.microsoft.com/office/powerpoint/2010/main" val="164583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8C3031-9803-438E-A736-96A6815A92D7}" type="slidenum">
              <a:rPr lang="en-US"/>
              <a:pPr>
                <a:defRPr/>
              </a:pPr>
              <a:t>‹#›</a:t>
            </a:fld>
            <a:endParaRPr lang="en-US"/>
          </a:p>
        </p:txBody>
      </p:sp>
    </p:spTree>
    <p:extLst>
      <p:ext uri="{BB962C8B-B14F-4D97-AF65-F5344CB8AC3E}">
        <p14:creationId xmlns:p14="http://schemas.microsoft.com/office/powerpoint/2010/main" val="2448391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EDC69E-3DA8-41B8-8E3F-C13E0E79A933}" type="slidenum">
              <a:rPr lang="en-US"/>
              <a:pPr>
                <a:defRPr/>
              </a:pPr>
              <a:t>‹#›</a:t>
            </a:fld>
            <a:endParaRPr lang="en-US"/>
          </a:p>
        </p:txBody>
      </p:sp>
    </p:spTree>
    <p:extLst>
      <p:ext uri="{BB962C8B-B14F-4D97-AF65-F5344CB8AC3E}">
        <p14:creationId xmlns:p14="http://schemas.microsoft.com/office/powerpoint/2010/main" val="1845667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C430DA6-1172-4D3A-9631-DC5168209621}" type="slidenum">
              <a:rPr lang="en-US"/>
              <a:pPr>
                <a:defRPr/>
              </a:pPr>
              <a:t>‹#›</a:t>
            </a:fld>
            <a:endParaRPr lang="en-US"/>
          </a:p>
        </p:txBody>
      </p:sp>
    </p:spTree>
    <p:extLst>
      <p:ext uri="{BB962C8B-B14F-4D97-AF65-F5344CB8AC3E}">
        <p14:creationId xmlns:p14="http://schemas.microsoft.com/office/powerpoint/2010/main" val="2968499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333A7B-0992-486D-93EE-F4A0807D3874}" type="slidenum">
              <a:rPr lang="en-US"/>
              <a:pPr>
                <a:defRPr/>
              </a:pPr>
              <a:t>‹#›</a:t>
            </a:fld>
            <a:endParaRPr lang="en-US"/>
          </a:p>
        </p:txBody>
      </p:sp>
    </p:spTree>
    <p:extLst>
      <p:ext uri="{BB962C8B-B14F-4D97-AF65-F5344CB8AC3E}">
        <p14:creationId xmlns:p14="http://schemas.microsoft.com/office/powerpoint/2010/main" val="236994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16888F-FC01-430A-8C02-3C6617E23676}" type="slidenum">
              <a:rPr lang="en-US"/>
              <a:pPr>
                <a:defRPr/>
              </a:pPr>
              <a:t>‹#›</a:t>
            </a:fld>
            <a:endParaRPr lang="en-US"/>
          </a:p>
        </p:txBody>
      </p:sp>
    </p:spTree>
    <p:extLst>
      <p:ext uri="{BB962C8B-B14F-4D97-AF65-F5344CB8AC3E}">
        <p14:creationId xmlns:p14="http://schemas.microsoft.com/office/powerpoint/2010/main" val="356212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BDDAA-FCAA-4975-9C37-76222838799C}" type="slidenum">
              <a:rPr lang="en-US"/>
              <a:pPr>
                <a:defRPr/>
              </a:pPr>
              <a:t>‹#›</a:t>
            </a:fld>
            <a:endParaRPr lang="en-US"/>
          </a:p>
        </p:txBody>
      </p:sp>
    </p:spTree>
    <p:extLst>
      <p:ext uri="{BB962C8B-B14F-4D97-AF65-F5344CB8AC3E}">
        <p14:creationId xmlns:p14="http://schemas.microsoft.com/office/powerpoint/2010/main" val="1055043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a:defRPr/>
            </a:pPr>
            <a:fld id="{92440E55-476C-4FBC-8737-E29DADE1CD93}" type="slidenum">
              <a:rPr lang="en-US"/>
              <a:pPr>
                <a:defRPr/>
              </a:pPr>
              <a:t>‹#›</a:t>
            </a:fld>
            <a:endParaRPr lang="en-US"/>
          </a:p>
        </p:txBody>
      </p:sp>
      <p:pic>
        <p:nvPicPr>
          <p:cNvPr id="1031" name="Picture 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5381625"/>
            <a:ext cx="11525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848600" y="0"/>
            <a:ext cx="1295400"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400">
          <a:solidFill>
            <a:srgbClr val="3333CC"/>
          </a:solidFill>
          <a:latin typeface="+mj-lt"/>
          <a:ea typeface="+mj-ea"/>
          <a:cs typeface="+mj-cs"/>
        </a:defRPr>
      </a:lvl1pPr>
      <a:lvl2pPr algn="ctr" rtl="0" eaLnBrk="0" fontAlgn="base" hangingPunct="0">
        <a:spcBef>
          <a:spcPct val="0"/>
        </a:spcBef>
        <a:spcAft>
          <a:spcPct val="0"/>
        </a:spcAft>
        <a:defRPr sz="2400">
          <a:solidFill>
            <a:srgbClr val="3333CC"/>
          </a:solidFill>
          <a:latin typeface="Times New Roman" charset="0"/>
        </a:defRPr>
      </a:lvl2pPr>
      <a:lvl3pPr algn="ctr" rtl="0" eaLnBrk="0" fontAlgn="base" hangingPunct="0">
        <a:spcBef>
          <a:spcPct val="0"/>
        </a:spcBef>
        <a:spcAft>
          <a:spcPct val="0"/>
        </a:spcAft>
        <a:defRPr sz="2400">
          <a:solidFill>
            <a:srgbClr val="3333CC"/>
          </a:solidFill>
          <a:latin typeface="Times New Roman" charset="0"/>
        </a:defRPr>
      </a:lvl3pPr>
      <a:lvl4pPr algn="ctr" rtl="0" eaLnBrk="0" fontAlgn="base" hangingPunct="0">
        <a:spcBef>
          <a:spcPct val="0"/>
        </a:spcBef>
        <a:spcAft>
          <a:spcPct val="0"/>
        </a:spcAft>
        <a:defRPr sz="2400">
          <a:solidFill>
            <a:srgbClr val="3333CC"/>
          </a:solidFill>
          <a:latin typeface="Times New Roman" charset="0"/>
        </a:defRPr>
      </a:lvl4pPr>
      <a:lvl5pPr algn="ctr" rtl="0" eaLnBrk="0" fontAlgn="base" hangingPunct="0">
        <a:spcBef>
          <a:spcPct val="0"/>
        </a:spcBef>
        <a:spcAft>
          <a:spcPct val="0"/>
        </a:spcAft>
        <a:defRPr sz="2400">
          <a:solidFill>
            <a:srgbClr val="3333CC"/>
          </a:solidFill>
          <a:latin typeface="Times New Roman" charset="0"/>
        </a:defRPr>
      </a:lvl5pPr>
      <a:lvl6pPr marL="457200" algn="ctr" rtl="0" fontAlgn="base">
        <a:spcBef>
          <a:spcPct val="0"/>
        </a:spcBef>
        <a:spcAft>
          <a:spcPct val="0"/>
        </a:spcAft>
        <a:defRPr sz="2400">
          <a:solidFill>
            <a:srgbClr val="3333CC"/>
          </a:solidFill>
          <a:latin typeface="Times New Roman" charset="0"/>
        </a:defRPr>
      </a:lvl6pPr>
      <a:lvl7pPr marL="914400" algn="ctr" rtl="0" fontAlgn="base">
        <a:spcBef>
          <a:spcPct val="0"/>
        </a:spcBef>
        <a:spcAft>
          <a:spcPct val="0"/>
        </a:spcAft>
        <a:defRPr sz="2400">
          <a:solidFill>
            <a:srgbClr val="3333CC"/>
          </a:solidFill>
          <a:latin typeface="Times New Roman" charset="0"/>
        </a:defRPr>
      </a:lvl7pPr>
      <a:lvl8pPr marL="1371600" algn="ctr" rtl="0" fontAlgn="base">
        <a:spcBef>
          <a:spcPct val="0"/>
        </a:spcBef>
        <a:spcAft>
          <a:spcPct val="0"/>
        </a:spcAft>
        <a:defRPr sz="2400">
          <a:solidFill>
            <a:srgbClr val="3333CC"/>
          </a:solidFill>
          <a:latin typeface="Times New Roman" charset="0"/>
        </a:defRPr>
      </a:lvl8pPr>
      <a:lvl9pPr marL="1828800" algn="ctr" rtl="0" fontAlgn="base">
        <a:spcBef>
          <a:spcPct val="0"/>
        </a:spcBef>
        <a:spcAft>
          <a:spcPct val="0"/>
        </a:spcAft>
        <a:defRPr sz="2400">
          <a:solidFill>
            <a:srgbClr val="3333CC"/>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457200"/>
            <a:ext cx="7772400" cy="1143000"/>
          </a:xfrm>
        </p:spPr>
        <p:txBody>
          <a:bodyPr/>
          <a:lstStyle/>
          <a:p>
            <a:pPr eaLnBrk="1" hangingPunct="1"/>
            <a:r>
              <a:rPr lang="en-US" altLang="en-US" sz="5400" b="1"/>
              <a:t>Lesson 26 </a:t>
            </a:r>
            <a:br>
              <a:rPr lang="en-US" altLang="en-US" sz="5400" b="1"/>
            </a:br>
            <a:r>
              <a:rPr lang="en-US" altLang="en-US" sz="5400" b="1"/>
              <a:t>Percent Composition</a:t>
            </a:r>
          </a:p>
        </p:txBody>
      </p:sp>
      <p:sp>
        <p:nvSpPr>
          <p:cNvPr id="2051" name="Rectangle 3"/>
          <p:cNvSpPr>
            <a:spLocks noGrp="1" noChangeArrowheads="1"/>
          </p:cNvSpPr>
          <p:nvPr>
            <p:ph type="subTitle" idx="1"/>
          </p:nvPr>
        </p:nvSpPr>
        <p:spPr>
          <a:xfrm>
            <a:off x="990600" y="2209800"/>
            <a:ext cx="6400800" cy="3733800"/>
          </a:xfrm>
        </p:spPr>
        <p:txBody>
          <a:bodyPr/>
          <a:lstStyle/>
          <a:p>
            <a:pPr algn="l" eaLnBrk="1" hangingPunct="1"/>
            <a:r>
              <a:rPr lang="en-US" altLang="en-US" sz="2000">
                <a:cs typeface="Times New Roman" pitchFamily="18" charset="0"/>
              </a:rPr>
              <a:t>Objectives:</a:t>
            </a:r>
          </a:p>
          <a:p>
            <a:pPr algn="l" eaLnBrk="1" hangingPunct="1"/>
            <a:r>
              <a:rPr lang="en-US" altLang="en-US" sz="2000">
                <a:cs typeface="Times New Roman" pitchFamily="18" charset="0"/>
              </a:rPr>
              <a:t>	-         </a:t>
            </a:r>
            <a:r>
              <a:rPr lang="en-US" altLang="en-US" sz="2000" i="1">
                <a:cs typeface="Times New Roman" pitchFamily="18" charset="0"/>
              </a:rPr>
              <a:t>The student will determine percentage 		composition from formula data.</a:t>
            </a:r>
          </a:p>
          <a:p>
            <a:pPr algn="l" eaLnBrk="1" hangingPunct="1"/>
            <a:endParaRPr lang="en-US" altLang="en-US" sz="2000">
              <a:cs typeface="Times New Roman" pitchFamily="18" charset="0"/>
            </a:endParaRPr>
          </a:p>
          <a:p>
            <a:pPr algn="l" eaLnBrk="1" hangingPunct="1"/>
            <a:r>
              <a:rPr lang="en-US" altLang="en-US" sz="2000">
                <a:cs typeface="Times New Roman" pitchFamily="18" charset="0"/>
              </a:rPr>
              <a:t>	-         </a:t>
            </a:r>
            <a:r>
              <a:rPr lang="en-US" altLang="en-US" sz="2000" i="1">
                <a:cs typeface="Times New Roman" pitchFamily="18" charset="0"/>
              </a:rPr>
              <a:t>The student will determine percentage 		composition of a hydrated salt.</a:t>
            </a:r>
            <a:endParaRPr lang="en-US" altLang="en-US" sz="2000">
              <a:cs typeface="Times New Roman" pitchFamily="18" charset="0"/>
            </a:endParaRPr>
          </a:p>
          <a:p>
            <a:pPr algn="l" eaLnBrk="1" hangingPunct="1"/>
            <a:r>
              <a:rPr lang="en-US" altLang="en-US" sz="2000">
                <a:cs typeface="Times New Roman" pitchFamily="18" charset="0"/>
              </a:rPr>
              <a:t> </a:t>
            </a:r>
          </a:p>
          <a:p>
            <a:pPr algn="l" eaLnBrk="1" hangingPunct="1"/>
            <a:r>
              <a:rPr lang="en-US" altLang="en-US" sz="2000" b="1" u="sng">
                <a:cs typeface="Times New Roman" pitchFamily="18" charset="0"/>
              </a:rPr>
              <a:t>PA Science and Technology Standards: 3.4.10.A; 3.4.12.A</a:t>
            </a:r>
          </a:p>
          <a:p>
            <a:pPr algn="l" eaLnBrk="1" hangingPunct="1"/>
            <a:endParaRPr lang="en-US" altLang="en-US" sz="2000" b="1" u="sng">
              <a:cs typeface="Times New Roman" pitchFamily="18" charset="0"/>
            </a:endParaRPr>
          </a:p>
          <a:p>
            <a:pPr algn="l" eaLnBrk="1" hangingPunct="1"/>
            <a:r>
              <a:rPr lang="en-US" altLang="en-US" sz="2000" b="1" u="sng">
                <a:cs typeface="Times New Roman" pitchFamily="18" charset="0"/>
              </a:rPr>
              <a:t>PA Mathematics Standards: 2.2.11.A, 2.3.11.C, 2.4.11.E, 2.5.11.A</a:t>
            </a:r>
            <a:endParaRPr lang="en-US" altLang="en-US" sz="2000" b="1">
              <a:cs typeface="Times New Roman" pitchFamily="18" charset="0"/>
            </a:endParaRPr>
          </a:p>
          <a:p>
            <a:pPr algn="l" eaLnBrk="1" hangingPunct="1"/>
            <a:endParaRPr lang="en-US" altLang="en-US" sz="2000"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228600" y="0"/>
            <a:ext cx="8915400" cy="6858000"/>
          </a:xfrm>
        </p:spPr>
        <p:txBody>
          <a:bodyPr/>
          <a:lstStyle/>
          <a:p>
            <a:pPr algn="l" eaLnBrk="1" hangingPunct="1"/>
            <a:r>
              <a:rPr lang="en-US" altLang="en-US" sz="3200">
                <a:cs typeface="Times New Roman" pitchFamily="18" charset="0"/>
              </a:rPr>
              <a:t>2.   Determine the molar mass of 10 moles of H</a:t>
            </a:r>
            <a:r>
              <a:rPr lang="en-US" altLang="en-US" sz="3200" baseline="-30000">
                <a:cs typeface="Times New Roman" pitchFamily="18" charset="0"/>
              </a:rPr>
              <a:t>2</a:t>
            </a:r>
            <a:r>
              <a:rPr lang="en-US" altLang="en-US" sz="3200">
                <a:cs typeface="Times New Roman" pitchFamily="18" charset="0"/>
              </a:rPr>
              <a:t>O</a:t>
            </a:r>
            <a:br>
              <a:rPr lang="en-US" altLang="en-US" sz="3200" i="1">
                <a:cs typeface="Times New Roman" pitchFamily="18" charset="0"/>
              </a:rPr>
            </a:br>
            <a:r>
              <a:rPr lang="en-US" altLang="en-US" sz="3200">
                <a:cs typeface="Times New Roman" pitchFamily="18" charset="0"/>
              </a:rPr>
              <a:t> </a:t>
            </a:r>
            <a:br>
              <a:rPr lang="en-US" altLang="en-US" sz="3200" i="1">
                <a:cs typeface="Times New Roman" pitchFamily="18" charset="0"/>
              </a:rPr>
            </a:br>
            <a:r>
              <a:rPr lang="en-US" altLang="en-US" sz="3200">
                <a:cs typeface="Times New Roman" pitchFamily="18" charset="0"/>
              </a:rPr>
              <a:t>		20 mol H X 1.01 g/mol 	= 20.2 g</a:t>
            </a:r>
            <a:br>
              <a:rPr lang="en-US" altLang="en-US" sz="3200" i="1">
                <a:cs typeface="Times New Roman" pitchFamily="18" charset="0"/>
              </a:rPr>
            </a:br>
            <a:r>
              <a:rPr lang="en-US" altLang="en-US" sz="3200">
                <a:cs typeface="Times New Roman" pitchFamily="18" charset="0"/>
              </a:rPr>
              <a:t> </a:t>
            </a:r>
            <a:br>
              <a:rPr lang="en-US" altLang="en-US" sz="3200" i="1">
                <a:cs typeface="Times New Roman" pitchFamily="18" charset="0"/>
              </a:rPr>
            </a:br>
            <a:r>
              <a:rPr lang="en-US" altLang="en-US" sz="3200">
                <a:cs typeface="Times New Roman" pitchFamily="18" charset="0"/>
              </a:rPr>
              <a:t>		10 mol O X 16.00 g/mol	</a:t>
            </a:r>
            <a:r>
              <a:rPr lang="en-US" altLang="en-US" sz="3200" u="sng">
                <a:cs typeface="Times New Roman" pitchFamily="18" charset="0"/>
              </a:rPr>
              <a:t>= 160.0 g</a:t>
            </a:r>
            <a:br>
              <a:rPr lang="en-US" altLang="en-US" sz="3200" i="1">
                <a:cs typeface="Times New Roman" pitchFamily="18" charset="0"/>
              </a:rPr>
            </a:br>
            <a:r>
              <a:rPr lang="en-US" altLang="en-US" sz="3200">
                <a:cs typeface="Times New Roman" pitchFamily="18" charset="0"/>
              </a:rPr>
              <a:t>						</a:t>
            </a:r>
            <a:br>
              <a:rPr lang="en-US" altLang="en-US" sz="3200" i="1">
                <a:cs typeface="Times New Roman" pitchFamily="18" charset="0"/>
              </a:rPr>
            </a:br>
            <a:r>
              <a:rPr lang="en-US" altLang="en-US" sz="3200">
                <a:cs typeface="Times New Roman" pitchFamily="18" charset="0"/>
              </a:rPr>
              <a:t>		Molar mass of 10H</a:t>
            </a:r>
            <a:r>
              <a:rPr lang="en-US" altLang="en-US" sz="3200" baseline="-30000">
                <a:cs typeface="Times New Roman" pitchFamily="18" charset="0"/>
              </a:rPr>
              <a:t>2</a:t>
            </a:r>
            <a:r>
              <a:rPr lang="en-US" altLang="en-US" sz="3200">
                <a:cs typeface="Times New Roman" pitchFamily="18" charset="0"/>
              </a:rPr>
              <a:t>O		180.2 g/mol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04800" y="0"/>
            <a:ext cx="8839200" cy="6858000"/>
          </a:xfrm>
        </p:spPr>
        <p:txBody>
          <a:bodyPr/>
          <a:lstStyle/>
          <a:p>
            <a:pPr algn="l" eaLnBrk="1" hangingPunct="1"/>
            <a:r>
              <a:rPr lang="en-US" altLang="en-US" dirty="0">
                <a:cs typeface="Times New Roman" pitchFamily="18" charset="0"/>
              </a:rPr>
              <a:t>3.   Determine the molar mass for Na</a:t>
            </a:r>
            <a:r>
              <a:rPr lang="en-US" altLang="en-US" baseline="-30000" dirty="0">
                <a:cs typeface="Times New Roman" pitchFamily="18" charset="0"/>
              </a:rPr>
              <a:t>2</a:t>
            </a:r>
            <a:r>
              <a:rPr lang="en-US" altLang="en-US" dirty="0">
                <a:cs typeface="Times New Roman" pitchFamily="18" charset="0"/>
              </a:rPr>
              <a:t>CO</a:t>
            </a:r>
            <a:r>
              <a:rPr lang="en-US" altLang="en-US" baseline="-30000" dirty="0">
                <a:cs typeface="Times New Roman" pitchFamily="18" charset="0"/>
              </a:rPr>
              <a:t>3</a:t>
            </a:r>
            <a:r>
              <a:rPr lang="en-US" altLang="en-US" dirty="0">
                <a:cs typeface="Times New Roman" pitchFamily="18" charset="0"/>
              </a:rPr>
              <a:t> </a:t>
            </a:r>
            <a:r>
              <a:rPr lang="en-US" altLang="en-US" baseline="30000" dirty="0">
                <a:cs typeface="Times New Roman" pitchFamily="18" charset="0"/>
              </a:rPr>
              <a:t>.</a:t>
            </a:r>
            <a:r>
              <a:rPr lang="en-US" altLang="en-US" dirty="0">
                <a:cs typeface="Times New Roman" pitchFamily="18" charset="0"/>
              </a:rPr>
              <a:t> 10H</a:t>
            </a:r>
            <a:r>
              <a:rPr lang="en-US" altLang="en-US" baseline="-30000" dirty="0">
                <a:cs typeface="Times New Roman" pitchFamily="18" charset="0"/>
              </a:rPr>
              <a:t>2</a:t>
            </a:r>
            <a:r>
              <a:rPr lang="en-US" altLang="en-US" dirty="0">
                <a:cs typeface="Times New Roman" pitchFamily="18" charset="0"/>
              </a:rPr>
              <a:t>O</a:t>
            </a:r>
            <a:br>
              <a:rPr lang="en-US" altLang="en-US" i="1" dirty="0">
                <a:cs typeface="Times New Roman" pitchFamily="18" charset="0"/>
              </a:rPr>
            </a:br>
            <a:r>
              <a:rPr lang="en-US" altLang="en-US" dirty="0">
                <a:cs typeface="Times New Roman" pitchFamily="18" charset="0"/>
              </a:rPr>
              <a:t> </a:t>
            </a:r>
            <a:br>
              <a:rPr lang="en-US" altLang="en-US" i="1" dirty="0">
                <a:cs typeface="Times New Roman" pitchFamily="18" charset="0"/>
              </a:rPr>
            </a:br>
            <a:r>
              <a:rPr lang="en-US" altLang="en-US" dirty="0">
                <a:cs typeface="Times New Roman" pitchFamily="18" charset="0"/>
              </a:rPr>
              <a:t>		105.99 g/mol for 1 mol Na</a:t>
            </a:r>
            <a:r>
              <a:rPr lang="en-US" altLang="en-US" baseline="-30000" dirty="0">
                <a:cs typeface="Times New Roman" pitchFamily="18" charset="0"/>
              </a:rPr>
              <a:t>2</a:t>
            </a:r>
            <a:r>
              <a:rPr lang="en-US" altLang="en-US" dirty="0">
                <a:cs typeface="Times New Roman" pitchFamily="18" charset="0"/>
              </a:rPr>
              <a:t>CO</a:t>
            </a:r>
            <a:r>
              <a:rPr lang="en-US" altLang="en-US" baseline="-30000" dirty="0">
                <a:cs typeface="Times New Roman" pitchFamily="18" charset="0"/>
              </a:rPr>
              <a:t>3</a:t>
            </a:r>
            <a:br>
              <a:rPr lang="en-US" altLang="en-US" i="1" dirty="0">
                <a:cs typeface="Times New Roman" pitchFamily="18" charset="0"/>
              </a:rPr>
            </a:br>
            <a:r>
              <a:rPr lang="en-US" altLang="en-US" dirty="0">
                <a:cs typeface="Times New Roman" pitchFamily="18" charset="0"/>
              </a:rPr>
              <a:t>		</a:t>
            </a:r>
            <a:br>
              <a:rPr lang="en-US" altLang="en-US" i="1" dirty="0">
                <a:cs typeface="Times New Roman" pitchFamily="18" charset="0"/>
              </a:rPr>
            </a:br>
            <a:r>
              <a:rPr lang="en-US" altLang="en-US" dirty="0">
                <a:cs typeface="Times New Roman" pitchFamily="18" charset="0"/>
              </a:rPr>
              <a:t>		180.2 g/mol for 10 mol H</a:t>
            </a:r>
            <a:r>
              <a:rPr lang="en-US" altLang="en-US" baseline="-30000" dirty="0">
                <a:cs typeface="Times New Roman" pitchFamily="18" charset="0"/>
              </a:rPr>
              <a:t>2</a:t>
            </a:r>
            <a:r>
              <a:rPr lang="en-US" altLang="en-US" dirty="0">
                <a:cs typeface="Times New Roman" pitchFamily="18" charset="0"/>
              </a:rPr>
              <a:t>O</a:t>
            </a:r>
            <a:br>
              <a:rPr lang="en-US" altLang="en-US" i="1" dirty="0">
                <a:cs typeface="Times New Roman" pitchFamily="18" charset="0"/>
              </a:rPr>
            </a:br>
            <a:r>
              <a:rPr lang="en-US" altLang="en-US" dirty="0">
                <a:cs typeface="Times New Roman" pitchFamily="18" charset="0"/>
              </a:rPr>
              <a:t>    		________________</a:t>
            </a:r>
            <a:br>
              <a:rPr lang="en-US" altLang="en-US" i="1" dirty="0">
                <a:cs typeface="Times New Roman" pitchFamily="18" charset="0"/>
              </a:rPr>
            </a:br>
            <a:r>
              <a:rPr lang="en-US" altLang="en-US" dirty="0">
                <a:cs typeface="Times New Roman" pitchFamily="18" charset="0"/>
              </a:rPr>
              <a:t>		286.2 g/mol for Na</a:t>
            </a:r>
            <a:r>
              <a:rPr lang="en-US" altLang="en-US" baseline="-30000" dirty="0">
                <a:cs typeface="Times New Roman" pitchFamily="18" charset="0"/>
              </a:rPr>
              <a:t>2</a:t>
            </a:r>
            <a:r>
              <a:rPr lang="en-US" altLang="en-US" dirty="0">
                <a:cs typeface="Times New Roman" pitchFamily="18" charset="0"/>
              </a:rPr>
              <a:t>CO</a:t>
            </a:r>
            <a:r>
              <a:rPr lang="en-US" altLang="en-US" baseline="-30000" dirty="0">
                <a:cs typeface="Times New Roman" pitchFamily="18" charset="0"/>
              </a:rPr>
              <a:t>3</a:t>
            </a:r>
            <a:r>
              <a:rPr lang="en-US" altLang="en-US" dirty="0">
                <a:cs typeface="Times New Roman" pitchFamily="18" charset="0"/>
              </a:rPr>
              <a:t> </a:t>
            </a:r>
            <a:r>
              <a:rPr lang="en-US" altLang="en-US" baseline="30000" dirty="0">
                <a:cs typeface="Times New Roman" pitchFamily="18" charset="0"/>
              </a:rPr>
              <a:t>.</a:t>
            </a:r>
            <a:r>
              <a:rPr lang="en-US" altLang="en-US" dirty="0">
                <a:cs typeface="Times New Roman" pitchFamily="18" charset="0"/>
              </a:rPr>
              <a:t> 10H</a:t>
            </a:r>
            <a:r>
              <a:rPr lang="en-US" altLang="en-US" baseline="-30000" dirty="0">
                <a:cs typeface="Times New Roman" pitchFamily="18" charset="0"/>
              </a:rPr>
              <a:t>2</a:t>
            </a:r>
            <a:r>
              <a:rPr lang="en-US" altLang="en-US" dirty="0">
                <a:cs typeface="Times New Roman" pitchFamily="18" charset="0"/>
              </a:rPr>
              <a:t>O</a:t>
            </a:r>
            <a:br>
              <a:rPr lang="en-US" altLang="en-US" i="1" dirty="0">
                <a:cs typeface="Times New Roman" pitchFamily="18" charset="0"/>
              </a:rPr>
            </a:br>
            <a:r>
              <a:rPr lang="en-US" altLang="en-US" dirty="0">
                <a:cs typeface="Times New Roman" pitchFamily="18" charset="0"/>
              </a:rPr>
              <a:t> </a:t>
            </a:r>
            <a:br>
              <a:rPr lang="en-US" altLang="en-US" dirty="0">
                <a:cs typeface="Times New Roman" pitchFamily="18" charset="0"/>
              </a:rPr>
            </a:br>
            <a:br>
              <a:rPr lang="en-US" altLang="en-US" i="1" dirty="0">
                <a:cs typeface="Times New Roman" pitchFamily="18" charset="0"/>
              </a:rPr>
            </a:br>
            <a:r>
              <a:rPr lang="en-US" altLang="en-US" dirty="0">
                <a:cs typeface="Times New Roman" pitchFamily="18" charset="0"/>
              </a:rPr>
              <a:t>4.   Determine the percentage of Na</a:t>
            </a:r>
            <a:r>
              <a:rPr lang="en-US" altLang="en-US" baseline="-30000" dirty="0">
                <a:cs typeface="Times New Roman" pitchFamily="18" charset="0"/>
              </a:rPr>
              <a:t>2</a:t>
            </a:r>
            <a:r>
              <a:rPr lang="en-US" altLang="en-US" dirty="0">
                <a:cs typeface="Times New Roman" pitchFamily="18" charset="0"/>
              </a:rPr>
              <a:t>CO</a:t>
            </a:r>
            <a:r>
              <a:rPr lang="en-US" altLang="en-US" baseline="-30000" dirty="0">
                <a:cs typeface="Times New Roman" pitchFamily="18" charset="0"/>
              </a:rPr>
              <a:t>3</a:t>
            </a:r>
            <a:r>
              <a:rPr lang="en-US" altLang="en-US" dirty="0">
                <a:cs typeface="Times New Roman" pitchFamily="18" charset="0"/>
              </a:rPr>
              <a:t> </a:t>
            </a:r>
            <a:r>
              <a:rPr lang="en-US" altLang="en-US" baseline="30000" dirty="0">
                <a:cs typeface="Times New Roman" pitchFamily="18" charset="0"/>
              </a:rPr>
              <a:t> </a:t>
            </a:r>
            <a:r>
              <a:rPr lang="en-US" altLang="en-US" dirty="0">
                <a:cs typeface="Times New Roman" pitchFamily="18" charset="0"/>
              </a:rPr>
              <a:t>in the hydrate</a:t>
            </a:r>
            <a:br>
              <a:rPr lang="en-US" altLang="en-US" i="1" dirty="0">
                <a:cs typeface="Times New Roman" pitchFamily="18" charset="0"/>
              </a:rPr>
            </a:br>
            <a:r>
              <a:rPr lang="en-US" altLang="en-US" dirty="0">
                <a:cs typeface="Times New Roman" pitchFamily="18" charset="0"/>
              </a:rPr>
              <a:t> </a:t>
            </a:r>
            <a:br>
              <a:rPr lang="en-US" altLang="en-US" i="1" dirty="0">
                <a:cs typeface="Times New Roman" pitchFamily="18" charset="0"/>
              </a:rPr>
            </a:br>
            <a:r>
              <a:rPr lang="en-US" altLang="en-US" dirty="0">
                <a:cs typeface="Times New Roman" pitchFamily="18" charset="0"/>
              </a:rPr>
              <a:t>	105.99 g/mol Na</a:t>
            </a:r>
            <a:r>
              <a:rPr lang="en-US" altLang="en-US" baseline="-30000" dirty="0">
                <a:cs typeface="Times New Roman" pitchFamily="18" charset="0"/>
              </a:rPr>
              <a:t>2</a:t>
            </a:r>
            <a:r>
              <a:rPr lang="en-US" altLang="en-US" dirty="0">
                <a:cs typeface="Times New Roman" pitchFamily="18" charset="0"/>
              </a:rPr>
              <a:t>CO</a:t>
            </a:r>
            <a:r>
              <a:rPr lang="en-US" altLang="en-US" baseline="-30000" dirty="0">
                <a:cs typeface="Times New Roman" pitchFamily="18" charset="0"/>
              </a:rPr>
              <a:t>3</a:t>
            </a:r>
            <a:r>
              <a:rPr lang="en-US" altLang="en-US" dirty="0">
                <a:cs typeface="Times New Roman" pitchFamily="18" charset="0"/>
              </a:rPr>
              <a:t> </a:t>
            </a:r>
            <a:br>
              <a:rPr lang="en-US" altLang="en-US" i="1" dirty="0">
                <a:cs typeface="Times New Roman" pitchFamily="18" charset="0"/>
              </a:rPr>
            </a:br>
            <a:r>
              <a:rPr lang="en-US" altLang="en-US" baseline="30000" dirty="0">
                <a:cs typeface="Times New Roman" pitchFamily="18" charset="0"/>
              </a:rPr>
              <a:t>	</a:t>
            </a:r>
            <a:r>
              <a:rPr lang="en-US" altLang="en-US" dirty="0">
                <a:cs typeface="Times New Roman" pitchFamily="18" charset="0"/>
              </a:rPr>
              <a:t>----------------------------------   X 100 =  </a:t>
            </a:r>
            <a:r>
              <a:rPr lang="en-US" altLang="en-US" sz="3200" b="1" dirty="0">
                <a:cs typeface="Times New Roman" pitchFamily="18" charset="0"/>
              </a:rPr>
              <a:t>37.03</a:t>
            </a:r>
            <a:r>
              <a:rPr lang="en-US" altLang="en-US" sz="3200" b="1">
                <a:cs typeface="Times New Roman" pitchFamily="18" charset="0"/>
              </a:rPr>
              <a:t>% Na</a:t>
            </a:r>
            <a:r>
              <a:rPr lang="en-US" altLang="en-US" sz="3200" b="1" baseline="-30000">
                <a:cs typeface="Times New Roman" pitchFamily="18" charset="0"/>
              </a:rPr>
              <a:t>2</a:t>
            </a:r>
            <a:r>
              <a:rPr lang="en-US" altLang="en-US" sz="3200" b="1">
                <a:cs typeface="Times New Roman" pitchFamily="18" charset="0"/>
              </a:rPr>
              <a:t>CO</a:t>
            </a:r>
            <a:r>
              <a:rPr lang="en-US" altLang="en-US" sz="3200" b="1" baseline="-30000">
                <a:cs typeface="Times New Roman" pitchFamily="18" charset="0"/>
              </a:rPr>
              <a:t>3</a:t>
            </a:r>
            <a:r>
              <a:rPr lang="en-US" altLang="en-US" sz="3200" b="1">
                <a:cs typeface="Times New Roman" pitchFamily="18" charset="0"/>
              </a:rPr>
              <a:t> </a:t>
            </a:r>
            <a:br>
              <a:rPr lang="en-US" altLang="en-US" i="1" dirty="0">
                <a:cs typeface="Times New Roman" pitchFamily="18" charset="0"/>
              </a:rPr>
            </a:br>
            <a:r>
              <a:rPr lang="en-US" altLang="en-US" dirty="0">
                <a:cs typeface="Times New Roman" pitchFamily="18" charset="0"/>
              </a:rPr>
              <a:t>     	286.2 g/mol Na</a:t>
            </a:r>
            <a:r>
              <a:rPr lang="en-US" altLang="en-US" baseline="-30000" dirty="0">
                <a:cs typeface="Times New Roman" pitchFamily="18" charset="0"/>
              </a:rPr>
              <a:t>2</a:t>
            </a:r>
            <a:r>
              <a:rPr lang="en-US" altLang="en-US" dirty="0">
                <a:cs typeface="Times New Roman" pitchFamily="18" charset="0"/>
              </a:rPr>
              <a:t>CO</a:t>
            </a:r>
            <a:r>
              <a:rPr lang="en-US" altLang="en-US" baseline="-30000" dirty="0">
                <a:cs typeface="Times New Roman" pitchFamily="18" charset="0"/>
              </a:rPr>
              <a:t>3</a:t>
            </a:r>
            <a:r>
              <a:rPr lang="en-US" altLang="en-US" dirty="0">
                <a:cs typeface="Times New Roman" pitchFamily="18" charset="0"/>
              </a:rPr>
              <a:t> </a:t>
            </a:r>
            <a:r>
              <a:rPr lang="en-US" altLang="en-US" baseline="30000" dirty="0">
                <a:cs typeface="Times New Roman" pitchFamily="18" charset="0"/>
              </a:rPr>
              <a:t>.</a:t>
            </a:r>
            <a:r>
              <a:rPr lang="en-US" altLang="en-US" dirty="0">
                <a:cs typeface="Times New Roman" pitchFamily="18" charset="0"/>
              </a:rPr>
              <a:t> 10H</a:t>
            </a:r>
            <a:r>
              <a:rPr lang="en-US" altLang="en-US" baseline="-30000" dirty="0">
                <a:cs typeface="Times New Roman" pitchFamily="18" charset="0"/>
              </a:rPr>
              <a:t>2</a:t>
            </a:r>
            <a:r>
              <a:rPr lang="en-US" altLang="en-US" dirty="0">
                <a:cs typeface="Times New Roman" pitchFamily="18" charset="0"/>
              </a:rPr>
              <a:t>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457200" y="228600"/>
            <a:ext cx="8382000" cy="6019800"/>
          </a:xfrm>
        </p:spPr>
        <p:txBody>
          <a:bodyPr/>
          <a:lstStyle/>
          <a:p>
            <a:pPr algn="l" eaLnBrk="1" hangingPunct="1"/>
            <a:r>
              <a:rPr lang="en-US" altLang="en-US" b="1">
                <a:cs typeface="Times New Roman" pitchFamily="18" charset="0"/>
              </a:rPr>
              <a:t>Percent Composition</a:t>
            </a:r>
            <a:br>
              <a:rPr lang="en-US" altLang="en-US">
                <a:cs typeface="Times New Roman" pitchFamily="18" charset="0"/>
              </a:rPr>
            </a:br>
            <a:r>
              <a:rPr lang="en-US" altLang="en-US" b="1">
                <a:cs typeface="Times New Roman" pitchFamily="18" charset="0"/>
              </a:rPr>
              <a:t> </a:t>
            </a:r>
            <a:br>
              <a:rPr lang="en-US" altLang="en-US">
                <a:cs typeface="Times New Roman" pitchFamily="18" charset="0"/>
              </a:rPr>
            </a:br>
            <a:r>
              <a:rPr lang="en-US" altLang="en-US">
                <a:cs typeface="Times New Roman" pitchFamily="18" charset="0"/>
              </a:rPr>
              <a:t>1.       If given the chemical formula for the compound:</a:t>
            </a:r>
            <a:br>
              <a:rPr lang="en-US" altLang="en-US">
                <a:cs typeface="Times New Roman" pitchFamily="18" charset="0"/>
              </a:rPr>
            </a:br>
            <a:r>
              <a:rPr lang="en-US" altLang="en-US">
                <a:cs typeface="Times New Roman" pitchFamily="18" charset="0"/>
              </a:rPr>
              <a:t>	</a:t>
            </a:r>
            <a:r>
              <a:rPr lang="en-US" altLang="en-US">
                <a:latin typeface="Symbol" pitchFamily="18" charset="2"/>
                <a:cs typeface="Times New Roman" pitchFamily="18" charset="0"/>
              </a:rPr>
              <a:t>·</a:t>
            </a:r>
            <a:r>
              <a:rPr lang="en-US" altLang="en-US">
                <a:cs typeface="Times New Roman" pitchFamily="18" charset="0"/>
              </a:rPr>
              <a:t>        First calculate the molecular mass of the entire 	          compound</a:t>
            </a:r>
            <a:br>
              <a:rPr lang="en-US" altLang="en-US">
                <a:cs typeface="Times New Roman" pitchFamily="18" charset="0"/>
              </a:rPr>
            </a:br>
            <a:r>
              <a:rPr lang="en-US" altLang="en-US">
                <a:cs typeface="Times New Roman" pitchFamily="18" charset="0"/>
              </a:rPr>
              <a:t> </a:t>
            </a:r>
            <a:br>
              <a:rPr lang="en-US" altLang="en-US">
                <a:cs typeface="Times New Roman" pitchFamily="18" charset="0"/>
              </a:rPr>
            </a:br>
            <a:r>
              <a:rPr lang="en-US" altLang="en-US">
                <a:cs typeface="Times New Roman" pitchFamily="18" charset="0"/>
              </a:rPr>
              <a:t>	</a:t>
            </a:r>
            <a:r>
              <a:rPr lang="en-US" altLang="en-US">
                <a:latin typeface="Symbol" pitchFamily="18" charset="2"/>
                <a:cs typeface="Times New Roman" pitchFamily="18" charset="0"/>
              </a:rPr>
              <a:t>·</a:t>
            </a:r>
            <a:r>
              <a:rPr lang="en-US" altLang="en-US">
                <a:cs typeface="Times New Roman" pitchFamily="18" charset="0"/>
              </a:rPr>
              <a:t>        Example:  H</a:t>
            </a:r>
            <a:r>
              <a:rPr lang="en-US" altLang="en-US" baseline="-30000">
                <a:cs typeface="Times New Roman" pitchFamily="18" charset="0"/>
              </a:rPr>
              <a:t>2</a:t>
            </a:r>
            <a:r>
              <a:rPr lang="en-US" altLang="en-US">
                <a:cs typeface="Times New Roman" pitchFamily="18" charset="0"/>
              </a:rPr>
              <a:t>0		</a:t>
            </a:r>
            <a:br>
              <a:rPr lang="en-US" altLang="en-US">
                <a:cs typeface="Times New Roman" pitchFamily="18" charset="0"/>
              </a:rPr>
            </a:br>
            <a:r>
              <a:rPr lang="en-US" altLang="en-US">
                <a:cs typeface="Times New Roman" pitchFamily="18" charset="0"/>
              </a:rPr>
              <a:t>		H  2 x 1.0079  =  2.0158</a:t>
            </a:r>
            <a:br>
              <a:rPr lang="en-US" altLang="en-US">
                <a:cs typeface="Times New Roman" pitchFamily="18" charset="0"/>
              </a:rPr>
            </a:br>
            <a:r>
              <a:rPr lang="en-US" altLang="en-US">
                <a:cs typeface="Times New Roman" pitchFamily="18" charset="0"/>
              </a:rPr>
              <a:t>		O  1 x 15.999  =  </a:t>
            </a:r>
            <a:r>
              <a:rPr lang="en-US" altLang="en-US" u="sng">
                <a:cs typeface="Times New Roman" pitchFamily="18" charset="0"/>
              </a:rPr>
              <a:t>15.999</a:t>
            </a:r>
            <a:br>
              <a:rPr lang="en-US" altLang="en-US">
                <a:cs typeface="Times New Roman" pitchFamily="18" charset="0"/>
              </a:rPr>
            </a:br>
            <a:r>
              <a:rPr lang="en-US" altLang="en-US">
                <a:cs typeface="Times New Roman" pitchFamily="18" charset="0"/>
              </a:rPr>
              <a:t>                			18.0148 g/n</a:t>
            </a:r>
            <a:br>
              <a:rPr lang="en-US" altLang="en-US">
                <a:cs typeface="Times New Roman" pitchFamily="18" charset="0"/>
              </a:rPr>
            </a:br>
            <a:r>
              <a:rPr lang="en-US" altLang="en-US">
                <a:cs typeface="Times New Roman" pitchFamily="18" charset="0"/>
              </a:rPr>
              <a:t> </a:t>
            </a:r>
            <a:br>
              <a:rPr lang="en-US" altLang="en-US">
                <a:cs typeface="Times New Roman" pitchFamily="18" charset="0"/>
              </a:rPr>
            </a:br>
            <a:r>
              <a:rPr lang="en-US" altLang="en-US">
                <a:cs typeface="Times New Roman" pitchFamily="18" charset="0"/>
              </a:rPr>
              <a:t>	</a:t>
            </a:r>
            <a:r>
              <a:rPr lang="en-US" altLang="en-US">
                <a:latin typeface="Symbol" pitchFamily="18" charset="2"/>
                <a:cs typeface="Times New Roman" pitchFamily="18" charset="0"/>
              </a:rPr>
              <a:t>·</a:t>
            </a:r>
            <a:r>
              <a:rPr lang="en-US" altLang="en-US">
                <a:cs typeface="Times New Roman" pitchFamily="18" charset="0"/>
              </a:rPr>
              <a:t>        Next divide the mass of each element total by 			the molecular mass to get the percent 			composition of each of the elements.  Multiply 			by 100 to get a percent.</a:t>
            </a:r>
            <a:br>
              <a:rPr lang="en-US" altLang="en-US">
                <a:cs typeface="Times New Roman" pitchFamily="18" charset="0"/>
              </a:rPr>
            </a:br>
            <a:r>
              <a:rPr lang="en-US" altLang="en-US">
                <a:cs typeface="Times New Roman" pitchFamily="18" charset="0"/>
              </a:rPr>
              <a:t> </a:t>
            </a:r>
            <a:br>
              <a:rPr lang="en-US" altLang="en-US">
                <a:cs typeface="Times New Roman" pitchFamily="18" charset="0"/>
              </a:rPr>
            </a:br>
            <a:r>
              <a:rPr lang="en-US" altLang="en-US">
                <a:cs typeface="Times New Roman" pitchFamily="18" charset="0"/>
              </a:rPr>
              <a:t>	</a:t>
            </a:r>
            <a:r>
              <a:rPr lang="en-US" altLang="en-US">
                <a:latin typeface="Symbol" pitchFamily="18" charset="2"/>
                <a:cs typeface="Times New Roman" pitchFamily="18" charset="0"/>
              </a:rPr>
              <a:t>·</a:t>
            </a:r>
            <a:r>
              <a:rPr lang="en-US" altLang="en-US">
                <a:cs typeface="Times New Roman" pitchFamily="18" charset="0"/>
              </a:rPr>
              <a:t>        H  =   2.0158/ 18.0148  =  .111897  x 100  =  11%</a:t>
            </a:r>
            <a:br>
              <a:rPr lang="en-US" altLang="en-US">
                <a:cs typeface="Times New Roman" pitchFamily="18" charset="0"/>
              </a:rPr>
            </a:br>
            <a:r>
              <a:rPr lang="en-US" altLang="en-US">
                <a:cs typeface="Times New Roman" pitchFamily="18" charset="0"/>
              </a:rPr>
              <a:t>	          O  =   15.999/ 18.0148  =  .888103  x 100  =  89%</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609600" y="609600"/>
            <a:ext cx="7848600" cy="5562600"/>
          </a:xfrm>
        </p:spPr>
        <p:txBody>
          <a:bodyPr/>
          <a:lstStyle/>
          <a:p>
            <a:pPr marL="457200" indent="-457200" algn="l" eaLnBrk="1" hangingPunct="1">
              <a:buFontTx/>
              <a:buAutoNum type="arabicPeriod" startAt="2"/>
            </a:pPr>
            <a:r>
              <a:rPr lang="en-US" altLang="en-US">
                <a:cs typeface="Times New Roman" pitchFamily="18" charset="0"/>
              </a:rPr>
              <a:t>If given experimental data in grams follow the same 	procedure without calculating the molecular weight.  	Use the individual masses of each elements as the 	element totals, and the total mass of all the elements as 	the molecular mass.</a:t>
            </a:r>
            <a:br>
              <a:rPr lang="en-US" altLang="en-US">
                <a:cs typeface="Times New Roman" pitchFamily="18" charset="0"/>
              </a:rPr>
            </a:br>
            <a:r>
              <a:rPr lang="en-US" altLang="en-US">
                <a:cs typeface="Times New Roman" pitchFamily="18" charset="0"/>
              </a:rPr>
              <a:t> </a:t>
            </a:r>
            <a:br>
              <a:rPr lang="en-US" altLang="en-US">
                <a:cs typeface="Times New Roman" pitchFamily="18" charset="0"/>
              </a:rPr>
            </a:br>
            <a:r>
              <a:rPr lang="en-US" altLang="en-US">
                <a:cs typeface="Times New Roman" pitchFamily="18" charset="0"/>
              </a:rPr>
              <a:t>	</a:t>
            </a:r>
            <a:r>
              <a:rPr lang="en-US" altLang="en-US">
                <a:latin typeface="Symbol" pitchFamily="18" charset="2"/>
                <a:cs typeface="Times New Roman" pitchFamily="18" charset="0"/>
              </a:rPr>
              <a:t>·</a:t>
            </a:r>
            <a:r>
              <a:rPr lang="en-US" altLang="en-US">
                <a:cs typeface="Times New Roman" pitchFamily="18" charset="0"/>
              </a:rPr>
              <a:t>        Example:  What is the percent composition of an 	          ore which contains 1.86 grams of aluminum 		          and 1.65 grams of oxygen?</a:t>
            </a:r>
            <a:br>
              <a:rPr lang="en-US" altLang="en-US">
                <a:cs typeface="Times New Roman" pitchFamily="18" charset="0"/>
              </a:rPr>
            </a:br>
            <a:br>
              <a:rPr lang="en-US" altLang="en-US">
                <a:cs typeface="Times New Roman" pitchFamily="18" charset="0"/>
              </a:rPr>
            </a:br>
            <a:r>
              <a:rPr lang="en-US" altLang="en-US">
                <a:cs typeface="Times New Roman" pitchFamily="18" charset="0"/>
              </a:rPr>
              <a:t>	Total =   1.86 +  1.65  =  3.51grams</a:t>
            </a:r>
            <a:br>
              <a:rPr lang="en-US" altLang="en-US">
                <a:cs typeface="Times New Roman" pitchFamily="18" charset="0"/>
              </a:rPr>
            </a:br>
            <a:r>
              <a:rPr lang="en-US" altLang="en-US">
                <a:cs typeface="Times New Roman" pitchFamily="18" charset="0"/>
              </a:rPr>
              <a:t> </a:t>
            </a:r>
            <a:br>
              <a:rPr lang="en-US" altLang="en-US">
                <a:cs typeface="Times New Roman" pitchFamily="18" charset="0"/>
              </a:rPr>
            </a:br>
            <a:r>
              <a:rPr lang="en-US" altLang="en-US">
                <a:cs typeface="Times New Roman" pitchFamily="18" charset="0"/>
              </a:rPr>
              <a:t>	Al   1.86 / 3.51 = .5299  x 100 =  53.0%</a:t>
            </a:r>
            <a:br>
              <a:rPr lang="en-US" altLang="en-US">
                <a:cs typeface="Times New Roman" pitchFamily="18" charset="0"/>
              </a:rPr>
            </a:br>
            <a:r>
              <a:rPr lang="en-US" altLang="en-US">
                <a:cs typeface="Times New Roman" pitchFamily="18" charset="0"/>
              </a:rPr>
              <a:t>      </a:t>
            </a:r>
            <a:br>
              <a:rPr lang="en-US" altLang="en-US">
                <a:cs typeface="Times New Roman" pitchFamily="18" charset="0"/>
              </a:rPr>
            </a:br>
            <a:r>
              <a:rPr lang="en-US" altLang="en-US">
                <a:cs typeface="Times New Roman" pitchFamily="18" charset="0"/>
              </a:rPr>
              <a:t>	O    1.65/ 3.51  = .4700  x 100 =  47.0%</a:t>
            </a:r>
          </a:p>
        </p:txBody>
      </p:sp>
      <p:sp>
        <p:nvSpPr>
          <p:cNvPr id="14339" name="Rectangle 4"/>
          <p:cNvSpPr>
            <a:spLocks noChangeArrowheads="1"/>
          </p:cNvSpPr>
          <p:nvPr/>
        </p:nvSpPr>
        <p:spPr bwMode="auto">
          <a:xfrm>
            <a:off x="3086100" y="26431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p>
        </p:txBody>
      </p:sp>
      <p:pic>
        <p:nvPicPr>
          <p:cNvPr id="14340" name="Picture 3" descr="bd07216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5286375"/>
            <a:ext cx="2971800"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828800" y="-1095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p>
        </p:txBody>
      </p:sp>
      <p:pic>
        <p:nvPicPr>
          <p:cNvPr id="15363" name="Picture 2"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5791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4038600" y="914400"/>
            <a:ext cx="3048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200"/>
              <a:t>K = 24.74 %		</a:t>
            </a:r>
            <a:r>
              <a:rPr lang="en-US" altLang="en-US" sz="1200" b="1" u="sng"/>
              <a:t>Total</a:t>
            </a:r>
          </a:p>
          <a:p>
            <a:pPr eaLnBrk="1" hangingPunct="1">
              <a:spcBef>
                <a:spcPct val="0"/>
              </a:spcBef>
              <a:buFontTx/>
              <a:buNone/>
            </a:pPr>
            <a:r>
              <a:rPr lang="en-US" altLang="en-US" sz="1200"/>
              <a:t>Mn = 34.76 %		100.00 %</a:t>
            </a:r>
          </a:p>
          <a:p>
            <a:pPr eaLnBrk="1" hangingPunct="1">
              <a:spcBef>
                <a:spcPct val="0"/>
              </a:spcBef>
              <a:buFontTx/>
              <a:buNone/>
            </a:pPr>
            <a:r>
              <a:rPr lang="en-US" altLang="en-US" sz="1200"/>
              <a:t>O = 40.50 %</a:t>
            </a:r>
          </a:p>
        </p:txBody>
      </p:sp>
      <p:sp>
        <p:nvSpPr>
          <p:cNvPr id="7" name="TextBox 6"/>
          <p:cNvSpPr txBox="1">
            <a:spLocks noChangeArrowheads="1"/>
          </p:cNvSpPr>
          <p:nvPr/>
        </p:nvSpPr>
        <p:spPr bwMode="auto">
          <a:xfrm>
            <a:off x="3962400" y="1752600"/>
            <a:ext cx="358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H =  2.8 %		</a:t>
            </a:r>
            <a:r>
              <a:rPr lang="en-US" altLang="en-US" sz="1600" b="1" u="sng"/>
              <a:t>Total</a:t>
            </a:r>
          </a:p>
          <a:p>
            <a:pPr eaLnBrk="1" hangingPunct="1">
              <a:spcBef>
                <a:spcPct val="0"/>
              </a:spcBef>
              <a:buFontTx/>
              <a:buNone/>
            </a:pPr>
            <a:r>
              <a:rPr lang="en-US" altLang="en-US" sz="1600"/>
              <a:t>Cl =  97.2 %	100.0 %</a:t>
            </a:r>
          </a:p>
          <a:p>
            <a:pPr eaLnBrk="1" hangingPunct="1">
              <a:spcBef>
                <a:spcPct val="0"/>
              </a:spcBef>
              <a:buFontTx/>
              <a:buNone/>
            </a:pPr>
            <a:endParaRPr lang="en-US" altLang="en-US" sz="1600"/>
          </a:p>
        </p:txBody>
      </p:sp>
      <p:sp>
        <p:nvSpPr>
          <p:cNvPr id="8" name="TextBox 7"/>
          <p:cNvSpPr txBox="1">
            <a:spLocks noChangeArrowheads="1"/>
          </p:cNvSpPr>
          <p:nvPr/>
        </p:nvSpPr>
        <p:spPr bwMode="auto">
          <a:xfrm>
            <a:off x="2590800" y="5943600"/>
            <a:ext cx="3581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O =  39.17 %  =&gt; </a:t>
            </a:r>
            <a:r>
              <a:rPr lang="en-US" altLang="en-US" sz="1600" b="1"/>
              <a:t>39.2 g</a:t>
            </a:r>
            <a:r>
              <a:rPr lang="en-US" altLang="en-US" sz="1600"/>
              <a:t>	</a:t>
            </a:r>
            <a:endParaRPr lang="en-US" altLang="en-US" sz="1600" b="1" u="sng"/>
          </a:p>
        </p:txBody>
      </p:sp>
      <p:sp>
        <p:nvSpPr>
          <p:cNvPr id="9" name="TextBox 8"/>
          <p:cNvSpPr txBox="1">
            <a:spLocks noChangeArrowheads="1"/>
          </p:cNvSpPr>
          <p:nvPr/>
        </p:nvSpPr>
        <p:spPr bwMode="auto">
          <a:xfrm>
            <a:off x="5334000" y="6172200"/>
            <a:ext cx="3276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1600"/>
              <a:t>Fe = 70 % =&gt; </a:t>
            </a:r>
            <a:r>
              <a:rPr lang="en-US" altLang="en-US" sz="1600" b="1"/>
              <a:t>17.5 g	</a:t>
            </a:r>
            <a:endParaRPr lang="en-US" altLang="en-US" sz="1600" b="1"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828800" y="-100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000"/>
          </a:p>
        </p:txBody>
      </p:sp>
      <p:pic>
        <p:nvPicPr>
          <p:cNvPr id="16387" name="Picture 2"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
            <a:ext cx="6096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647700" y="304800"/>
            <a:ext cx="7848600" cy="6248400"/>
          </a:xfrm>
        </p:spPr>
        <p:txBody>
          <a:bodyPr/>
          <a:lstStyle/>
          <a:p>
            <a:pPr algn="l" eaLnBrk="1" hangingPunct="1"/>
            <a:r>
              <a:rPr lang="en-US" altLang="en-US" b="1" i="1">
                <a:latin typeface="Arial" charset="0"/>
                <a:cs typeface="Arial" charset="0"/>
              </a:rPr>
              <a:t>Level 1</a:t>
            </a:r>
            <a:br>
              <a:rPr lang="en-US" altLang="en-US" b="1">
                <a:latin typeface="Arial" charset="0"/>
                <a:cs typeface="Arial" charset="0"/>
              </a:rPr>
            </a:br>
            <a:br>
              <a:rPr lang="en-US" altLang="en-US" b="1">
                <a:latin typeface="Arial" charset="0"/>
                <a:cs typeface="Arial" charset="0"/>
              </a:rPr>
            </a:br>
            <a:r>
              <a:rPr lang="en-US" altLang="en-US">
                <a:cs typeface="Times New Roman" pitchFamily="18" charset="0"/>
              </a:rPr>
              <a:t>Find the percentage composition of each compound listed below. In the first ten problems, the correct formula is given. In the next four problems, laboratory data for the compound are presented.</a:t>
            </a:r>
            <a:br>
              <a:rPr lang="en-US" altLang="en-US">
                <a:cs typeface="Times New Roman" pitchFamily="18" charset="0"/>
              </a:rPr>
            </a:br>
            <a:r>
              <a:rPr lang="en-US" altLang="en-US">
                <a:cs typeface="Times New Roman" pitchFamily="18" charset="0"/>
              </a:rPr>
              <a:t>1.	</a:t>
            </a:r>
            <a:r>
              <a:rPr lang="en-US" altLang="en-US"/>
              <a:t>FeO</a:t>
            </a:r>
            <a:br>
              <a:rPr lang="en-US" altLang="en-US"/>
            </a:br>
            <a:r>
              <a:rPr lang="en-US" altLang="en-US"/>
              <a:t>2.	MgCl</a:t>
            </a:r>
            <a:r>
              <a:rPr lang="en-US" altLang="en-US" baseline="-30000"/>
              <a:t>2</a:t>
            </a:r>
            <a:br>
              <a:rPr lang="en-US" altLang="en-US"/>
            </a:br>
            <a:r>
              <a:rPr lang="en-US" altLang="en-US"/>
              <a:t>3.	CH</a:t>
            </a:r>
            <a:r>
              <a:rPr lang="en-US" altLang="en-US" baseline="-30000"/>
              <a:t>4</a:t>
            </a:r>
            <a:br>
              <a:rPr lang="en-US" altLang="en-US"/>
            </a:br>
            <a:r>
              <a:rPr lang="en-US" altLang="en-US"/>
              <a:t>4.	CS</a:t>
            </a:r>
            <a:r>
              <a:rPr lang="en-US" altLang="en-US" baseline="-30000"/>
              <a:t>2</a:t>
            </a:r>
            <a:br>
              <a:rPr lang="en-US" altLang="en-US"/>
            </a:br>
            <a:r>
              <a:rPr lang="en-US" altLang="en-US"/>
              <a:t>5.	NO</a:t>
            </a:r>
            <a:r>
              <a:rPr lang="en-US" altLang="en-US" baseline="-30000"/>
              <a:t>2</a:t>
            </a:r>
            <a:br>
              <a:rPr lang="en-US" altLang="en-US"/>
            </a:br>
            <a:r>
              <a:rPr lang="en-US" altLang="en-US"/>
              <a:t>6.	HgO</a:t>
            </a:r>
            <a:br>
              <a:rPr lang="en-US" altLang="en-US"/>
            </a:br>
            <a:r>
              <a:rPr lang="en-US" altLang="en-US"/>
              <a:t>7.	SnI</a:t>
            </a:r>
            <a:r>
              <a:rPr lang="en-US" altLang="en-US" baseline="-30000"/>
              <a:t>4</a:t>
            </a:r>
            <a:br>
              <a:rPr lang="en-US" altLang="en-US"/>
            </a:br>
            <a:r>
              <a:rPr lang="en-US" altLang="en-US"/>
              <a:t>8.	Cu</a:t>
            </a:r>
            <a:r>
              <a:rPr lang="en-US" altLang="en-US" baseline="-30000"/>
              <a:t>2</a:t>
            </a:r>
            <a:r>
              <a:rPr lang="en-US" altLang="en-US"/>
              <a:t>O</a:t>
            </a:r>
            <a:br>
              <a:rPr lang="en-US" altLang="en-US"/>
            </a:br>
            <a:r>
              <a:rPr lang="en-US" altLang="en-US"/>
              <a:t>9.	NH</a:t>
            </a:r>
            <a:r>
              <a:rPr lang="en-US" altLang="en-US" baseline="-30000"/>
              <a:t>3</a:t>
            </a:r>
            <a:br>
              <a:rPr lang="en-US" altLang="en-US"/>
            </a:br>
            <a:r>
              <a:rPr lang="en-US" altLang="en-US"/>
              <a:t>10.	CH</a:t>
            </a:r>
            <a:r>
              <a:rPr lang="en-US" altLang="en-US" baseline="-30000"/>
              <a:t>2</a:t>
            </a:r>
            <a:r>
              <a:rPr lang="en-US" altLang="en-US"/>
              <a:t>O</a:t>
            </a:r>
            <a:br>
              <a:rPr lang="en-US" altLang="en-US"/>
            </a:br>
            <a:endParaRPr lang="en-US"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838200" y="609600"/>
            <a:ext cx="7620000" cy="5867400"/>
          </a:xfrm>
        </p:spPr>
        <p:txBody>
          <a:bodyPr/>
          <a:lstStyle/>
          <a:p>
            <a:pPr marL="457200" indent="-457200" algn="l" eaLnBrk="1" hangingPunct="1"/>
            <a:r>
              <a:rPr lang="en-US" altLang="en-US"/>
              <a:t>	11.	  What is the percentage composition of an ore which       	  contains 1.86 g of aluminum and 1.65 g of oxygen?</a:t>
            </a:r>
            <a:br>
              <a:rPr lang="en-US" altLang="en-US"/>
            </a:br>
            <a:br>
              <a:rPr lang="en-US" altLang="en-US"/>
            </a:br>
            <a:r>
              <a:rPr lang="en-US" altLang="en-US"/>
              <a:t>12.	  A compound of silver contains 4.35 g of that metal    	  combined with 0.65 g of sulfur. What is the 	  	  percentage composition of this compound?</a:t>
            </a:r>
            <a:br>
              <a:rPr lang="en-US" altLang="en-US"/>
            </a:br>
            <a:br>
              <a:rPr lang="en-US" altLang="en-US"/>
            </a:br>
            <a:r>
              <a:rPr lang="en-US" altLang="en-US"/>
              <a:t>13.	  A certain sample of a gas weighing 22.8 g contains 	  6.22 grams of carbon and an unweighed quantity of 	  oxygen. What is the percentage composition of this 	  gas?</a:t>
            </a:r>
            <a:br>
              <a:rPr lang="en-US" altLang="en-US"/>
            </a:br>
            <a:br>
              <a:rPr lang="en-US" altLang="en-US"/>
            </a:br>
            <a:r>
              <a:rPr lang="en-US" altLang="en-US"/>
              <a:t>14.	  A compound consisting of aluminum and chlorine 	  	  weighs 17.82 g. The aluminum in the compound 	  	  weighs 3.60 g. What is the weight of chlorine in the 	  compound? What is the percentage composition of 	  the compound?</a:t>
            </a:r>
            <a:r>
              <a:rPr lang="en-US" altLang="en-US" b="1" i="1">
                <a:latin typeface="Arial" charset="0"/>
                <a:cs typeface="Arial" charset="0"/>
              </a:rPr>
              <a:t> </a:t>
            </a:r>
            <a:br>
              <a:rPr lang="en-US" altLang="en-US" b="1" i="1">
                <a:latin typeface="Arial" charset="0"/>
                <a:cs typeface="Arial" charset="0"/>
              </a:rPr>
            </a:b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838200" y="609600"/>
            <a:ext cx="7620000" cy="5105400"/>
          </a:xfrm>
        </p:spPr>
        <p:txBody>
          <a:bodyPr/>
          <a:lstStyle/>
          <a:p>
            <a:pPr algn="l" eaLnBrk="1" hangingPunct="1"/>
            <a:r>
              <a:rPr lang="en-US" altLang="en-US" b="1" i="1">
                <a:latin typeface="Arial" charset="0"/>
                <a:cs typeface="Arial" charset="0"/>
              </a:rPr>
              <a:t>Level 2</a:t>
            </a:r>
            <a:br>
              <a:rPr lang="en-US" altLang="en-US" b="1">
                <a:latin typeface="Arial" charset="0"/>
                <a:cs typeface="Arial" charset="0"/>
              </a:rPr>
            </a:br>
            <a:r>
              <a:rPr lang="en-US" altLang="en-US">
                <a:cs typeface="Times New Roman" pitchFamily="18" charset="0"/>
              </a:rPr>
              <a:t> </a:t>
            </a:r>
            <a:br>
              <a:rPr lang="en-US" altLang="en-US">
                <a:cs typeface="Times New Roman" pitchFamily="18" charset="0"/>
              </a:rPr>
            </a:br>
            <a:r>
              <a:rPr lang="en-US" altLang="en-US">
                <a:cs typeface="Times New Roman" pitchFamily="18" charset="0"/>
              </a:rPr>
              <a:t>Find the percentage composition of each compound listed below. In the first eight problems, the correct formula or name is given. In the next six problems, laboratory data for the compound are presented.</a:t>
            </a:r>
            <a:br>
              <a:rPr lang="en-US" altLang="en-US">
                <a:cs typeface="Times New Roman" pitchFamily="18" charset="0"/>
              </a:rPr>
            </a:br>
            <a:r>
              <a:rPr lang="en-US" altLang="en-US">
                <a:cs typeface="Times New Roman" pitchFamily="18" charset="0"/>
              </a:rPr>
              <a:t> </a:t>
            </a:r>
            <a:br>
              <a:rPr lang="en-US" altLang="en-US">
                <a:cs typeface="Times New Roman" pitchFamily="18" charset="0"/>
              </a:rPr>
            </a:br>
            <a:r>
              <a:rPr lang="en-US" altLang="en-US">
                <a:cs typeface="Times New Roman" pitchFamily="18" charset="0"/>
              </a:rPr>
              <a:t>1.	K</a:t>
            </a:r>
            <a:r>
              <a:rPr lang="en-US" altLang="en-US"/>
              <a:t>NO</a:t>
            </a:r>
            <a:r>
              <a:rPr lang="en-US" altLang="en-US" baseline="-30000"/>
              <a:t>2</a:t>
            </a:r>
            <a:br>
              <a:rPr lang="en-US" altLang="en-US"/>
            </a:br>
            <a:r>
              <a:rPr lang="en-US" altLang="en-US"/>
              <a:t>2.	NH</a:t>
            </a:r>
            <a:r>
              <a:rPr lang="en-US" altLang="en-US" baseline="-30000"/>
              <a:t>4</a:t>
            </a:r>
            <a:r>
              <a:rPr lang="en-US" altLang="en-US"/>
              <a:t>Cl</a:t>
            </a:r>
            <a:br>
              <a:rPr lang="en-US" altLang="en-US"/>
            </a:br>
            <a:r>
              <a:rPr lang="en-US" altLang="en-US"/>
              <a:t>3.	SrCl</a:t>
            </a:r>
            <a:r>
              <a:rPr lang="en-US" altLang="en-US" baseline="-30000"/>
              <a:t>2</a:t>
            </a:r>
            <a:br>
              <a:rPr lang="en-US" altLang="en-US"/>
            </a:br>
            <a:r>
              <a:rPr lang="en-US" altLang="en-US"/>
              <a:t>4.	KMnO</a:t>
            </a:r>
            <a:r>
              <a:rPr lang="en-US" altLang="en-US" baseline="-30000"/>
              <a:t>4</a:t>
            </a:r>
            <a:br>
              <a:rPr lang="en-US" altLang="en-US"/>
            </a:br>
            <a:r>
              <a:rPr lang="en-US" altLang="en-US"/>
              <a:t>5.	sulfuric acid</a:t>
            </a:r>
            <a:br>
              <a:rPr lang="en-US" altLang="en-US"/>
            </a:br>
            <a:r>
              <a:rPr lang="en-US" altLang="en-US"/>
              <a:t>6.	potassium phosphate</a:t>
            </a:r>
            <a:br>
              <a:rPr lang="en-US" altLang="en-US"/>
            </a:br>
            <a:r>
              <a:rPr lang="en-US" altLang="en-US"/>
              <a:t>7.	ammonium bromide</a:t>
            </a:r>
            <a:br>
              <a:rPr lang="en-US" altLang="en-US"/>
            </a:br>
            <a:r>
              <a:rPr lang="en-US" altLang="en-US"/>
              <a:t>8.	barium hydroxide</a:t>
            </a:r>
            <a:br>
              <a:rPr lang="en-US" altLang="en-US"/>
            </a:br>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800100" y="0"/>
            <a:ext cx="7543800" cy="6096000"/>
          </a:xfrm>
        </p:spPr>
        <p:txBody>
          <a:bodyPr/>
          <a:lstStyle/>
          <a:p>
            <a:pPr algn="l" eaLnBrk="1" hangingPunct="1"/>
            <a:r>
              <a:rPr lang="en-US" altLang="en-US" sz="1800"/>
              <a:t>9.  	Analysis of a compound shows that it consists of 43.40 g of copper 	and 10.95 g of sulfur. What is the percentage composition of this 	compound?</a:t>
            </a:r>
            <a:br>
              <a:rPr lang="en-US" altLang="en-US" sz="1800"/>
            </a:br>
            <a:r>
              <a:rPr lang="en-US" altLang="en-US" sz="1800"/>
              <a:t>10.  	A sample of benzene is analyzed and found to consist of 13.74 grams 	of carbon and 1.15 grams of hydrogen. What is the percentage 	composition of benzene?</a:t>
            </a:r>
            <a:br>
              <a:rPr lang="en-US" altLang="en-US" sz="1800"/>
            </a:br>
            <a:r>
              <a:rPr lang="en-US" altLang="en-US" sz="1800"/>
              <a:t>11.	Analysis of an unknown compound shows that it consists of 21.8 g of 	oxygen, 4.09 g of aluminum, and 6.36 grams of nitrogen. What is the 	percentage composition of this compound?</a:t>
            </a:r>
            <a:br>
              <a:rPr lang="en-US" altLang="en-US" sz="1800"/>
            </a:br>
            <a:r>
              <a:rPr lang="en-US" altLang="en-US" sz="1800"/>
              <a:t>12.	A compound consisting of carbon, hydrogen, and oxygen weighs 	40.85 g. Analysis shows that the compound contains 10.90 g of 	carbon and 0.90 g of hydrogen. What is the percentage composition of 	this compound?</a:t>
            </a:r>
            <a:br>
              <a:rPr lang="en-US" altLang="en-US" sz="1800"/>
            </a:br>
            <a:r>
              <a:rPr lang="en-US" altLang="en-US" sz="1800"/>
              <a:t>13.	An organic compound consisting of carbon, hydrogen, and oxygen 	only weighs 13.669 g. Analysis shows that the compound contains 	0.547 g and 8.707 g of the last two of these elements, respectively. 	What is the percentage composition of this compound?</a:t>
            </a:r>
            <a:br>
              <a:rPr lang="en-US" altLang="en-US" sz="1800"/>
            </a:br>
            <a:r>
              <a:rPr lang="en-US" altLang="en-US" sz="1800"/>
              <a:t>14.	Analysis of an ore of calcium shows it to contain 13.61 g of calcium 	and 21.77 g of oxygen in a sample weighing 35.38 g. What is the 	percentage composition of this compound?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677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990600" y="419100"/>
            <a:ext cx="7620000" cy="6019800"/>
          </a:xfrm>
        </p:spPr>
        <p:txBody>
          <a:bodyPr/>
          <a:lstStyle/>
          <a:p>
            <a:pPr algn="l" eaLnBrk="1" hangingPunct="1"/>
            <a:r>
              <a:rPr lang="en-US" altLang="en-US" b="1" i="1">
                <a:latin typeface="Arial" charset="0"/>
                <a:cs typeface="Arial" charset="0"/>
              </a:rPr>
              <a:t>Level 3</a:t>
            </a:r>
            <a:br>
              <a:rPr lang="en-US" altLang="en-US" b="1">
                <a:latin typeface="Arial" charset="0"/>
                <a:cs typeface="Arial" charset="0"/>
              </a:rPr>
            </a:br>
            <a:r>
              <a:rPr lang="en-US" altLang="en-US">
                <a:cs typeface="Times New Roman" pitchFamily="18" charset="0"/>
              </a:rPr>
              <a:t> </a:t>
            </a:r>
            <a:br>
              <a:rPr lang="en-US" altLang="en-US">
                <a:cs typeface="Times New Roman" pitchFamily="18" charset="0"/>
              </a:rPr>
            </a:br>
            <a:r>
              <a:rPr lang="en-US" altLang="en-US">
                <a:cs typeface="Times New Roman" pitchFamily="18" charset="0"/>
              </a:rPr>
              <a:t>Find the percentage composition of each compound listed below. In the first eight problems, the correct name is given. In the next six problems, laboratory data for the compound are presented.</a:t>
            </a:r>
            <a:br>
              <a:rPr lang="en-US" altLang="en-US">
                <a:cs typeface="Times New Roman" pitchFamily="18" charset="0"/>
              </a:rPr>
            </a:br>
            <a:r>
              <a:rPr lang="en-US" altLang="en-US">
                <a:cs typeface="Times New Roman" pitchFamily="18" charset="0"/>
              </a:rPr>
              <a:t> </a:t>
            </a:r>
            <a:br>
              <a:rPr lang="en-US" altLang="en-US">
                <a:cs typeface="Times New Roman" pitchFamily="18" charset="0"/>
              </a:rPr>
            </a:br>
            <a:r>
              <a:rPr lang="en-US" altLang="en-US">
                <a:cs typeface="Times New Roman" pitchFamily="18" charset="0"/>
              </a:rPr>
              <a:t>1.	</a:t>
            </a:r>
            <a:r>
              <a:rPr lang="en-US" altLang="en-US"/>
              <a:t>zinc carbonate</a:t>
            </a:r>
            <a:br>
              <a:rPr lang="en-US" altLang="en-US"/>
            </a:br>
            <a:r>
              <a:rPr lang="en-US" altLang="en-US"/>
              <a:t>2.	ammonium sulfate</a:t>
            </a:r>
            <a:br>
              <a:rPr lang="en-US" altLang="en-US"/>
            </a:br>
            <a:r>
              <a:rPr lang="en-US" altLang="en-US"/>
              <a:t>3.	iron (III) oxide</a:t>
            </a:r>
            <a:br>
              <a:rPr lang="en-US" altLang="en-US"/>
            </a:br>
            <a:r>
              <a:rPr lang="en-US" altLang="en-US"/>
              <a:t>4.	calcium phosphate</a:t>
            </a:r>
            <a:br>
              <a:rPr lang="en-US" altLang="en-US"/>
            </a:br>
            <a:r>
              <a:rPr lang="en-US" altLang="en-US"/>
              <a:t>5.	ammonium dichromate</a:t>
            </a:r>
            <a:br>
              <a:rPr lang="en-US" altLang="en-US"/>
            </a:br>
            <a:r>
              <a:rPr lang="en-US" altLang="en-US"/>
              <a:t>6.	aluminum nitrate</a:t>
            </a:r>
            <a:br>
              <a:rPr lang="en-US" altLang="en-US"/>
            </a:br>
            <a:r>
              <a:rPr lang="en-US" altLang="en-US"/>
              <a:t>7.	calcium acetate</a:t>
            </a:r>
            <a:br>
              <a:rPr lang="en-US" altLang="en-US"/>
            </a:br>
            <a:r>
              <a:rPr lang="en-US" altLang="en-US"/>
              <a:t>8.	ammonium carbonate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762000" y="609600"/>
            <a:ext cx="7696200" cy="5943600"/>
          </a:xfrm>
        </p:spPr>
        <p:txBody>
          <a:bodyPr/>
          <a:lstStyle/>
          <a:p>
            <a:pPr algn="l" eaLnBrk="1" hangingPunct="1"/>
            <a:r>
              <a:rPr lang="en-US" altLang="en-US" sz="1800"/>
              <a:t>9.	A sample of water weighing 89.6 g is found to contain 9.98 g of 		hydrogen. How much oxygen is present in the water? What is the 	percentage composition of this compound?</a:t>
            </a:r>
            <a:br>
              <a:rPr lang="en-US" altLang="en-US" sz="1800"/>
            </a:br>
            <a:r>
              <a:rPr lang="en-US" altLang="en-US" sz="1800"/>
              <a:t>10.	An organic compound is found to contain 10.18 g of carbon, 1.47 g of 	hydrogen, and 0.93 g of oxygen. What is the percentage composition of 	this compound?</a:t>
            </a:r>
            <a:br>
              <a:rPr lang="en-US" altLang="en-US" sz="1800"/>
            </a:br>
            <a:r>
              <a:rPr lang="en-US" altLang="en-US" sz="1800"/>
              <a:t>11.	A sample of organic material weighing 0.005587 g is analyzed and 	found to contain 2.51 x 10</a:t>
            </a:r>
            <a:r>
              <a:rPr lang="en-US" altLang="en-US" sz="1800" baseline="30000"/>
              <a:t>-4</a:t>
            </a:r>
            <a:r>
              <a:rPr lang="en-US" altLang="en-US" sz="1800"/>
              <a:t> g of hydrogen and 1.98 x 10</a:t>
            </a:r>
            <a:r>
              <a:rPr lang="en-US" altLang="en-US" sz="1800" baseline="30000"/>
              <a:t>-3</a:t>
            </a:r>
            <a:r>
              <a:rPr lang="en-US" altLang="en-US" sz="1800"/>
              <a:t> g of oxygen. 	What is the percentage composition of this compound?</a:t>
            </a:r>
            <a:br>
              <a:rPr lang="en-US" altLang="en-US" sz="1800"/>
            </a:br>
            <a:r>
              <a:rPr lang="en-US" altLang="en-US" sz="1800"/>
              <a:t>12.	Analysis of 0.005644 g of a compound shows that it contains 4.177 x 	10</a:t>
            </a:r>
            <a:r>
              <a:rPr lang="en-US" altLang="en-US" sz="1800" baseline="30000"/>
              <a:t>-3</a:t>
            </a:r>
            <a:r>
              <a:rPr lang="en-US" altLang="en-US" sz="1800"/>
              <a:t> g of carbon and 9.76 x 10</a:t>
            </a:r>
            <a:r>
              <a:rPr lang="en-US" altLang="en-US" sz="1800" baseline="30000"/>
              <a:t>-4</a:t>
            </a:r>
            <a:r>
              <a:rPr lang="en-US" altLang="en-US" sz="1800"/>
              <a:t> g of nitrogen. The hydrogen in the 	compound cannot be determined directly. What is the percentage 	composition of this compound?</a:t>
            </a:r>
            <a:br>
              <a:rPr lang="en-US" altLang="en-US" sz="1800"/>
            </a:br>
            <a:r>
              <a:rPr lang="en-US" altLang="en-US" sz="1800"/>
              <a:t>13.	Laboratory analysis of a sample of paraldol shows that it contains 4.67 	g of carbon, 0.77 g of hydrogen, and 3.12 g of oxygen. What is the 	percentage composition of paraldol?</a:t>
            </a:r>
            <a:br>
              <a:rPr lang="en-US" altLang="en-US" sz="1800"/>
            </a:br>
            <a:r>
              <a:rPr lang="en-US" altLang="en-US" sz="1800"/>
              <a:t>14.	An organic compound separated into its elements produces 8.2 g of 	carbon and 1.44 g of hydrogen from a sample weighing 32.8 g. What is 	the weight of oxygen in this compound? What is the percentage 	composition of this compound?</a:t>
            </a:r>
            <a:br>
              <a:rPr lang="en-US" altLang="en-US" sz="1800"/>
            </a:br>
            <a:r>
              <a:rPr lang="en-US" altLang="en-US" sz="1800">
                <a:cs typeface="Times New Roman" pitchFamily="18"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msotw9_temp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400800" cy="755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304800" y="457200"/>
            <a:ext cx="8839200" cy="5943600"/>
          </a:xfrm>
        </p:spPr>
        <p:txBody>
          <a:bodyPr/>
          <a:lstStyle/>
          <a:p>
            <a:pPr algn="l" eaLnBrk="1" hangingPunct="1"/>
            <a:r>
              <a:rPr lang="en-US" altLang="en-US">
                <a:cs typeface="Times New Roman" pitchFamily="18" charset="0"/>
              </a:rPr>
              <a:t>I.    Percentage Composition</a:t>
            </a:r>
            <a:br>
              <a:rPr lang="en-US" altLang="en-US" i="1">
                <a:cs typeface="Times New Roman" pitchFamily="18" charset="0"/>
              </a:rPr>
            </a:br>
            <a:br>
              <a:rPr lang="en-US" altLang="en-US" i="1">
                <a:cs typeface="Times New Roman" pitchFamily="18" charset="0"/>
              </a:rPr>
            </a:br>
            <a:r>
              <a:rPr lang="en-US" altLang="en-US" i="1">
                <a:cs typeface="Times New Roman" pitchFamily="18" charset="0"/>
              </a:rPr>
              <a:t>     </a:t>
            </a:r>
            <a:r>
              <a:rPr lang="en-US" altLang="en-US">
                <a:cs typeface="Times New Roman" pitchFamily="18" charset="0"/>
              </a:rPr>
              <a:t>a.     If you need to know how much of a particular element you 	can 	get from a compound, you can determine percentage 	composition</a:t>
            </a:r>
            <a:br>
              <a:rPr lang="en-US" altLang="en-US" i="1">
                <a:cs typeface="Times New Roman" pitchFamily="18" charset="0"/>
              </a:rPr>
            </a:br>
            <a:br>
              <a:rPr lang="en-US" altLang="en-US" i="1">
                <a:cs typeface="Times New Roman" pitchFamily="18" charset="0"/>
              </a:rPr>
            </a:br>
            <a:r>
              <a:rPr lang="en-US" altLang="en-US" i="1">
                <a:cs typeface="Times New Roman" pitchFamily="18" charset="0"/>
              </a:rPr>
              <a:t>     </a:t>
            </a:r>
            <a:r>
              <a:rPr lang="en-US" altLang="en-US">
                <a:cs typeface="Times New Roman" pitchFamily="18" charset="0"/>
              </a:rPr>
              <a:t>b.     Remember that molar mass is </a:t>
            </a:r>
            <a:r>
              <a:rPr lang="en-US" altLang="en-US" b="1" u="sng">
                <a:cs typeface="Times New Roman" pitchFamily="18" charset="0"/>
              </a:rPr>
              <a:t>100% of the mass</a:t>
            </a:r>
            <a:r>
              <a:rPr lang="en-US" altLang="en-US" u="sng">
                <a:cs typeface="Times New Roman" pitchFamily="18" charset="0"/>
              </a:rPr>
              <a:t> </a:t>
            </a:r>
            <a:r>
              <a:rPr lang="en-US" altLang="en-US">
                <a:cs typeface="Times New Roman" pitchFamily="18" charset="0"/>
              </a:rPr>
              <a:t>	represented by the formula</a:t>
            </a:r>
            <a:br>
              <a:rPr lang="en-US" altLang="en-US" i="1">
                <a:cs typeface="Times New Roman" pitchFamily="18" charset="0"/>
              </a:rPr>
            </a:br>
            <a:br>
              <a:rPr lang="en-US" altLang="en-US" i="1">
                <a:cs typeface="Times New Roman" pitchFamily="18" charset="0"/>
              </a:rPr>
            </a:br>
            <a:r>
              <a:rPr lang="en-US" altLang="en-US" i="1">
                <a:cs typeface="Times New Roman" pitchFamily="18" charset="0"/>
              </a:rPr>
              <a:t>     </a:t>
            </a:r>
            <a:r>
              <a:rPr lang="en-US" altLang="en-US">
                <a:cs typeface="Times New Roman" pitchFamily="18" charset="0"/>
              </a:rPr>
              <a:t>c.     Therefore, the percentage of each element in the compound 	is the molar mass of the element divided by the molar mass 	of 	the compound, times 100%.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04800" y="0"/>
            <a:ext cx="8839200" cy="6477000"/>
          </a:xfrm>
        </p:spPr>
        <p:txBody>
          <a:bodyPr/>
          <a:lstStyle/>
          <a:p>
            <a:pPr algn="l" eaLnBrk="1" hangingPunct="1"/>
            <a:r>
              <a:rPr lang="en-US" altLang="en-US" sz="2000">
                <a:cs typeface="Times New Roman" pitchFamily="18" charset="0"/>
              </a:rPr>
              <a:t>d.     Example</a:t>
            </a:r>
            <a:br>
              <a:rPr lang="en-US" altLang="en-US" sz="2000" i="1">
                <a:cs typeface="Times New Roman" pitchFamily="18" charset="0"/>
              </a:rPr>
            </a:br>
            <a:r>
              <a:rPr lang="en-US" altLang="en-US" sz="2000">
                <a:cs typeface="Times New Roman" pitchFamily="18" charset="0"/>
              </a:rPr>
              <a:t>        Copper (I) sulfide is found in nature as the mineral chalcocite, </a:t>
            </a:r>
            <a:br>
              <a:rPr lang="en-US" altLang="en-US" sz="2000">
                <a:cs typeface="Times New Roman" pitchFamily="18" charset="0"/>
              </a:rPr>
            </a:br>
            <a:r>
              <a:rPr lang="en-US" altLang="en-US" sz="2000">
                <a:cs typeface="Times New Roman" pitchFamily="18" charset="0"/>
              </a:rPr>
              <a:t>	a copper ore. What is the percent composition of pure chalcocite?</a:t>
            </a:r>
            <a:br>
              <a:rPr lang="en-US" altLang="en-US" sz="2000" i="1">
                <a:cs typeface="Times New Roman" pitchFamily="18" charset="0"/>
              </a:rPr>
            </a:br>
            <a:br>
              <a:rPr lang="en-US" altLang="en-US" sz="2000" i="1">
                <a:cs typeface="Times New Roman" pitchFamily="18" charset="0"/>
              </a:rPr>
            </a:br>
            <a:r>
              <a:rPr lang="en-US" altLang="en-US" sz="2000">
                <a:cs typeface="Times New Roman" pitchFamily="18" charset="0"/>
              </a:rPr>
              <a:t>   1.   Determine the compound formula:</a:t>
            </a:r>
            <a:br>
              <a:rPr lang="en-US" altLang="en-US" sz="2000" i="1">
                <a:cs typeface="Times New Roman" pitchFamily="18" charset="0"/>
              </a:rPr>
            </a:br>
            <a:r>
              <a:rPr lang="en-US" altLang="en-US" sz="2000">
                <a:cs typeface="Times New Roman" pitchFamily="18" charset="0"/>
              </a:rPr>
              <a:t> </a:t>
            </a:r>
            <a:br>
              <a:rPr lang="en-US" altLang="en-US" sz="2000" i="1">
                <a:cs typeface="Times New Roman" pitchFamily="18" charset="0"/>
              </a:rPr>
            </a:br>
            <a:r>
              <a:rPr lang="en-US" altLang="en-US" sz="2000">
                <a:cs typeface="Times New Roman" pitchFamily="18" charset="0"/>
              </a:rPr>
              <a:t>	Cu</a:t>
            </a:r>
            <a:r>
              <a:rPr lang="en-US" altLang="en-US" sz="2000" baseline="30000">
                <a:cs typeface="Times New Roman" pitchFamily="18" charset="0"/>
              </a:rPr>
              <a:t>+1</a:t>
            </a:r>
            <a:r>
              <a:rPr lang="en-US" altLang="en-US" sz="2000">
                <a:cs typeface="Times New Roman" pitchFamily="18" charset="0"/>
              </a:rPr>
              <a:t> and S</a:t>
            </a:r>
            <a:r>
              <a:rPr lang="en-US" altLang="en-US" sz="2000" baseline="30000">
                <a:cs typeface="Times New Roman" pitchFamily="18" charset="0"/>
              </a:rPr>
              <a:t>-2</a:t>
            </a:r>
            <a:r>
              <a:rPr lang="en-US" altLang="en-US" sz="2000">
                <a:cs typeface="Times New Roman" pitchFamily="18" charset="0"/>
              </a:rPr>
              <a:t>, when combined, give Cu</a:t>
            </a:r>
            <a:r>
              <a:rPr lang="en-US" altLang="en-US" sz="2000" baseline="-30000">
                <a:cs typeface="Times New Roman" pitchFamily="18" charset="0"/>
              </a:rPr>
              <a:t>2</a:t>
            </a:r>
            <a:r>
              <a:rPr lang="en-US" altLang="en-US" sz="2000">
                <a:cs typeface="Times New Roman" pitchFamily="18" charset="0"/>
              </a:rPr>
              <a:t>S</a:t>
            </a:r>
            <a:br>
              <a:rPr lang="en-US" altLang="en-US" sz="2000" i="1">
                <a:cs typeface="Times New Roman" pitchFamily="18" charset="0"/>
              </a:rPr>
            </a:br>
            <a:r>
              <a:rPr lang="en-US" altLang="en-US" sz="2000">
                <a:cs typeface="Times New Roman" pitchFamily="18" charset="0"/>
              </a:rPr>
              <a:t> </a:t>
            </a:r>
            <a:br>
              <a:rPr lang="en-US" altLang="en-US" sz="2000" i="1">
                <a:cs typeface="Times New Roman" pitchFamily="18" charset="0"/>
              </a:rPr>
            </a:br>
            <a:r>
              <a:rPr lang="en-US" altLang="en-US" sz="2000">
                <a:cs typeface="Times New Roman" pitchFamily="18" charset="0"/>
              </a:rPr>
              <a:t>   2.   Determine the molar masses of the elements:</a:t>
            </a:r>
            <a:br>
              <a:rPr lang="en-US" altLang="en-US" sz="2000" i="1">
                <a:cs typeface="Times New Roman" pitchFamily="18" charset="0"/>
              </a:rPr>
            </a:br>
            <a:r>
              <a:rPr lang="en-US" altLang="en-US" sz="2000">
                <a:cs typeface="Times New Roman" pitchFamily="18" charset="0"/>
              </a:rPr>
              <a:t> </a:t>
            </a:r>
            <a:br>
              <a:rPr lang="en-US" altLang="en-US" sz="2000" i="1">
                <a:cs typeface="Times New Roman" pitchFamily="18" charset="0"/>
              </a:rPr>
            </a:br>
            <a:r>
              <a:rPr lang="en-US" altLang="en-US" sz="2000">
                <a:cs typeface="Times New Roman" pitchFamily="18" charset="0"/>
              </a:rPr>
              <a:t>	Cu = 63.55 g/mol</a:t>
            </a:r>
            <a:br>
              <a:rPr lang="en-US" altLang="en-US" sz="2000" i="1">
                <a:cs typeface="Times New Roman" pitchFamily="18" charset="0"/>
              </a:rPr>
            </a:br>
            <a:r>
              <a:rPr lang="en-US" altLang="en-US" sz="2000">
                <a:cs typeface="Times New Roman" pitchFamily="18" charset="0"/>
              </a:rPr>
              <a:t>	S = 32.07 g/mol</a:t>
            </a:r>
            <a:br>
              <a:rPr lang="en-US" altLang="en-US" sz="2000" i="1">
                <a:cs typeface="Times New Roman" pitchFamily="18" charset="0"/>
              </a:rPr>
            </a:br>
            <a:r>
              <a:rPr lang="en-US" altLang="en-US" sz="2000">
                <a:cs typeface="Times New Roman" pitchFamily="18" charset="0"/>
              </a:rPr>
              <a:t> </a:t>
            </a:r>
            <a:br>
              <a:rPr lang="en-US" altLang="en-US" sz="2000" i="1">
                <a:cs typeface="Times New Roman" pitchFamily="18" charset="0"/>
              </a:rPr>
            </a:br>
            <a:r>
              <a:rPr lang="en-US" altLang="en-US" sz="2000">
                <a:cs typeface="Times New Roman" pitchFamily="18" charset="0"/>
              </a:rPr>
              <a:t>   3.   Determine the molar mass for Cu</a:t>
            </a:r>
            <a:r>
              <a:rPr lang="en-US" altLang="en-US" sz="2000" baseline="-30000">
                <a:cs typeface="Times New Roman" pitchFamily="18" charset="0"/>
              </a:rPr>
              <a:t>2</a:t>
            </a:r>
            <a:r>
              <a:rPr lang="en-US" altLang="en-US" sz="2000">
                <a:cs typeface="Times New Roman" pitchFamily="18" charset="0"/>
              </a:rPr>
              <a:t>S:</a:t>
            </a:r>
            <a:br>
              <a:rPr lang="en-US" altLang="en-US" sz="2000" i="1">
                <a:cs typeface="Times New Roman" pitchFamily="18" charset="0"/>
              </a:rPr>
            </a:br>
            <a:r>
              <a:rPr lang="en-US" altLang="en-US" sz="2000">
                <a:cs typeface="Times New Roman" pitchFamily="18" charset="0"/>
              </a:rPr>
              <a:t> </a:t>
            </a:r>
            <a:br>
              <a:rPr lang="en-US" altLang="en-US" sz="2000" i="1">
                <a:cs typeface="Times New Roman" pitchFamily="18" charset="0"/>
              </a:rPr>
            </a:br>
            <a:r>
              <a:rPr lang="en-US" altLang="en-US" sz="2000">
                <a:cs typeface="Times New Roman" pitchFamily="18" charset="0"/>
              </a:rPr>
              <a:t>	2 Cu X 63.55 g/mol 	= 127.10 g</a:t>
            </a:r>
            <a:br>
              <a:rPr lang="en-US" altLang="en-US" sz="2000" i="1">
                <a:cs typeface="Times New Roman" pitchFamily="18" charset="0"/>
              </a:rPr>
            </a:br>
            <a:r>
              <a:rPr lang="en-US" altLang="en-US" sz="2000">
                <a:cs typeface="Times New Roman" pitchFamily="18" charset="0"/>
              </a:rPr>
              <a:t>	</a:t>
            </a:r>
            <a:r>
              <a:rPr lang="en-US" altLang="en-US" sz="2000" u="sng">
                <a:cs typeface="Times New Roman" pitchFamily="18" charset="0"/>
              </a:rPr>
              <a:t>1 S X 32.07 g/mol	=   32.07 g</a:t>
            </a:r>
            <a:br>
              <a:rPr lang="en-US" altLang="en-US" sz="2000" i="1">
                <a:cs typeface="Times New Roman" pitchFamily="18" charset="0"/>
              </a:rPr>
            </a:br>
            <a:r>
              <a:rPr lang="en-US" altLang="en-US" sz="2000">
                <a:cs typeface="Times New Roman" pitchFamily="18" charset="0"/>
              </a:rPr>
              <a:t>	Molar mass of Cu</a:t>
            </a:r>
            <a:r>
              <a:rPr lang="en-US" altLang="en-US" sz="2000" baseline="-30000">
                <a:cs typeface="Times New Roman" pitchFamily="18" charset="0"/>
              </a:rPr>
              <a:t>2</a:t>
            </a:r>
            <a:r>
              <a:rPr lang="en-US" altLang="en-US" sz="2000">
                <a:cs typeface="Times New Roman" pitchFamily="18" charset="0"/>
              </a:rPr>
              <a:t>S 	   159.17 g</a:t>
            </a:r>
            <a:br>
              <a:rPr lang="en-US" altLang="en-US" sz="2000" i="1">
                <a:cs typeface="Times New Roman" pitchFamily="18" charset="0"/>
              </a:rPr>
            </a:br>
            <a:r>
              <a:rPr lang="en-US" altLang="en-US" sz="2000">
                <a:cs typeface="Times New Roman" pitchFamily="18" charset="0"/>
              </a:rPr>
              <a:t>	</a:t>
            </a:r>
            <a:br>
              <a:rPr lang="en-US" altLang="en-US" sz="2000" i="1">
                <a:cs typeface="Times New Roman" pitchFamily="18" charset="0"/>
              </a:rPr>
            </a:br>
            <a:endParaRPr lang="en-US" altLang="en-US" sz="2000" i="1">
              <a:cs typeface="Times New Roman" pitchFamily="18" charset="0"/>
            </a:endParaRP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04800" y="1257300"/>
            <a:ext cx="8839200" cy="4343400"/>
          </a:xfrm>
        </p:spPr>
        <p:txBody>
          <a:bodyPr/>
          <a:lstStyle/>
          <a:p>
            <a:pPr algn="l" eaLnBrk="1" hangingPunct="1"/>
            <a:r>
              <a:rPr lang="en-US" altLang="en-US" sz="2000">
                <a:cs typeface="Times New Roman" pitchFamily="18" charset="0"/>
              </a:rPr>
              <a:t>4.   Calculate the percent composition for each element in the compound:</a:t>
            </a:r>
            <a:br>
              <a:rPr lang="en-US" altLang="en-US" sz="2000" i="1">
                <a:cs typeface="Times New Roman" pitchFamily="18" charset="0"/>
              </a:rPr>
            </a:br>
            <a:r>
              <a:rPr lang="en-US" altLang="en-US" sz="2000">
                <a:cs typeface="Times New Roman" pitchFamily="18" charset="0"/>
              </a:rPr>
              <a:t> </a:t>
            </a:r>
            <a:br>
              <a:rPr lang="en-US" altLang="en-US" sz="2000" i="1">
                <a:cs typeface="Times New Roman" pitchFamily="18" charset="0"/>
              </a:rPr>
            </a:br>
            <a:br>
              <a:rPr lang="en-US" altLang="en-US" sz="2000" i="1">
                <a:cs typeface="Times New Roman" pitchFamily="18" charset="0"/>
              </a:rPr>
            </a:br>
            <a:r>
              <a:rPr lang="en-US" altLang="en-US" sz="2000">
                <a:cs typeface="Times New Roman" pitchFamily="18" charset="0"/>
              </a:rPr>
              <a:t>Percentage Cu = Mass of 2 Cu	      127.10 g Cu</a:t>
            </a:r>
            <a:br>
              <a:rPr lang="en-US" altLang="en-US" sz="2000" i="1">
                <a:cs typeface="Times New Roman" pitchFamily="18" charset="0"/>
              </a:rPr>
            </a:br>
            <a:r>
              <a:rPr lang="en-US" altLang="en-US" sz="2000">
                <a:cs typeface="Times New Roman" pitchFamily="18" charset="0"/>
              </a:rPr>
              <a:t>		---------------	=     ---------------   X 100 = </a:t>
            </a:r>
            <a:r>
              <a:rPr lang="en-US" altLang="en-US" sz="2000" i="1">
                <a:cs typeface="Times New Roman" pitchFamily="18" charset="0"/>
              </a:rPr>
              <a:t> </a:t>
            </a:r>
            <a:r>
              <a:rPr lang="en-US" altLang="en-US" sz="2000">
                <a:cs typeface="Times New Roman" pitchFamily="18" charset="0"/>
              </a:rPr>
              <a:t>		    	          Molar mass of Cu</a:t>
            </a:r>
            <a:r>
              <a:rPr lang="en-US" altLang="en-US" sz="2000" baseline="-30000">
                <a:cs typeface="Times New Roman" pitchFamily="18" charset="0"/>
              </a:rPr>
              <a:t>2</a:t>
            </a:r>
            <a:r>
              <a:rPr lang="en-US" altLang="en-US" sz="2000">
                <a:cs typeface="Times New Roman" pitchFamily="18" charset="0"/>
              </a:rPr>
              <a:t>S	      159.17 g Cu</a:t>
            </a:r>
            <a:r>
              <a:rPr lang="en-US" altLang="en-US" sz="2000" baseline="-30000">
                <a:cs typeface="Times New Roman" pitchFamily="18" charset="0"/>
              </a:rPr>
              <a:t>2</a:t>
            </a:r>
            <a:r>
              <a:rPr lang="en-US" altLang="en-US" sz="2000">
                <a:cs typeface="Times New Roman" pitchFamily="18" charset="0"/>
              </a:rPr>
              <a:t>S</a:t>
            </a:r>
            <a:br>
              <a:rPr lang="en-US" altLang="en-US" sz="2000" i="1">
                <a:cs typeface="Times New Roman" pitchFamily="18" charset="0"/>
              </a:rPr>
            </a:br>
            <a:br>
              <a:rPr lang="en-US" altLang="en-US" sz="2000" i="1">
                <a:cs typeface="Times New Roman" pitchFamily="18" charset="0"/>
              </a:rPr>
            </a:br>
            <a:br>
              <a:rPr lang="en-US" altLang="en-US" sz="2000" i="1">
                <a:cs typeface="Times New Roman" pitchFamily="18" charset="0"/>
              </a:rPr>
            </a:br>
            <a:r>
              <a:rPr lang="en-US" altLang="en-US" sz="2000" i="1">
                <a:cs typeface="Times New Roman" pitchFamily="18" charset="0"/>
              </a:rPr>
              <a:t>							 </a:t>
            </a:r>
            <a:r>
              <a:rPr lang="en-US" altLang="en-US" b="1">
                <a:cs typeface="Times New Roman" pitchFamily="18" charset="0"/>
              </a:rPr>
              <a:t>79.850% Cu</a:t>
            </a:r>
            <a:r>
              <a:rPr lang="en-US" altLang="en-US" sz="2000" i="1">
                <a:cs typeface="Times New Roman" pitchFamily="18" charset="0"/>
              </a:rPr>
              <a:t> </a:t>
            </a:r>
            <a:r>
              <a:rPr lang="en-US" altLang="en-US" sz="2000">
                <a:cs typeface="Times New Roman" pitchFamily="18" charset="0"/>
              </a:rPr>
              <a:t>	</a:t>
            </a:r>
            <a:br>
              <a:rPr lang="en-US" altLang="en-US" sz="2000">
                <a:cs typeface="Times New Roman" pitchFamily="18" charset="0"/>
              </a:rPr>
            </a:br>
            <a:br>
              <a:rPr lang="en-US" altLang="en-US" sz="2000">
                <a:cs typeface="Times New Roman" pitchFamily="18" charset="0"/>
              </a:rPr>
            </a:br>
            <a:r>
              <a:rPr lang="en-US" altLang="en-US" sz="2000">
                <a:cs typeface="Times New Roman" pitchFamily="18" charset="0"/>
              </a:rPr>
              <a:t>Percentage S = Mass of 1 S		        32.07 g S</a:t>
            </a:r>
            <a:br>
              <a:rPr lang="en-US" altLang="en-US" sz="2000" i="1">
                <a:cs typeface="Times New Roman" pitchFamily="18" charset="0"/>
              </a:rPr>
            </a:br>
            <a:r>
              <a:rPr lang="en-US" altLang="en-US" sz="2000">
                <a:cs typeface="Times New Roman" pitchFamily="18" charset="0"/>
              </a:rPr>
              <a:t>		------------------		=    ---------------  X 100 = </a:t>
            </a:r>
            <a:br>
              <a:rPr lang="en-US" altLang="en-US" sz="2000" i="1">
                <a:cs typeface="Times New Roman" pitchFamily="18" charset="0"/>
              </a:rPr>
            </a:br>
            <a:r>
              <a:rPr lang="en-US" altLang="en-US" sz="2000">
                <a:cs typeface="Times New Roman" pitchFamily="18" charset="0"/>
              </a:rPr>
              <a:t>		Molar mass of Cu</a:t>
            </a:r>
            <a:r>
              <a:rPr lang="en-US" altLang="en-US" sz="2000" baseline="-30000">
                <a:cs typeface="Times New Roman" pitchFamily="18" charset="0"/>
              </a:rPr>
              <a:t>2</a:t>
            </a:r>
            <a:r>
              <a:rPr lang="en-US" altLang="en-US" sz="2000">
                <a:cs typeface="Times New Roman" pitchFamily="18" charset="0"/>
              </a:rPr>
              <a:t>S	      159.17 g Cu</a:t>
            </a:r>
            <a:r>
              <a:rPr lang="en-US" altLang="en-US" sz="2000" baseline="-30000">
                <a:cs typeface="Times New Roman" pitchFamily="18" charset="0"/>
              </a:rPr>
              <a:t>2</a:t>
            </a:r>
            <a:r>
              <a:rPr lang="en-US" altLang="en-US" sz="2000">
                <a:cs typeface="Times New Roman" pitchFamily="18" charset="0"/>
              </a:rPr>
              <a:t>S</a:t>
            </a:r>
            <a:br>
              <a:rPr lang="en-US" altLang="en-US" sz="2000" i="1">
                <a:cs typeface="Times New Roman" pitchFamily="18" charset="0"/>
              </a:rPr>
            </a:br>
            <a:r>
              <a:rPr lang="en-US" altLang="en-US" sz="2000">
                <a:cs typeface="Times New Roman" pitchFamily="18" charset="0"/>
              </a:rPr>
              <a:t> </a:t>
            </a:r>
            <a:br>
              <a:rPr lang="en-US" altLang="en-US" sz="2000" i="1">
                <a:cs typeface="Times New Roman" pitchFamily="18" charset="0"/>
              </a:rPr>
            </a:br>
            <a:r>
              <a:rPr lang="en-US" altLang="en-US" sz="2000">
                <a:cs typeface="Times New Roman" pitchFamily="18" charset="0"/>
              </a:rPr>
              <a:t>							</a:t>
            </a:r>
            <a:br>
              <a:rPr lang="en-US" altLang="en-US" sz="2000">
                <a:cs typeface="Times New Roman" pitchFamily="18" charset="0"/>
              </a:rPr>
            </a:br>
            <a:r>
              <a:rPr lang="en-US" altLang="en-US" sz="2000">
                <a:cs typeface="Times New Roman" pitchFamily="18" charset="0"/>
              </a:rPr>
              <a:t>							</a:t>
            </a:r>
            <a:r>
              <a:rPr lang="en-US" altLang="en-US" b="1">
                <a:cs typeface="Times New Roman" pitchFamily="18" charset="0"/>
              </a:rPr>
              <a:t>20.15% S</a:t>
            </a:r>
            <a:br>
              <a:rPr lang="en-US" altLang="en-US" b="1" i="1">
                <a:cs typeface="Times New Roman" pitchFamily="18" charset="0"/>
              </a:rPr>
            </a:br>
            <a:r>
              <a:rPr lang="en-US" altLang="en-US" sz="2000">
                <a:cs typeface="Times New Roman" pitchFamily="18" charset="0"/>
              </a:rPr>
              <a:t>	</a:t>
            </a:r>
            <a:br>
              <a:rPr lang="en-US" altLang="en-US" sz="2000" i="1">
                <a:cs typeface="Times New Roman" pitchFamily="18" charset="0"/>
              </a:rPr>
            </a:br>
            <a:r>
              <a:rPr lang="en-US" altLang="en-US" sz="2000">
                <a:cs typeface="Times New Roman" pitchFamily="18"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609600"/>
            <a:ext cx="7924800" cy="3505200"/>
          </a:xfrm>
        </p:spPr>
        <p:txBody>
          <a:bodyPr/>
          <a:lstStyle/>
          <a:p>
            <a:pPr algn="l" eaLnBrk="1" hangingPunct="1"/>
            <a:r>
              <a:rPr lang="en-US" altLang="en-US" u="sng">
                <a:cs typeface="Times New Roman" pitchFamily="18" charset="0"/>
              </a:rPr>
              <a:t>Check your work!!!</a:t>
            </a:r>
            <a:r>
              <a:rPr lang="en-US" altLang="en-US">
                <a:cs typeface="Times New Roman" pitchFamily="18" charset="0"/>
              </a:rPr>
              <a:t> – the percentages should add up to no more than 101% and no less than 99% (due to rounding)</a:t>
            </a:r>
            <a:br>
              <a:rPr lang="en-US" altLang="en-US" i="1">
                <a:cs typeface="Times New Roman" pitchFamily="18" charset="0"/>
              </a:rPr>
            </a:br>
            <a:r>
              <a:rPr lang="en-US" altLang="en-US">
                <a:cs typeface="Times New Roman" pitchFamily="18" charset="0"/>
              </a:rPr>
              <a:t> </a:t>
            </a:r>
            <a:br>
              <a:rPr lang="en-US" altLang="en-US" i="1">
                <a:cs typeface="Times New Roman" pitchFamily="18" charset="0"/>
              </a:rPr>
            </a:br>
            <a:r>
              <a:rPr lang="en-US" altLang="en-US" i="1">
                <a:cs typeface="Times New Roman" pitchFamily="18" charset="0"/>
              </a:rPr>
              <a:t>		</a:t>
            </a:r>
            <a:r>
              <a:rPr lang="en-US" altLang="en-US">
                <a:cs typeface="Times New Roman" pitchFamily="18" charset="0"/>
              </a:rPr>
              <a:t>79.85% + 20.15% = 100.00%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04800" y="0"/>
            <a:ext cx="8839200" cy="6858000"/>
          </a:xfrm>
        </p:spPr>
        <p:txBody>
          <a:bodyPr/>
          <a:lstStyle/>
          <a:p>
            <a:pPr algn="l" eaLnBrk="1" hangingPunct="1"/>
            <a:r>
              <a:rPr lang="en-US" altLang="en-US" sz="2000">
                <a:cs typeface="Times New Roman" pitchFamily="18" charset="0"/>
              </a:rPr>
              <a:t>II.     Percentage composition tells how much water is in a hydrate</a:t>
            </a:r>
            <a:br>
              <a:rPr lang="en-US" altLang="en-US" sz="2000" i="1">
                <a:cs typeface="Times New Roman" pitchFamily="18" charset="0"/>
              </a:rPr>
            </a:br>
            <a:br>
              <a:rPr lang="en-US" altLang="en-US" sz="2000" i="1">
                <a:cs typeface="Times New Roman" pitchFamily="18" charset="0"/>
              </a:rPr>
            </a:br>
            <a:r>
              <a:rPr lang="en-US" altLang="en-US" sz="2000" i="1">
                <a:cs typeface="Times New Roman" pitchFamily="18" charset="0"/>
              </a:rPr>
              <a:t>      </a:t>
            </a:r>
            <a:r>
              <a:rPr lang="en-US" altLang="en-US" sz="2000">
                <a:cs typeface="Times New Roman" pitchFamily="18" charset="0"/>
              </a:rPr>
              <a:t>A.   Some salts have the ability to bind water molecules within their         	lattice structure</a:t>
            </a:r>
            <a:br>
              <a:rPr lang="en-US" altLang="en-US" sz="2000" i="1">
                <a:cs typeface="Times New Roman" pitchFamily="18" charset="0"/>
              </a:rPr>
            </a:br>
            <a:br>
              <a:rPr lang="en-US" altLang="en-US" sz="2000" i="1">
                <a:cs typeface="Times New Roman" pitchFamily="18" charset="0"/>
              </a:rPr>
            </a:br>
            <a:r>
              <a:rPr lang="en-US" altLang="en-US" sz="2000" i="1">
                <a:cs typeface="Times New Roman" pitchFamily="18" charset="0"/>
              </a:rPr>
              <a:t>      </a:t>
            </a:r>
            <a:r>
              <a:rPr lang="en-US" altLang="en-US" sz="2000">
                <a:cs typeface="Times New Roman" pitchFamily="18" charset="0"/>
              </a:rPr>
              <a:t>B.      These salts are known as </a:t>
            </a:r>
            <a:r>
              <a:rPr lang="en-US" altLang="en-US" sz="2000" b="1">
                <a:cs typeface="Times New Roman" pitchFamily="18" charset="0"/>
              </a:rPr>
              <a:t>hydrated crystals</a:t>
            </a:r>
            <a:br>
              <a:rPr lang="en-US" altLang="en-US" sz="2000" i="1">
                <a:cs typeface="Times New Roman" pitchFamily="18" charset="0"/>
              </a:rPr>
            </a:br>
            <a:br>
              <a:rPr lang="en-US" altLang="en-US" sz="2000" i="1">
                <a:cs typeface="Times New Roman" pitchFamily="18" charset="0"/>
              </a:rPr>
            </a:br>
            <a:r>
              <a:rPr lang="en-US" altLang="en-US" sz="2000" i="1">
                <a:cs typeface="Times New Roman" pitchFamily="18" charset="0"/>
              </a:rPr>
              <a:t>      </a:t>
            </a:r>
            <a:r>
              <a:rPr lang="en-US" altLang="en-US" sz="2000">
                <a:cs typeface="Times New Roman" pitchFamily="18" charset="0"/>
              </a:rPr>
              <a:t>C.      The anhydrous forms, or forms without water, have various uses:</a:t>
            </a:r>
            <a:br>
              <a:rPr lang="en-US" altLang="en-US" sz="2000" i="1">
                <a:cs typeface="Times New Roman" pitchFamily="18" charset="0"/>
              </a:rPr>
            </a:br>
            <a:r>
              <a:rPr lang="en-US" altLang="en-US" sz="2000">
                <a:cs typeface="Times New Roman" pitchFamily="18" charset="0"/>
              </a:rPr>
              <a:t>              </a:t>
            </a:r>
            <a:r>
              <a:rPr lang="en-US" altLang="en-US" sz="2000" b="1">
                <a:cs typeface="Times New Roman" pitchFamily="18" charset="0"/>
              </a:rPr>
              <a:t>i.      Desiccants (drying agents)</a:t>
            </a:r>
            <a:br>
              <a:rPr lang="en-US" altLang="en-US" sz="2000" b="1" i="1">
                <a:cs typeface="Times New Roman" pitchFamily="18" charset="0"/>
              </a:rPr>
            </a:br>
            <a:r>
              <a:rPr lang="en-US" altLang="en-US" sz="2000" b="1">
                <a:cs typeface="Times New Roman" pitchFamily="18" charset="0"/>
              </a:rPr>
              <a:t>             ii.     Moisture indicators (due to color change)</a:t>
            </a:r>
            <a:br>
              <a:rPr lang="en-US" altLang="en-US" sz="2000" i="1">
                <a:cs typeface="Times New Roman" pitchFamily="18" charset="0"/>
              </a:rPr>
            </a:br>
            <a:br>
              <a:rPr lang="en-US" altLang="en-US" sz="2000" i="1">
                <a:cs typeface="Times New Roman" pitchFamily="18" charset="0"/>
              </a:rPr>
            </a:br>
            <a:r>
              <a:rPr lang="en-US" altLang="en-US" sz="2000" i="1">
                <a:cs typeface="Times New Roman" pitchFamily="18" charset="0"/>
              </a:rPr>
              <a:t>      </a:t>
            </a:r>
            <a:r>
              <a:rPr lang="en-US" altLang="en-US" sz="2000">
                <a:cs typeface="Times New Roman" pitchFamily="18" charset="0"/>
              </a:rPr>
              <a:t>D.      One salt that can form a hydrate is CuSO</a:t>
            </a:r>
            <a:r>
              <a:rPr lang="en-US" altLang="en-US" sz="2000" baseline="-30000">
                <a:cs typeface="Times New Roman" pitchFamily="18" charset="0"/>
              </a:rPr>
              <a:t>4</a:t>
            </a:r>
            <a:r>
              <a:rPr lang="en-US" altLang="en-US" sz="2000">
                <a:cs typeface="Times New Roman" pitchFamily="18" charset="0"/>
              </a:rPr>
              <a:t>, or copper (II) sulfate</a:t>
            </a:r>
            <a:br>
              <a:rPr lang="en-US" altLang="en-US" sz="2000" i="1">
                <a:cs typeface="Times New Roman" pitchFamily="18" charset="0"/>
              </a:rPr>
            </a:br>
            <a:r>
              <a:rPr lang="en-US" altLang="en-US" sz="2000">
                <a:cs typeface="Times New Roman" pitchFamily="18" charset="0"/>
              </a:rPr>
              <a:t>               i.    Copper sulfate binds 5 water molecules into its structure, forming 			copper sulfate pentahydrate.</a:t>
            </a:r>
            <a:br>
              <a:rPr lang="en-US" altLang="en-US" sz="2000" i="1">
                <a:cs typeface="Times New Roman" pitchFamily="18" charset="0"/>
              </a:rPr>
            </a:br>
            <a:r>
              <a:rPr lang="en-US" altLang="en-US" sz="2000">
                <a:cs typeface="Times New Roman" pitchFamily="18" charset="0"/>
              </a:rPr>
              <a:t>              ii.    The formula is written </a:t>
            </a:r>
            <a:r>
              <a:rPr lang="en-US" altLang="en-US" sz="2000" b="1">
                <a:cs typeface="Times New Roman" pitchFamily="18" charset="0"/>
              </a:rPr>
              <a:t>CuSO</a:t>
            </a:r>
            <a:r>
              <a:rPr lang="en-US" altLang="en-US" sz="2000" b="1" baseline="-30000">
                <a:cs typeface="Times New Roman" pitchFamily="18" charset="0"/>
              </a:rPr>
              <a:t>4</a:t>
            </a:r>
            <a:r>
              <a:rPr lang="en-US" altLang="en-US" sz="2000" b="1">
                <a:cs typeface="Times New Roman" pitchFamily="18" charset="0"/>
              </a:rPr>
              <a:t> </a:t>
            </a:r>
            <a:r>
              <a:rPr lang="en-US" altLang="en-US" sz="2000" b="1" baseline="30000">
                <a:cs typeface="Times New Roman" pitchFamily="18" charset="0"/>
              </a:rPr>
              <a:t>.</a:t>
            </a:r>
            <a:r>
              <a:rPr lang="en-US" altLang="en-US" sz="2000" b="1">
                <a:cs typeface="Times New Roman" pitchFamily="18" charset="0"/>
              </a:rPr>
              <a:t> 5H</a:t>
            </a:r>
            <a:r>
              <a:rPr lang="en-US" altLang="en-US" sz="2000" b="1" baseline="-30000">
                <a:cs typeface="Times New Roman" pitchFamily="18" charset="0"/>
              </a:rPr>
              <a:t>2</a:t>
            </a:r>
            <a:r>
              <a:rPr lang="en-US" altLang="en-US" sz="2000" b="1">
                <a:cs typeface="Times New Roman" pitchFamily="18" charset="0"/>
              </a:rPr>
              <a:t>O</a:t>
            </a:r>
            <a:br>
              <a:rPr lang="en-US" altLang="en-US" sz="2000" i="1">
                <a:cs typeface="Times New Roman" pitchFamily="18" charset="0"/>
              </a:rPr>
            </a:br>
            <a:r>
              <a:rPr lang="en-US" altLang="en-US" sz="2000">
                <a:cs typeface="Times New Roman" pitchFamily="18" charset="0"/>
              </a:rPr>
              <a:t>             iii.    It indicates that 5 water molecules are included for each formula unit of 		the main compound.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304800" y="609600"/>
            <a:ext cx="8153400" cy="5562600"/>
          </a:xfrm>
        </p:spPr>
        <p:txBody>
          <a:bodyPr/>
          <a:lstStyle/>
          <a:p>
            <a:pPr algn="l" eaLnBrk="1" hangingPunct="1"/>
            <a:r>
              <a:rPr lang="en-US" altLang="en-US">
                <a:cs typeface="Times New Roman" pitchFamily="18" charset="0"/>
              </a:rPr>
              <a:t>E.       	Another example is sodium carbonate decahydrate, or                    	Na</a:t>
            </a:r>
            <a:r>
              <a:rPr lang="en-US" altLang="en-US" baseline="-30000">
                <a:cs typeface="Times New Roman" pitchFamily="18" charset="0"/>
              </a:rPr>
              <a:t>2</a:t>
            </a:r>
            <a:r>
              <a:rPr lang="en-US" altLang="en-US">
                <a:cs typeface="Times New Roman" pitchFamily="18" charset="0"/>
              </a:rPr>
              <a:t>CO</a:t>
            </a:r>
            <a:r>
              <a:rPr lang="en-US" altLang="en-US" baseline="-30000">
                <a:cs typeface="Times New Roman" pitchFamily="18" charset="0"/>
              </a:rPr>
              <a:t>3</a:t>
            </a:r>
            <a:r>
              <a:rPr lang="en-US" altLang="en-US">
                <a:cs typeface="Times New Roman" pitchFamily="18" charset="0"/>
              </a:rPr>
              <a:t> </a:t>
            </a:r>
            <a:r>
              <a:rPr lang="en-US" altLang="en-US" sz="5400" baseline="30000">
                <a:cs typeface="Times New Roman" pitchFamily="18" charset="0"/>
              </a:rPr>
              <a:t>.</a:t>
            </a:r>
            <a:r>
              <a:rPr lang="en-US" altLang="en-US">
                <a:cs typeface="Times New Roman" pitchFamily="18" charset="0"/>
              </a:rPr>
              <a:t> 10H</a:t>
            </a:r>
            <a:r>
              <a:rPr lang="en-US" altLang="en-US" baseline="-30000">
                <a:cs typeface="Times New Roman" pitchFamily="18" charset="0"/>
              </a:rPr>
              <a:t>2</a:t>
            </a:r>
            <a:r>
              <a:rPr lang="en-US" altLang="en-US">
                <a:cs typeface="Times New Roman" pitchFamily="18" charset="0"/>
              </a:rPr>
              <a:t>O.</a:t>
            </a:r>
            <a:br>
              <a:rPr lang="en-US" altLang="en-US" i="1">
                <a:cs typeface="Times New Roman" pitchFamily="18" charset="0"/>
              </a:rPr>
            </a:br>
            <a:br>
              <a:rPr lang="en-US" altLang="en-US" i="1">
                <a:cs typeface="Times New Roman" pitchFamily="18" charset="0"/>
              </a:rPr>
            </a:br>
            <a:r>
              <a:rPr lang="en-US" altLang="en-US">
                <a:cs typeface="Times New Roman" pitchFamily="18" charset="0"/>
              </a:rPr>
              <a:t>F.      	Note that the hydrate contains </a:t>
            </a:r>
            <a:r>
              <a:rPr lang="en-US" altLang="en-US" i="1">
                <a:cs typeface="Times New Roman" pitchFamily="18" charset="0"/>
              </a:rPr>
              <a:t>less</a:t>
            </a:r>
            <a:r>
              <a:rPr lang="en-US" altLang="en-US">
                <a:cs typeface="Times New Roman" pitchFamily="18" charset="0"/>
              </a:rPr>
              <a:t> of the salt than the 	anhydrous form, because some of the mass of the 	compound is water in the hydrate, while all of the mass 	of the compound is the salt in the anhydrous form.</a:t>
            </a:r>
            <a:br>
              <a:rPr lang="en-US" altLang="en-US" i="1">
                <a:cs typeface="Times New Roman" pitchFamily="18" charset="0"/>
              </a:rPr>
            </a:br>
            <a:br>
              <a:rPr lang="en-US" altLang="en-US" i="1">
                <a:cs typeface="Times New Roman" pitchFamily="18" charset="0"/>
              </a:rPr>
            </a:br>
            <a:r>
              <a:rPr lang="en-US" altLang="en-US">
                <a:cs typeface="Times New Roman" pitchFamily="18" charset="0"/>
              </a:rPr>
              <a:t>G.       	How to determine the percentage composition of 	hydrates</a:t>
            </a:r>
            <a:br>
              <a:rPr lang="en-US" altLang="en-US">
                <a:cs typeface="Times New Roman" pitchFamily="18" charset="0"/>
              </a:rPr>
            </a:br>
            <a:r>
              <a:rPr lang="en-US" altLang="en-US">
                <a:cs typeface="Times New Roman" pitchFamily="18" charset="0"/>
              </a:rPr>
              <a:t>   Example:</a:t>
            </a:r>
            <a:br>
              <a:rPr lang="en-US" altLang="en-US" i="1">
                <a:cs typeface="Times New Roman" pitchFamily="18" charset="0"/>
              </a:rPr>
            </a:br>
            <a:br>
              <a:rPr lang="en-US" altLang="en-US" i="1">
                <a:cs typeface="Times New Roman" pitchFamily="18" charset="0"/>
              </a:rPr>
            </a:br>
            <a:r>
              <a:rPr lang="en-US" altLang="en-US">
                <a:cs typeface="Times New Roman" pitchFamily="18" charset="0"/>
              </a:rPr>
              <a:t>      What percentage of hydrated sodium carbonate, 		Na</a:t>
            </a:r>
            <a:r>
              <a:rPr lang="en-US" altLang="en-US" baseline="-30000">
                <a:cs typeface="Times New Roman" pitchFamily="18" charset="0"/>
              </a:rPr>
              <a:t>2</a:t>
            </a:r>
            <a:r>
              <a:rPr lang="en-US" altLang="en-US">
                <a:cs typeface="Times New Roman" pitchFamily="18" charset="0"/>
              </a:rPr>
              <a:t>CO</a:t>
            </a:r>
            <a:r>
              <a:rPr lang="en-US" altLang="en-US" baseline="-30000">
                <a:cs typeface="Times New Roman" pitchFamily="18" charset="0"/>
              </a:rPr>
              <a:t>3</a:t>
            </a:r>
            <a:r>
              <a:rPr lang="en-US" altLang="en-US">
                <a:cs typeface="Times New Roman" pitchFamily="18" charset="0"/>
              </a:rPr>
              <a:t> </a:t>
            </a:r>
            <a:r>
              <a:rPr lang="en-US" altLang="en-US" baseline="30000">
                <a:cs typeface="Times New Roman" pitchFamily="18" charset="0"/>
              </a:rPr>
              <a:t>.</a:t>
            </a:r>
            <a:r>
              <a:rPr lang="en-US" altLang="en-US">
                <a:cs typeface="Times New Roman" pitchFamily="18" charset="0"/>
              </a:rPr>
              <a:t> 10H</a:t>
            </a:r>
            <a:r>
              <a:rPr lang="en-US" altLang="en-US" baseline="-30000">
                <a:cs typeface="Times New Roman" pitchFamily="18" charset="0"/>
              </a:rPr>
              <a:t>2</a:t>
            </a:r>
            <a:r>
              <a:rPr lang="en-US" altLang="en-US">
                <a:cs typeface="Times New Roman" pitchFamily="18" charset="0"/>
              </a:rPr>
              <a:t>O, is Na</a:t>
            </a:r>
            <a:r>
              <a:rPr lang="en-US" altLang="en-US" baseline="-30000">
                <a:cs typeface="Times New Roman" pitchFamily="18" charset="0"/>
              </a:rPr>
              <a:t>2</a:t>
            </a:r>
            <a:r>
              <a:rPr lang="en-US" altLang="en-US">
                <a:cs typeface="Times New Roman" pitchFamily="18" charset="0"/>
              </a:rPr>
              <a:t>CO</a:t>
            </a:r>
            <a:r>
              <a:rPr lang="en-US" altLang="en-US" baseline="-30000">
                <a:cs typeface="Times New Roman" pitchFamily="18" charset="0"/>
              </a:rPr>
              <a:t>3</a:t>
            </a:r>
            <a:r>
              <a:rPr lang="en-US" altLang="en-US">
                <a:cs typeface="Times New Roman" pitchFamily="18"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04800" y="609600"/>
            <a:ext cx="8534400" cy="5791200"/>
          </a:xfrm>
        </p:spPr>
        <p:txBody>
          <a:bodyPr/>
          <a:lstStyle/>
          <a:p>
            <a:pPr algn="l" eaLnBrk="1" hangingPunct="1"/>
            <a:r>
              <a:rPr lang="en-US" altLang="en-US" sz="2800">
                <a:cs typeface="Times New Roman" pitchFamily="18" charset="0"/>
              </a:rPr>
              <a:t>1.   Determine the molar mass of Na</a:t>
            </a:r>
            <a:r>
              <a:rPr lang="en-US" altLang="en-US" sz="2800" baseline="-30000">
                <a:cs typeface="Times New Roman" pitchFamily="18" charset="0"/>
              </a:rPr>
              <a:t>2</a:t>
            </a:r>
            <a:r>
              <a:rPr lang="en-US" altLang="en-US" sz="2800">
                <a:cs typeface="Times New Roman" pitchFamily="18" charset="0"/>
              </a:rPr>
              <a:t>CO</a:t>
            </a:r>
            <a:r>
              <a:rPr lang="en-US" altLang="en-US" sz="2800" baseline="-30000">
                <a:cs typeface="Times New Roman" pitchFamily="18" charset="0"/>
              </a:rPr>
              <a:t>3</a:t>
            </a:r>
            <a:br>
              <a:rPr lang="en-US" altLang="en-US" sz="2800" i="1">
                <a:cs typeface="Times New Roman" pitchFamily="18" charset="0"/>
              </a:rPr>
            </a:br>
            <a:r>
              <a:rPr lang="en-US" altLang="en-US" sz="2800">
                <a:cs typeface="Times New Roman" pitchFamily="18" charset="0"/>
              </a:rPr>
              <a:t> </a:t>
            </a:r>
            <a:br>
              <a:rPr lang="en-US" altLang="en-US" sz="2800" i="1">
                <a:cs typeface="Times New Roman" pitchFamily="18" charset="0"/>
              </a:rPr>
            </a:br>
            <a:r>
              <a:rPr lang="en-US" altLang="en-US" sz="2800" i="1">
                <a:cs typeface="Times New Roman" pitchFamily="18" charset="0"/>
              </a:rPr>
              <a:t>	</a:t>
            </a:r>
            <a:r>
              <a:rPr lang="en-US" altLang="en-US" sz="2800">
                <a:cs typeface="Times New Roman" pitchFamily="18" charset="0"/>
              </a:rPr>
              <a:t>2 mol Na x 22.99 g/mol 	= 45.98 g</a:t>
            </a:r>
            <a:br>
              <a:rPr lang="en-US" altLang="en-US" sz="2800" i="1">
                <a:cs typeface="Times New Roman" pitchFamily="18" charset="0"/>
              </a:rPr>
            </a:br>
            <a:r>
              <a:rPr lang="en-US" altLang="en-US" sz="2800">
                <a:cs typeface="Times New Roman" pitchFamily="18" charset="0"/>
              </a:rPr>
              <a:t> </a:t>
            </a:r>
            <a:br>
              <a:rPr lang="en-US" altLang="en-US" sz="2800" i="1">
                <a:cs typeface="Times New Roman" pitchFamily="18" charset="0"/>
              </a:rPr>
            </a:br>
            <a:r>
              <a:rPr lang="en-US" altLang="en-US" sz="2800">
                <a:cs typeface="Times New Roman" pitchFamily="18" charset="0"/>
              </a:rPr>
              <a:t>	1 mol C x 12.01 g/mol	= 12.01 g</a:t>
            </a:r>
            <a:br>
              <a:rPr lang="en-US" altLang="en-US" sz="2800" i="1">
                <a:cs typeface="Times New Roman" pitchFamily="18" charset="0"/>
              </a:rPr>
            </a:br>
            <a:r>
              <a:rPr lang="en-US" altLang="en-US" sz="2800">
                <a:cs typeface="Times New Roman" pitchFamily="18" charset="0"/>
              </a:rPr>
              <a:t> </a:t>
            </a:r>
            <a:br>
              <a:rPr lang="en-US" altLang="en-US" sz="2800" i="1">
                <a:cs typeface="Times New Roman" pitchFamily="18" charset="0"/>
              </a:rPr>
            </a:br>
            <a:r>
              <a:rPr lang="en-US" altLang="en-US" sz="2800">
                <a:cs typeface="Times New Roman" pitchFamily="18" charset="0"/>
              </a:rPr>
              <a:t>	3 mol O x 16.00 g/mol	</a:t>
            </a:r>
            <a:r>
              <a:rPr lang="en-US" altLang="en-US" sz="2800" u="sng">
                <a:cs typeface="Times New Roman" pitchFamily="18" charset="0"/>
              </a:rPr>
              <a:t>= 48.00 g</a:t>
            </a:r>
            <a:br>
              <a:rPr lang="en-US" altLang="en-US" sz="2800" i="1">
                <a:cs typeface="Times New Roman" pitchFamily="18" charset="0"/>
              </a:rPr>
            </a:br>
            <a:r>
              <a:rPr lang="en-US" altLang="en-US" sz="2800">
                <a:cs typeface="Times New Roman" pitchFamily="18" charset="0"/>
              </a:rPr>
              <a:t>					</a:t>
            </a:r>
            <a:br>
              <a:rPr lang="en-US" altLang="en-US" sz="2800" i="1">
                <a:cs typeface="Times New Roman" pitchFamily="18" charset="0"/>
              </a:rPr>
            </a:br>
            <a:r>
              <a:rPr lang="en-US" altLang="en-US" sz="2800">
                <a:cs typeface="Times New Roman" pitchFamily="18" charset="0"/>
              </a:rPr>
              <a:t>	Molar mass of Na</a:t>
            </a:r>
            <a:r>
              <a:rPr lang="en-US" altLang="en-US" sz="2800" baseline="-30000">
                <a:cs typeface="Times New Roman" pitchFamily="18" charset="0"/>
              </a:rPr>
              <a:t>2</a:t>
            </a:r>
            <a:r>
              <a:rPr lang="en-US" altLang="en-US" sz="2800">
                <a:cs typeface="Times New Roman" pitchFamily="18" charset="0"/>
              </a:rPr>
              <a:t>CO</a:t>
            </a:r>
            <a:r>
              <a:rPr lang="en-US" altLang="en-US" sz="2800" baseline="-30000">
                <a:cs typeface="Times New Roman" pitchFamily="18" charset="0"/>
              </a:rPr>
              <a:t>3</a:t>
            </a:r>
            <a:r>
              <a:rPr lang="en-US" altLang="en-US" sz="2800">
                <a:cs typeface="Times New Roman" pitchFamily="18" charset="0"/>
              </a:rPr>
              <a:t>	= 105.99 g/mol</a:t>
            </a:r>
            <a:br>
              <a:rPr lang="en-US" altLang="en-US" sz="2800" i="1">
                <a:cs typeface="Times New Roman" pitchFamily="18" charset="0"/>
              </a:rPr>
            </a:br>
            <a:r>
              <a:rPr lang="en-US" altLang="en-US" sz="2800">
                <a:cs typeface="Times New Roman" pitchFamily="18" charset="0"/>
              </a:rPr>
              <a:t> </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2763</TotalTime>
  <Words>124</Words>
  <Application>Microsoft Office PowerPoint</Application>
  <PresentationFormat>On-screen Show (4:3)</PresentationFormat>
  <Paragraphs>33</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Symbol</vt:lpstr>
      <vt:lpstr>Times New Roman</vt:lpstr>
      <vt:lpstr>Default Design</vt:lpstr>
      <vt:lpstr>Lesson 26  Percent Composition</vt:lpstr>
      <vt:lpstr>PowerPoint Presentation</vt:lpstr>
      <vt:lpstr>I.    Percentage Composition       a.     If you need to know how much of a particular element you  can  get from a compound, you can determine percentage  composition       b.     Remember that molar mass is 100% of the mass  represented by the formula       c.     Therefore, the percentage of each element in the compound  is the molar mass of the element divided by the molar mass  of  the compound, times 100%.</vt:lpstr>
      <vt:lpstr>d.     Example         Copper (I) sulfide is found in nature as the mineral chalcocite,   a copper ore. What is the percent composition of pure chalcocite?     1.   Determine the compound formula:    Cu+1 and S-2, when combined, give Cu2S      2.   Determine the molar masses of the elements:    Cu = 63.55 g/mol  S = 32.07 g/mol      3.   Determine the molar mass for Cu2S:    2 Cu X 63.55 g/mol  = 127.10 g  1 S X 32.07 g/mol =   32.07 g  Molar mass of Cu2S     159.17 g   </vt:lpstr>
      <vt:lpstr>4.   Calculate the percent composition for each element in the compound:    Percentage Cu = Mass of 2 Cu       127.10 g Cu   --------------- =     ---------------   X 100 =                   Molar mass of Cu2S       159.17 g Cu2S           79.850% Cu    Percentage S = Mass of 1 S          32.07 g S   ------------------  =    ---------------  X 100 =    Molar mass of Cu2S       159.17 g Cu2S                  20.15% S          </vt:lpstr>
      <vt:lpstr>Check your work!!! – the percentages should add up to no more than 101% and no less than 99% (due to rounding)     79.85% + 20.15% = 100.00%</vt:lpstr>
      <vt:lpstr>II.     Percentage composition tells how much water is in a hydrate        A.   Some salts have the ability to bind water molecules within their          lattice structure        B.      These salts are known as hydrated crystals        C.      The anhydrous forms, or forms without water, have various uses:               i.      Desiccants (drying agents)              ii.     Moisture indicators (due to color change)        D.      One salt that can form a hydrate is CuSO4, or copper (II) sulfate                i.    Copper sulfate binds 5 water molecules into its structure, forming    copper sulfate pentahydrate.               ii.    The formula is written CuSO4 . 5H2O              iii.    It indicates that 5 water molecules are included for each formula unit of   the main compound.</vt:lpstr>
      <vt:lpstr>E.        Another example is sodium carbonate decahydrate, or                     Na2CO3 . 10H2O.  F.       Note that the hydrate contains less of the salt than the  anhydrous form, because some of the mass of the  compound is water in the hydrate, while all of the mass  of the compound is the salt in the anhydrous form.  G.        How to determine the percentage composition of  hydrates    Example:        What percentage of hydrated sodium carbonate,   Na2CO3 . 10H2O, is Na2CO3?</vt:lpstr>
      <vt:lpstr>1.   Determine the molar mass of Na2CO3    2 mol Na x 22.99 g/mol  = 45.98 g    1 mol C x 12.01 g/mol = 12.01 g    3 mol O x 16.00 g/mol = 48.00 g        Molar mass of Na2CO3 = 105.99 g/mol  </vt:lpstr>
      <vt:lpstr>2.   Determine the molar mass of 10 moles of H2O     20 mol H X 1.01 g/mol  = 20.2 g     10 mol O X 16.00 g/mol = 160.0 g          Molar mass of 10H2O  180.2 g/mol</vt:lpstr>
      <vt:lpstr>3.   Determine the molar mass for Na2CO3 . 10H2O     105.99 g/mol for 1 mol Na2CO3      180.2 g/mol for 10 mol H2O       ________________   286.2 g/mol for Na2CO3 . 10H2O    4.   Determine the percentage of Na2CO3  in the hydrate    105.99 g/mol Na2CO3   ----------------------------------   X 100 =  37.03% Na2CO3        286.2 g/mol Na2CO3 . 10H2O</vt:lpstr>
      <vt:lpstr>Percent Composition   1.       If given the chemical formula for the compound:  ·        First calculate the molecular mass of the entire            compound    ·        Example:  H20     H  2 x 1.0079  =  2.0158   O  1 x 15.999  =  15.999                    18.0148 g/n    ·        Next divide the mass of each element total by    the molecular mass to get the percent    composition of each of the elements.  Multiply    by 100 to get a percent.    ·        H  =   2.0158/ 18.0148  =  .111897  x 100  =  11%            O  =   15.999/ 18.0148  =  .888103  x 100  =  89%</vt:lpstr>
      <vt:lpstr>If given experimental data in grams follow the same  procedure without calculating the molecular weight.   Use the individual masses of each elements as the  element totals, and the total mass of all the elements as  the molecular mass.    ·        Example:  What is the percent composition of an            ore which contains 1.86 grams of aluminum             and 1.65 grams of oxygen?   Total =   1.86 +  1.65  =  3.51grams    Al   1.86 / 3.51 = .5299  x 100 =  53.0%         O    1.65/ 3.51  = .4700  x 100 =  47.0%</vt:lpstr>
      <vt:lpstr>PowerPoint Presentation</vt:lpstr>
      <vt:lpstr>PowerPoint Presentation</vt:lpstr>
      <vt:lpstr>Level 1  Find the percentage composition of each compound listed below. In the first ten problems, the correct formula is given. In the next four problems, laboratory data for the compound are presented. 1. FeO 2. MgCl2 3. CH4 4. CS2 5. NO2 6. HgO 7. SnI4 8. Cu2O 9. NH3 10. CH2O </vt:lpstr>
      <vt:lpstr> 11.   What is the percentage composition of an ore which          contains 1.86 g of aluminum and 1.65 g of oxygen?  12.   A compound of silver contains 4.35 g of that metal       combined with 0.65 g of sulfur. What is the       percentage composition of this compound?  13.   A certain sample of a gas weighing 22.8 g contains    6.22 grams of carbon and an unweighed quantity of    oxygen. What is the percentage composition of this    gas?  14.   A compound consisting of aluminum and chlorine       weighs 17.82 g. The aluminum in the compound       weighs 3.60 g. What is the weight of chlorine in the    compound? What is the percentage composition of    the compound?  </vt:lpstr>
      <vt:lpstr>Level 2   Find the percentage composition of each compound listed below. In the first eight problems, the correct formula or name is given. In the next six problems, laboratory data for the compound are presented.   1. KNO2 2. NH4Cl 3. SrCl2 4. KMnO4 5. sulfuric acid 6. potassium phosphate 7. ammonium bromide 8. barium hydroxide </vt:lpstr>
      <vt:lpstr>9.   Analysis of a compound shows that it consists of 43.40 g of copper  and 10.95 g of sulfur. What is the percentage composition of this  compound? 10.   A sample of benzene is analyzed and found to consist of 13.74 grams  of carbon and 1.15 grams of hydrogen. What is the percentage  composition of benzene? 11. Analysis of an unknown compound shows that it consists of 21.8 g of  oxygen, 4.09 g of aluminum, and 6.36 grams of nitrogen. What is the  percentage composition of this compound? 12. A compound consisting of carbon, hydrogen, and oxygen weighs  40.85 g. Analysis shows that the compound contains 10.90 g of  carbon and 0.90 g of hydrogen. What is the percentage composition of  this compound? 13. An organic compound consisting of carbon, hydrogen, and oxygen  only weighs 13.669 g. Analysis shows that the compound contains  0.547 g and 8.707 g of the last two of these elements, respectively.  What is the percentage composition of this compound? 14. Analysis of an ore of calcium shows it to contain 13.61 g of calcium  and 21.77 g of oxygen in a sample weighing 35.38 g. What is the  percentage composition of this compound?</vt:lpstr>
      <vt:lpstr>Level 3   Find the percentage composition of each compound listed below. In the first eight problems, the correct name is given. In the next six problems, laboratory data for the compound are presented.   1. zinc carbonate 2. ammonium sulfate 3. iron (III) oxide 4. calcium phosphate 5. ammonium dichromate 6. aluminum nitrate 7. calcium acetate 8. ammonium carbonate</vt:lpstr>
      <vt:lpstr>9. A sample of water weighing 89.6 g is found to contain 9.98 g of   hydrogen. How much oxygen is present in the water? What is the  percentage composition of this compound? 10. An organic compound is found to contain 10.18 g of carbon, 1.47 g of  hydrogen, and 0.93 g of oxygen. What is the percentage composition of  this compound? 11. A sample of organic material weighing 0.005587 g is analyzed and  found to contain 2.51 x 10-4 g of hydrogen and 1.98 x 10-3 g of oxygen.  What is the percentage composition of this compound? 12. Analysis of 0.005644 g of a compound shows that it contains 4.177 x  10-3 g of carbon and 9.76 x 10-4 g of nitrogen. The hydrogen in the  compound cannot be determined directly. What is the percentage  composition of this compound? 13. Laboratory analysis of a sample of paraldol shows that it contains 4.67  g of carbon, 0.77 g of hydrogen, and 3.12 g of oxygen. What is the  percentage composition of paraldol? 14. An organic compound separated into its elements produces 8.2 g of  carbon and 1.44 g of hydrogen from a sample weighing 32.8 g. What is  the weight of oxygen in this compound? What is the percentage  composition of this compound?  </vt:lpstr>
      <vt:lpstr>PowerPoint Presentation</vt:lpstr>
    </vt:vector>
  </TitlesOfParts>
  <Company>esd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18  Percent Composition</dc:title>
  <dc:creator>esd</dc:creator>
  <cp:lastModifiedBy>PReed</cp:lastModifiedBy>
  <cp:revision>165</cp:revision>
  <dcterms:created xsi:type="dcterms:W3CDTF">2004-01-04T19:03:43Z</dcterms:created>
  <dcterms:modified xsi:type="dcterms:W3CDTF">2019-03-01T15:54:29Z</dcterms:modified>
</cp:coreProperties>
</file>