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1" r:id="rId1"/>
  </p:sldMasterIdLst>
  <p:notesMasterIdLst>
    <p:notesMasterId r:id="rId54"/>
  </p:notesMasterIdLst>
  <p:handoutMasterIdLst>
    <p:handoutMasterId r:id="rId55"/>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9933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025" autoAdjust="0"/>
  </p:normalViewPr>
  <p:slideViewPr>
    <p:cSldViewPr>
      <p:cViewPr varScale="1">
        <p:scale>
          <a:sx n="107" d="100"/>
          <a:sy n="107" d="100"/>
        </p:scale>
        <p:origin x="112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0752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fld id="{674A893E-3C48-44A9-B54E-CF84998C4F59}" type="datetimeFigureOut">
              <a:rPr lang="en-US" altLang="en-US"/>
              <a:pPr/>
              <a:t>1/9/2015</a:t>
            </a:fld>
            <a:endParaRPr lang="en-US" altLang="en-US"/>
          </a:p>
        </p:txBody>
      </p:sp>
      <p:sp>
        <p:nvSpPr>
          <p:cNvPr id="10752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0752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974FE72-3862-4E39-800C-E39CFA2C3DEB}" type="slidenum">
              <a:rPr lang="en-US" altLang="en-US"/>
              <a:pPr/>
              <a:t>‹#›</a:t>
            </a:fld>
            <a:endParaRPr lang="en-US" altLang="en-US"/>
          </a:p>
        </p:txBody>
      </p:sp>
    </p:spTree>
    <p:extLst>
      <p:ext uri="{BB962C8B-B14F-4D97-AF65-F5344CB8AC3E}">
        <p14:creationId xmlns:p14="http://schemas.microsoft.com/office/powerpoint/2010/main" val="24786155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ea typeface="ＭＳ Ｐゴシック" pitchFamily="1" charset="-128"/>
              </a:defRPr>
            </a:lvl1pPr>
          </a:lstStyle>
          <a:p>
            <a:pPr>
              <a:defRPr/>
            </a:pPr>
            <a:endParaRPr lang="en-US"/>
          </a:p>
        </p:txBody>
      </p:sp>
      <p:sp>
        <p:nvSpPr>
          <p:cNvPr id="368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ea typeface="ＭＳ Ｐゴシック" pitchFamily="1" charset="-128"/>
              </a:defRPr>
            </a:lvl1pPr>
          </a:lstStyle>
          <a:p>
            <a:pPr>
              <a:defRPr/>
            </a:pPr>
            <a:fld id="{6A735682-337D-42AC-A8EC-12142B3C95F1}" type="datetimeFigureOut">
              <a:rPr lang="en-US"/>
              <a:pPr>
                <a:defRPr/>
              </a:pPr>
              <a:t>1/9/2015</a:t>
            </a:fld>
            <a:endParaRPr lang="en-US"/>
          </a:p>
        </p:txBody>
      </p:sp>
      <p:sp>
        <p:nvSpPr>
          <p:cNvPr id="430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ea typeface="ＭＳ Ｐゴシック" pitchFamily="1" charset="-128"/>
              </a:defRPr>
            </a:lvl1pPr>
          </a:lstStyle>
          <a:p>
            <a:pPr>
              <a:defRPr/>
            </a:pPr>
            <a:endParaRPr lang="en-US"/>
          </a:p>
        </p:txBody>
      </p:sp>
      <p:sp>
        <p:nvSpPr>
          <p:cNvPr id="368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AE382C4-42A1-4109-9F85-E8BD1BBAA0E4}" type="slidenum">
              <a:rPr lang="en-US" altLang="en-US"/>
              <a:pPr/>
              <a:t>‹#›</a:t>
            </a:fld>
            <a:endParaRPr lang="en-US" altLang="en-US"/>
          </a:p>
        </p:txBody>
      </p:sp>
    </p:spTree>
    <p:extLst>
      <p:ext uri="{BB962C8B-B14F-4D97-AF65-F5344CB8AC3E}">
        <p14:creationId xmlns:p14="http://schemas.microsoft.com/office/powerpoint/2010/main" val="708199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C7E8659B-9747-43D3-BF0B-784F818CE701}" type="slidenum">
              <a:rPr lang="en-US" altLang="en-US" sz="1200"/>
              <a:pPr algn="r"/>
              <a:t>1</a:t>
            </a:fld>
            <a:endParaRPr lang="en-US" altLang="en-US" sz="12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892216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146038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42401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039012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708313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27549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3353311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021694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5521486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8318096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533470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0173767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2088986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2224091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2335251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7621057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2152063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4769896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7087559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0319140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2379399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68409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482EC30A-5D2E-4C5E-B586-FDA7CA808519}" type="slidenum">
              <a:rPr lang="en-US" altLang="en-US" sz="1200"/>
              <a:pPr algn="r"/>
              <a:t>3</a:t>
            </a:fld>
            <a:endParaRPr lang="en-US" altLang="en-US" sz="120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3583648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2768251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5255852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3791836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5008428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636408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735233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2973097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8025506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030333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915945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89D798AD-9E32-4E50-9FB7-D496F8EA893E}" type="slidenum">
              <a:rPr lang="en-US" altLang="en-US" sz="1200"/>
              <a:pPr algn="r"/>
              <a:t>4</a:t>
            </a:fld>
            <a:endParaRPr lang="en-US" altLang="en-US" sz="120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3856925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3327727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9466451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373950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9587551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9056939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6347608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5571866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0759845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3108351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031337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BACD8A94-37B7-4D76-A3AA-99D4B250694E}" type="slidenum">
              <a:rPr lang="en-US" altLang="en-US" sz="1200"/>
              <a:pPr algn="r"/>
              <a:t>5</a:t>
            </a:fld>
            <a:endParaRPr lang="en-US" altLang="en-US" sz="12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4800158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7425481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8539684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614144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307733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458386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273291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991151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4AD084-F8C5-4B48-8919-3C769A58C1D1}" type="datetimeFigureOut">
              <a:rPr lang="en-US" smtClean="0"/>
              <a:t>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035FBA-0E47-2C4B-A302-14413932A706}" type="slidenum">
              <a:rPr lang="en-US" smtClean="0"/>
              <a:t>‹#›</a:t>
            </a:fld>
            <a:endParaRPr lang="en-US"/>
          </a:p>
        </p:txBody>
      </p:sp>
    </p:spTree>
    <p:extLst>
      <p:ext uri="{BB962C8B-B14F-4D97-AF65-F5344CB8AC3E}">
        <p14:creationId xmlns:p14="http://schemas.microsoft.com/office/powerpoint/2010/main" val="2877843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4AD084-F8C5-4B48-8919-3C769A58C1D1}" type="datetimeFigureOut">
              <a:rPr lang="en-US" smtClean="0"/>
              <a:t>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035FBA-0E47-2C4B-A302-14413932A706}" type="slidenum">
              <a:rPr lang="en-US" smtClean="0"/>
              <a:t>‹#›</a:t>
            </a:fld>
            <a:endParaRPr lang="en-US"/>
          </a:p>
        </p:txBody>
      </p:sp>
    </p:spTree>
    <p:extLst>
      <p:ext uri="{BB962C8B-B14F-4D97-AF65-F5344CB8AC3E}">
        <p14:creationId xmlns:p14="http://schemas.microsoft.com/office/powerpoint/2010/main" val="426057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4AD084-F8C5-4B48-8919-3C769A58C1D1}" type="datetimeFigureOut">
              <a:rPr lang="en-US" smtClean="0"/>
              <a:t>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035FBA-0E47-2C4B-A302-14413932A706}" type="slidenum">
              <a:rPr lang="en-US" smtClean="0"/>
              <a:t>‹#›</a:t>
            </a:fld>
            <a:endParaRPr lang="en-US"/>
          </a:p>
        </p:txBody>
      </p:sp>
    </p:spTree>
    <p:extLst>
      <p:ext uri="{BB962C8B-B14F-4D97-AF65-F5344CB8AC3E}">
        <p14:creationId xmlns:p14="http://schemas.microsoft.com/office/powerpoint/2010/main" val="3435097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4AD084-F8C5-4B48-8919-3C769A58C1D1}" type="datetimeFigureOut">
              <a:rPr lang="en-US" smtClean="0"/>
              <a:t>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035FBA-0E47-2C4B-A302-14413932A706}" type="slidenum">
              <a:rPr lang="en-US" smtClean="0"/>
              <a:t>‹#›</a:t>
            </a:fld>
            <a:endParaRPr lang="en-US"/>
          </a:p>
        </p:txBody>
      </p:sp>
    </p:spTree>
    <p:extLst>
      <p:ext uri="{BB962C8B-B14F-4D97-AF65-F5344CB8AC3E}">
        <p14:creationId xmlns:p14="http://schemas.microsoft.com/office/powerpoint/2010/main" val="2482870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4AD084-F8C5-4B48-8919-3C769A58C1D1}" type="datetimeFigureOut">
              <a:rPr lang="en-US" smtClean="0"/>
              <a:t>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035FBA-0E47-2C4B-A302-14413932A706}" type="slidenum">
              <a:rPr lang="en-US" smtClean="0"/>
              <a:t>‹#›</a:t>
            </a:fld>
            <a:endParaRPr lang="en-US"/>
          </a:p>
        </p:txBody>
      </p:sp>
    </p:spTree>
    <p:extLst>
      <p:ext uri="{BB962C8B-B14F-4D97-AF65-F5344CB8AC3E}">
        <p14:creationId xmlns:p14="http://schemas.microsoft.com/office/powerpoint/2010/main" val="27303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4AD084-F8C5-4B48-8919-3C769A58C1D1}" type="datetimeFigureOut">
              <a:rPr lang="en-US" smtClean="0"/>
              <a:t>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035FBA-0E47-2C4B-A302-14413932A706}" type="slidenum">
              <a:rPr lang="en-US" smtClean="0"/>
              <a:t>‹#›</a:t>
            </a:fld>
            <a:endParaRPr lang="en-US"/>
          </a:p>
        </p:txBody>
      </p:sp>
    </p:spTree>
    <p:extLst>
      <p:ext uri="{BB962C8B-B14F-4D97-AF65-F5344CB8AC3E}">
        <p14:creationId xmlns:p14="http://schemas.microsoft.com/office/powerpoint/2010/main" val="927775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4AD084-F8C5-4B48-8919-3C769A58C1D1}" type="datetimeFigureOut">
              <a:rPr lang="en-US" smtClean="0"/>
              <a:t>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035FBA-0E47-2C4B-A302-14413932A706}" type="slidenum">
              <a:rPr lang="en-US" smtClean="0"/>
              <a:t>‹#›</a:t>
            </a:fld>
            <a:endParaRPr lang="en-US"/>
          </a:p>
        </p:txBody>
      </p:sp>
    </p:spTree>
    <p:extLst>
      <p:ext uri="{BB962C8B-B14F-4D97-AF65-F5344CB8AC3E}">
        <p14:creationId xmlns:p14="http://schemas.microsoft.com/office/powerpoint/2010/main" val="2762816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4AD084-F8C5-4B48-8919-3C769A58C1D1}" type="datetimeFigureOut">
              <a:rPr lang="en-US" smtClean="0"/>
              <a:t>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035FBA-0E47-2C4B-A302-14413932A706}" type="slidenum">
              <a:rPr lang="en-US" smtClean="0"/>
              <a:t>‹#›</a:t>
            </a:fld>
            <a:endParaRPr lang="en-US"/>
          </a:p>
        </p:txBody>
      </p:sp>
    </p:spTree>
    <p:extLst>
      <p:ext uri="{BB962C8B-B14F-4D97-AF65-F5344CB8AC3E}">
        <p14:creationId xmlns:p14="http://schemas.microsoft.com/office/powerpoint/2010/main" val="2593186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4AD084-F8C5-4B48-8919-3C769A58C1D1}" type="datetimeFigureOut">
              <a:rPr lang="en-US" smtClean="0"/>
              <a:t>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035FBA-0E47-2C4B-A302-14413932A706}" type="slidenum">
              <a:rPr lang="en-US" smtClean="0"/>
              <a:t>‹#›</a:t>
            </a:fld>
            <a:endParaRPr lang="en-US"/>
          </a:p>
        </p:txBody>
      </p:sp>
    </p:spTree>
    <p:extLst>
      <p:ext uri="{BB962C8B-B14F-4D97-AF65-F5344CB8AC3E}">
        <p14:creationId xmlns:p14="http://schemas.microsoft.com/office/powerpoint/2010/main" val="1032686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4AD084-F8C5-4B48-8919-3C769A58C1D1}" type="datetimeFigureOut">
              <a:rPr lang="en-US" smtClean="0"/>
              <a:t>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035FBA-0E47-2C4B-A302-14413932A706}" type="slidenum">
              <a:rPr lang="en-US" smtClean="0"/>
              <a:t>‹#›</a:t>
            </a:fld>
            <a:endParaRPr lang="en-US"/>
          </a:p>
        </p:txBody>
      </p:sp>
    </p:spTree>
    <p:extLst>
      <p:ext uri="{BB962C8B-B14F-4D97-AF65-F5344CB8AC3E}">
        <p14:creationId xmlns:p14="http://schemas.microsoft.com/office/powerpoint/2010/main" val="680264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4AD084-F8C5-4B48-8919-3C769A58C1D1}" type="datetimeFigureOut">
              <a:rPr lang="en-US" smtClean="0"/>
              <a:t>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035FBA-0E47-2C4B-A302-14413932A706}" type="slidenum">
              <a:rPr lang="en-US" smtClean="0"/>
              <a:t>‹#›</a:t>
            </a:fld>
            <a:endParaRPr lang="en-US"/>
          </a:p>
        </p:txBody>
      </p:sp>
    </p:spTree>
    <p:extLst>
      <p:ext uri="{BB962C8B-B14F-4D97-AF65-F5344CB8AC3E}">
        <p14:creationId xmlns:p14="http://schemas.microsoft.com/office/powerpoint/2010/main" val="100743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067" y="0"/>
            <a:ext cx="9172309"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4AD084-F8C5-4B48-8919-3C769A58C1D1}" type="datetimeFigureOut">
              <a:rPr lang="en-US" smtClean="0"/>
              <a:t>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035FBA-0E47-2C4B-A302-14413932A706}" type="slidenum">
              <a:rPr lang="en-US" smtClean="0"/>
              <a:t>‹#›</a:t>
            </a:fld>
            <a:endParaRPr lang="en-US"/>
          </a:p>
        </p:txBody>
      </p:sp>
    </p:spTree>
    <p:extLst>
      <p:ext uri="{BB962C8B-B14F-4D97-AF65-F5344CB8AC3E}">
        <p14:creationId xmlns:p14="http://schemas.microsoft.com/office/powerpoint/2010/main" val="217612706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p:cNvSpPr>
            <a:spLocks noGrp="1" noChangeArrowheads="1"/>
          </p:cNvSpPr>
          <p:nvPr>
            <p:ph type="ctrTitle" idx="4294967295"/>
          </p:nvPr>
        </p:nvSpPr>
        <p:spPr>
          <a:xfrm>
            <a:off x="152400" y="2514600"/>
            <a:ext cx="8534400" cy="1470025"/>
          </a:xfrm>
          <a:noFill/>
        </p:spPr>
        <p:txBody>
          <a:bodyPr/>
          <a:lstStyle/>
          <a:p>
            <a:pPr eaLnBrk="1" hangingPunct="1"/>
            <a:r>
              <a:rPr lang="en-US" altLang="en-US" sz="4400" dirty="0" smtClean="0"/>
              <a:t>Electrical/Electronic System Operation and Service</a:t>
            </a:r>
          </a:p>
        </p:txBody>
      </p:sp>
      <p:sp>
        <p:nvSpPr>
          <p:cNvPr id="58371" name="Rectangle 5"/>
          <p:cNvSpPr>
            <a:spLocks noGrp="1" noChangeArrowheads="1"/>
          </p:cNvSpPr>
          <p:nvPr>
            <p:ph type="subTitle" idx="4294967295"/>
          </p:nvPr>
        </p:nvSpPr>
        <p:spPr>
          <a:xfrm>
            <a:off x="228600" y="1236663"/>
            <a:ext cx="8382000" cy="893762"/>
          </a:xfrm>
          <a:noFill/>
        </p:spPr>
        <p:txBody>
          <a:bodyPr/>
          <a:lstStyle/>
          <a:p>
            <a:pPr marL="0" indent="0" algn="ctr" eaLnBrk="1" hangingPunct="1">
              <a:buFontTx/>
              <a:buNone/>
            </a:pPr>
            <a:r>
              <a:rPr lang="en-US" altLang="en-US" sz="3600" dirty="0" smtClean="0"/>
              <a:t>Chapter 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457200" y="5257800"/>
            <a:ext cx="81692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dirty="0"/>
              <a:t>FIGURE 22–4</a:t>
            </a:r>
            <a:r>
              <a:rPr lang="en-US" altLang="en-US" sz="1800" dirty="0"/>
              <a:t>  Compare basic series and parallel circuits. (</a:t>
            </a:r>
            <a:r>
              <a:rPr lang="en-US" altLang="en-US" sz="1800" b="1" dirty="0"/>
              <a:t>A</a:t>
            </a:r>
            <a:r>
              <a:rPr lang="en-US" altLang="en-US" sz="1800" dirty="0"/>
              <a:t>) With a series circuit, if one lightbulb or load burns out, the whole circuit will stop working. (</a:t>
            </a:r>
            <a:r>
              <a:rPr lang="en-US" altLang="en-US" sz="1800" b="1" dirty="0"/>
              <a:t>B</a:t>
            </a:r>
            <a:r>
              <a:rPr lang="en-US" altLang="en-US" sz="1800" dirty="0"/>
              <a:t>) With a parallel circuit, other legs of the circuit will keep it working if one bulb or load burns out.</a:t>
            </a:r>
          </a:p>
        </p:txBody>
      </p:sp>
      <p:pic>
        <p:nvPicPr>
          <p:cNvPr id="71683" name="Picture 4"/>
          <p:cNvPicPr>
            <a:picLocks noGrp="1" noChangeAspect="1" noChangeArrowheads="1"/>
          </p:cNvPicPr>
          <p:nvPr>
            <p:ph idx="4294967295"/>
          </p:nvPr>
        </p:nvPicPr>
        <p:blipFill>
          <a:blip r:embed="rId3">
            <a:lum contrast="6000"/>
            <a:extLst>
              <a:ext uri="{28A0092B-C50C-407E-A947-70E740481C1C}">
                <a14:useLocalDpi xmlns:a14="http://schemas.microsoft.com/office/drawing/2010/main" val="0"/>
              </a:ext>
            </a:extLst>
          </a:blip>
          <a:srcRect/>
          <a:stretch>
            <a:fillRect/>
          </a:stretch>
        </p:blipFill>
        <p:spPr>
          <a:xfrm>
            <a:off x="2133600" y="685800"/>
            <a:ext cx="4129088" cy="4267200"/>
          </a:xfr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idx="4294967295"/>
          </p:nvPr>
        </p:nvSpPr>
        <p:spPr>
          <a:xfrm>
            <a:off x="685800" y="609600"/>
            <a:ext cx="7772400" cy="1143000"/>
          </a:xfrm>
        </p:spPr>
        <p:txBody>
          <a:bodyPr>
            <a:normAutofit fontScale="90000"/>
          </a:bodyPr>
          <a:lstStyle/>
          <a:p>
            <a:pPr eaLnBrk="1" hangingPunct="1"/>
            <a:r>
              <a:rPr lang="en-US" altLang="en-US" dirty="0" smtClean="0"/>
              <a:t>Electrical Terminology (continued)</a:t>
            </a:r>
          </a:p>
        </p:txBody>
      </p:sp>
      <p:sp>
        <p:nvSpPr>
          <p:cNvPr id="72707" name="Rectangle 3"/>
          <p:cNvSpPr>
            <a:spLocks noGrp="1" noChangeArrowheads="1"/>
          </p:cNvSpPr>
          <p:nvPr>
            <p:ph type="body" idx="4294967295"/>
          </p:nvPr>
        </p:nvSpPr>
        <p:spPr>
          <a:xfrm>
            <a:off x="381000" y="1905000"/>
            <a:ext cx="8229600" cy="4343400"/>
          </a:xfrm>
        </p:spPr>
        <p:txBody>
          <a:bodyPr/>
          <a:lstStyle/>
          <a:p>
            <a:pPr eaLnBrk="1" hangingPunct="1"/>
            <a:r>
              <a:rPr lang="en-US" altLang="en-US" dirty="0" smtClean="0"/>
              <a:t>Wiring diagrams, schematics, and trees</a:t>
            </a:r>
          </a:p>
          <a:p>
            <a:pPr lvl="1" eaLnBrk="1" hangingPunct="1"/>
            <a:r>
              <a:rPr lang="en-US" altLang="en-US" dirty="0" smtClean="0"/>
              <a:t>Wiring diagram: graphic representation of all parts and wires in a circuit</a:t>
            </a:r>
          </a:p>
          <a:p>
            <a:pPr lvl="1" eaLnBrk="1" hangingPunct="1"/>
            <a:r>
              <a:rPr lang="en-US" altLang="en-US" dirty="0" smtClean="0"/>
              <a:t>Electrical abbreviations</a:t>
            </a:r>
          </a:p>
          <a:p>
            <a:pPr lvl="1" eaLnBrk="1" hangingPunct="1"/>
            <a:r>
              <a:rPr lang="en-US" altLang="en-US" dirty="0" smtClean="0"/>
              <a:t>Electrical symbols</a:t>
            </a:r>
          </a:p>
          <a:p>
            <a:pPr lvl="1" eaLnBrk="1" hangingPunct="1"/>
            <a:r>
              <a:rPr lang="en-US" altLang="en-US" dirty="0" smtClean="0"/>
              <a:t>Wire color coding</a:t>
            </a:r>
          </a:p>
          <a:p>
            <a:pPr lvl="1" eaLnBrk="1" hangingPunct="1"/>
            <a:r>
              <a:rPr lang="en-US" altLang="en-US" dirty="0" smtClean="0"/>
              <a:t>Wiring harness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632618" y="5486400"/>
            <a:ext cx="81692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dirty="0"/>
              <a:t>FIGURE 22–9</a:t>
            </a:r>
            <a:r>
              <a:rPr lang="en-US" altLang="en-US" sz="1800" dirty="0"/>
              <a:t>  When disconnecting electrical connectors, be careful not to damage them. You might have to lift a small tab, insert a pointed tool, or squeeze the connector together to release and disconnect it.</a:t>
            </a:r>
          </a:p>
        </p:txBody>
      </p:sp>
      <p:pic>
        <p:nvPicPr>
          <p:cNvPr id="73731" name="Picture 4"/>
          <p:cNvPicPr>
            <a:picLocks noGrp="1" noChangeAspect="1" noChangeArrowheads="1"/>
          </p:cNvPicPr>
          <p:nvPr>
            <p:ph idx="4294967295"/>
          </p:nvPr>
        </p:nvPicPr>
        <p:blipFill>
          <a:blip r:embed="rId3">
            <a:lum contrast="6000"/>
            <a:extLst>
              <a:ext uri="{28A0092B-C50C-407E-A947-70E740481C1C}">
                <a14:useLocalDpi xmlns:a14="http://schemas.microsoft.com/office/drawing/2010/main" val="0"/>
              </a:ext>
            </a:extLst>
          </a:blip>
          <a:srcRect/>
          <a:stretch>
            <a:fillRect/>
          </a:stretch>
        </p:blipFill>
        <p:spPr>
          <a:xfrm>
            <a:off x="3083740" y="685800"/>
            <a:ext cx="3378972" cy="4648200"/>
          </a:xfr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idx="4294967295"/>
          </p:nvPr>
        </p:nvSpPr>
        <p:spPr>
          <a:xfrm>
            <a:off x="609600" y="605118"/>
            <a:ext cx="7772400" cy="1143000"/>
          </a:xfrm>
        </p:spPr>
        <p:txBody>
          <a:bodyPr/>
          <a:lstStyle/>
          <a:p>
            <a:pPr eaLnBrk="1" hangingPunct="1"/>
            <a:r>
              <a:rPr lang="en-US" altLang="en-US" dirty="0" smtClean="0"/>
              <a:t>Checking Electrical Problems</a:t>
            </a:r>
          </a:p>
        </p:txBody>
      </p:sp>
      <p:sp>
        <p:nvSpPr>
          <p:cNvPr id="74755" name="Rectangle 3"/>
          <p:cNvSpPr>
            <a:spLocks noGrp="1" noChangeArrowheads="1"/>
          </p:cNvSpPr>
          <p:nvPr>
            <p:ph type="body" idx="4294967295"/>
          </p:nvPr>
        </p:nvSpPr>
        <p:spPr>
          <a:xfrm>
            <a:off x="304800" y="1752600"/>
            <a:ext cx="8382000" cy="4495800"/>
          </a:xfrm>
        </p:spPr>
        <p:txBody>
          <a:bodyPr>
            <a:normAutofit/>
          </a:bodyPr>
          <a:lstStyle/>
          <a:p>
            <a:pPr eaLnBrk="1" hangingPunct="1"/>
            <a:r>
              <a:rPr lang="en-US" altLang="en-US" dirty="0" smtClean="0"/>
              <a:t>Vehicle’s wiring harnesses route wires from battery to all electrical components</a:t>
            </a:r>
          </a:p>
          <a:p>
            <a:pPr eaLnBrk="1" hangingPunct="1"/>
            <a:r>
              <a:rPr lang="en-US" altLang="en-US" dirty="0" smtClean="0"/>
              <a:t>Collision forces can pull wires from their connections</a:t>
            </a:r>
          </a:p>
          <a:p>
            <a:pPr eaLnBrk="1" hangingPunct="1"/>
            <a:r>
              <a:rPr lang="en-US" altLang="en-US" dirty="0" smtClean="0"/>
              <a:t>Corrosion damage can loosen ground wire connections, breaking electrical circuits</a:t>
            </a:r>
          </a:p>
          <a:p>
            <a:pPr eaLnBrk="1" hangingPunct="1"/>
            <a:r>
              <a:rPr lang="en-US" altLang="en-US" dirty="0" smtClean="0"/>
              <a:t>Follow manufacturer’s recommendations when repairing wiring harness damage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304800" y="4495800"/>
            <a:ext cx="86106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dirty="0"/>
              <a:t>FIGURE 22–11</a:t>
            </a:r>
            <a:r>
              <a:rPr lang="en-US" altLang="en-US" sz="1800" dirty="0"/>
              <a:t>  Note the basic steps for repairing an individual wire using a crimp and solder connector. (</a:t>
            </a:r>
            <a:r>
              <a:rPr lang="en-US" altLang="en-US" sz="1800" b="1" dirty="0"/>
              <a:t>A</a:t>
            </a:r>
            <a:r>
              <a:rPr lang="en-US" altLang="en-US" sz="1800" dirty="0"/>
              <a:t>) Cut away the smashed area of wire. Strip off a short piece of plastic insulation. Slide a heat shrink tube over the wire. (</a:t>
            </a:r>
            <a:r>
              <a:rPr lang="en-US" altLang="en-US" sz="1800" b="1" dirty="0"/>
              <a:t>B</a:t>
            </a:r>
            <a:r>
              <a:rPr lang="en-US" altLang="en-US" sz="1800" dirty="0"/>
              <a:t>) Insert the wires into the metal crimp connector. Use electrical pliers to crush the connector down over the stripped wire ends. (</a:t>
            </a:r>
            <a:r>
              <a:rPr lang="en-US" altLang="en-US" sz="1800" b="1" dirty="0"/>
              <a:t>C</a:t>
            </a:r>
            <a:r>
              <a:rPr lang="en-US" altLang="en-US" sz="1800" dirty="0"/>
              <a:t>) Use a soldering gun to solder the wires and connector together. (</a:t>
            </a:r>
            <a:r>
              <a:rPr lang="en-US" altLang="en-US" sz="1800" b="1" dirty="0"/>
              <a:t>D</a:t>
            </a:r>
            <a:r>
              <a:rPr lang="en-US" altLang="en-US" sz="1800" dirty="0"/>
              <a:t>) Slide the heat shrink tube down over the connector. Heat it with a heat gun. The plastic will melt and shrink down over the connector.</a:t>
            </a:r>
          </a:p>
        </p:txBody>
      </p:sp>
      <p:pic>
        <p:nvPicPr>
          <p:cNvPr id="75779" name="Picture 4"/>
          <p:cNvPicPr>
            <a:picLocks noGrp="1" noChangeAspect="1" noChangeArrowheads="1"/>
          </p:cNvPicPr>
          <p:nvPr>
            <p:ph idx="4294967295"/>
          </p:nvPr>
        </p:nvPicPr>
        <p:blipFill>
          <a:blip r:embed="rId3">
            <a:lum contrast="6000"/>
            <a:extLst>
              <a:ext uri="{28A0092B-C50C-407E-A947-70E740481C1C}">
                <a14:useLocalDpi xmlns:a14="http://schemas.microsoft.com/office/drawing/2010/main" val="0"/>
              </a:ext>
            </a:extLst>
          </a:blip>
          <a:srcRect/>
          <a:stretch>
            <a:fillRect/>
          </a:stretch>
        </p:blipFill>
        <p:spPr>
          <a:xfrm>
            <a:off x="2247900" y="546100"/>
            <a:ext cx="4724400" cy="3644900"/>
          </a:xfr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idx="4294967295"/>
          </p:nvPr>
        </p:nvSpPr>
        <p:spPr>
          <a:xfrm>
            <a:off x="609600" y="685800"/>
            <a:ext cx="7772400" cy="1143000"/>
          </a:xfrm>
        </p:spPr>
        <p:txBody>
          <a:bodyPr>
            <a:normAutofit fontScale="90000"/>
          </a:bodyPr>
          <a:lstStyle/>
          <a:p>
            <a:pPr eaLnBrk="1" hangingPunct="1"/>
            <a:r>
              <a:rPr lang="en-US" altLang="en-US" dirty="0" smtClean="0"/>
              <a:t>Checking Electrical Problems (continued)</a:t>
            </a:r>
          </a:p>
        </p:txBody>
      </p:sp>
      <p:sp>
        <p:nvSpPr>
          <p:cNvPr id="76803" name="Rectangle 3"/>
          <p:cNvSpPr>
            <a:spLocks noGrp="1" noChangeArrowheads="1"/>
          </p:cNvSpPr>
          <p:nvPr>
            <p:ph type="body" idx="4294967295"/>
          </p:nvPr>
        </p:nvSpPr>
        <p:spPr>
          <a:xfrm>
            <a:off x="381000" y="2057400"/>
            <a:ext cx="8229600" cy="4343400"/>
          </a:xfrm>
        </p:spPr>
        <p:txBody>
          <a:bodyPr>
            <a:normAutofit fontScale="92500" lnSpcReduction="10000"/>
          </a:bodyPr>
          <a:lstStyle/>
          <a:p>
            <a:pPr eaLnBrk="1" hangingPunct="1"/>
            <a:r>
              <a:rPr lang="en-US" altLang="en-US" dirty="0" smtClean="0"/>
              <a:t>Open circuits</a:t>
            </a:r>
          </a:p>
          <a:p>
            <a:pPr lvl="1" eaLnBrk="1" hangingPunct="1"/>
            <a:r>
              <a:rPr lang="en-US" altLang="en-US" dirty="0" smtClean="0"/>
              <a:t>Disconnected circuit</a:t>
            </a:r>
          </a:p>
          <a:p>
            <a:pPr lvl="1" eaLnBrk="1" hangingPunct="1"/>
            <a:r>
              <a:rPr lang="en-US" altLang="en-US" dirty="0" smtClean="0"/>
              <a:t>Does not have a complete electrical path</a:t>
            </a:r>
          </a:p>
          <a:p>
            <a:pPr eaLnBrk="1" hangingPunct="1"/>
            <a:r>
              <a:rPr lang="en-US" altLang="en-US" dirty="0" smtClean="0"/>
              <a:t>Short circuits</a:t>
            </a:r>
          </a:p>
          <a:p>
            <a:pPr lvl="1" eaLnBrk="1" hangingPunct="1"/>
            <a:r>
              <a:rPr lang="en-US" altLang="en-US" dirty="0" smtClean="0"/>
              <a:t>Unwanted path for electrical current</a:t>
            </a:r>
          </a:p>
          <a:p>
            <a:pPr lvl="1" eaLnBrk="1" hangingPunct="1"/>
            <a:r>
              <a:rPr lang="en-US" altLang="en-US" dirty="0" smtClean="0"/>
              <a:t>Dead short to ground</a:t>
            </a:r>
          </a:p>
          <a:p>
            <a:pPr lvl="1" eaLnBrk="1" hangingPunct="1"/>
            <a:r>
              <a:rPr lang="en-US" altLang="en-US" dirty="0" smtClean="0"/>
              <a:t>Intermittent short</a:t>
            </a:r>
          </a:p>
          <a:p>
            <a:pPr lvl="1" eaLnBrk="1" hangingPunct="1"/>
            <a:r>
              <a:rPr lang="en-US" altLang="en-US" dirty="0" smtClean="0"/>
              <a:t>Cross circuit short</a:t>
            </a:r>
          </a:p>
          <a:p>
            <a:pPr lvl="1" eaLnBrk="1" hangingPunct="1"/>
            <a:r>
              <a:rPr lang="en-US" altLang="en-US" dirty="0" smtClean="0"/>
              <a:t>High-resistance short to ground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idx="4294967295"/>
          </p:nvPr>
        </p:nvSpPr>
        <p:spPr>
          <a:xfrm>
            <a:off x="457200" y="609600"/>
            <a:ext cx="7772400" cy="1143000"/>
          </a:xfrm>
        </p:spPr>
        <p:txBody>
          <a:bodyPr/>
          <a:lstStyle/>
          <a:p>
            <a:pPr eaLnBrk="1" hangingPunct="1"/>
            <a:r>
              <a:rPr lang="en-US" altLang="en-US" dirty="0" smtClean="0"/>
              <a:t>Battery</a:t>
            </a:r>
          </a:p>
        </p:txBody>
      </p:sp>
      <p:sp>
        <p:nvSpPr>
          <p:cNvPr id="77827" name="Rectangle 3"/>
          <p:cNvSpPr>
            <a:spLocks noGrp="1" noChangeArrowheads="1"/>
          </p:cNvSpPr>
          <p:nvPr>
            <p:ph type="body" idx="4294967295"/>
          </p:nvPr>
        </p:nvSpPr>
        <p:spPr>
          <a:xfrm>
            <a:off x="304800" y="1981200"/>
            <a:ext cx="8153400" cy="4343400"/>
          </a:xfrm>
        </p:spPr>
        <p:txBody>
          <a:bodyPr/>
          <a:lstStyle/>
          <a:p>
            <a:pPr eaLnBrk="1" hangingPunct="1"/>
            <a:r>
              <a:rPr lang="en-US" altLang="en-US" dirty="0" smtClean="0"/>
              <a:t>Stores electrical energy as chemical energy</a:t>
            </a:r>
          </a:p>
          <a:p>
            <a:pPr eaLnBrk="1" hangingPunct="1"/>
            <a:r>
              <a:rPr lang="en-US" altLang="en-US" dirty="0" smtClean="0"/>
              <a:t>Always disconnect the battery ground cable as soon as vehicle is received at shop</a:t>
            </a:r>
          </a:p>
          <a:p>
            <a:pPr eaLnBrk="1" hangingPunct="1"/>
            <a:r>
              <a:rPr lang="en-US" altLang="en-US" dirty="0" smtClean="0"/>
              <a:t>Precautions that must be taken when recharging a battery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idx="4294967295"/>
          </p:nvPr>
        </p:nvSpPr>
        <p:spPr>
          <a:xfrm>
            <a:off x="495300" y="609600"/>
            <a:ext cx="7772400" cy="1143000"/>
          </a:xfrm>
        </p:spPr>
        <p:txBody>
          <a:bodyPr/>
          <a:lstStyle/>
          <a:p>
            <a:pPr eaLnBrk="1" hangingPunct="1"/>
            <a:r>
              <a:rPr lang="en-US" altLang="en-US" dirty="0" smtClean="0"/>
              <a:t>Battery (continued)</a:t>
            </a:r>
          </a:p>
        </p:txBody>
      </p:sp>
      <p:sp>
        <p:nvSpPr>
          <p:cNvPr id="78851" name="Rectangle 3"/>
          <p:cNvSpPr>
            <a:spLocks noGrp="1" noChangeArrowheads="1"/>
          </p:cNvSpPr>
          <p:nvPr>
            <p:ph type="body" idx="4294967295"/>
          </p:nvPr>
        </p:nvSpPr>
        <p:spPr>
          <a:xfrm>
            <a:off x="304800" y="1981200"/>
            <a:ext cx="8153400" cy="4419600"/>
          </a:xfrm>
        </p:spPr>
        <p:txBody>
          <a:bodyPr/>
          <a:lstStyle/>
          <a:p>
            <a:pPr eaLnBrk="1" hangingPunct="1"/>
            <a:r>
              <a:rPr lang="en-US" altLang="en-US" dirty="0" smtClean="0"/>
              <a:t>Using jumper cables</a:t>
            </a:r>
          </a:p>
          <a:p>
            <a:pPr lvl="1" eaLnBrk="1" hangingPunct="1"/>
            <a:r>
              <a:rPr lang="en-US" altLang="en-US" dirty="0" smtClean="0"/>
              <a:t>Jumper cables may be needed to start engine in order to bring vehicle into shop</a:t>
            </a:r>
          </a:p>
          <a:p>
            <a:pPr lvl="1" eaLnBrk="1" hangingPunct="1"/>
            <a:r>
              <a:rPr lang="en-US" altLang="en-US" dirty="0" smtClean="0"/>
              <a:t>Procedure for using jumper cables</a:t>
            </a:r>
          </a:p>
          <a:p>
            <a:pPr lvl="1" eaLnBrk="1" hangingPunct="1"/>
            <a:r>
              <a:rPr lang="en-US" altLang="en-US" dirty="0" smtClean="0"/>
              <a:t>Precautions to avoid damage from voltage spikes in electronic circuits of a vehicle with a dead battery</a:t>
            </a:r>
          </a:p>
          <a:p>
            <a:pPr eaLnBrk="1" hangingPunct="1"/>
            <a:endParaRPr lang="en-US" altLang="en-US"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idx="4294967295"/>
          </p:nvPr>
        </p:nvSpPr>
        <p:spPr>
          <a:xfrm>
            <a:off x="457200" y="609600"/>
            <a:ext cx="7772400" cy="1143000"/>
          </a:xfrm>
        </p:spPr>
        <p:txBody>
          <a:bodyPr/>
          <a:lstStyle/>
          <a:p>
            <a:pPr eaLnBrk="1" hangingPunct="1"/>
            <a:r>
              <a:rPr lang="en-US" altLang="en-US" dirty="0" smtClean="0"/>
              <a:t>Electrical Diagnostic Equipment</a:t>
            </a:r>
          </a:p>
        </p:txBody>
      </p:sp>
      <p:sp>
        <p:nvSpPr>
          <p:cNvPr id="79875" name="Rectangle 3"/>
          <p:cNvSpPr>
            <a:spLocks noGrp="1" noChangeArrowheads="1"/>
          </p:cNvSpPr>
          <p:nvPr>
            <p:ph type="body" idx="4294967295"/>
          </p:nvPr>
        </p:nvSpPr>
        <p:spPr>
          <a:xfrm>
            <a:off x="381000" y="1905000"/>
            <a:ext cx="8153400" cy="4419600"/>
          </a:xfrm>
        </p:spPr>
        <p:txBody>
          <a:bodyPr>
            <a:normAutofit/>
          </a:bodyPr>
          <a:lstStyle/>
          <a:p>
            <a:pPr eaLnBrk="1" hangingPunct="1"/>
            <a:r>
              <a:rPr lang="en-US" altLang="en-US" dirty="0" err="1" smtClean="0"/>
              <a:t>Testlight</a:t>
            </a:r>
            <a:r>
              <a:rPr lang="en-US" altLang="en-US" dirty="0" smtClean="0"/>
              <a:t> and jumper wires</a:t>
            </a:r>
          </a:p>
          <a:p>
            <a:pPr lvl="1" eaLnBrk="1" hangingPunct="1"/>
            <a:r>
              <a:rPr lang="en-US" altLang="en-US" dirty="0" smtClean="0"/>
              <a:t>Externally powered </a:t>
            </a:r>
            <a:r>
              <a:rPr lang="en-US" altLang="en-US" dirty="0" err="1" smtClean="0"/>
              <a:t>testlight</a:t>
            </a:r>
            <a:endParaRPr lang="en-US" altLang="en-US" dirty="0" smtClean="0"/>
          </a:p>
          <a:p>
            <a:pPr lvl="2" eaLnBrk="1" hangingPunct="1"/>
            <a:r>
              <a:rPr lang="en-US" altLang="en-US" dirty="0" smtClean="0"/>
              <a:t>Often used to determine whether there is a complete, unbroken circuit</a:t>
            </a:r>
          </a:p>
          <a:p>
            <a:pPr lvl="2" eaLnBrk="1" hangingPunct="1"/>
            <a:r>
              <a:rPr lang="en-US" altLang="en-US" dirty="0" smtClean="0"/>
              <a:t>If lamp lights, current is flowing through circuit</a:t>
            </a:r>
          </a:p>
          <a:p>
            <a:pPr lvl="1" eaLnBrk="1" hangingPunct="1"/>
            <a:r>
              <a:rPr lang="en-US" altLang="en-US" dirty="0" smtClean="0"/>
              <a:t>Jumper wires</a:t>
            </a:r>
          </a:p>
          <a:p>
            <a:pPr lvl="2" eaLnBrk="1" hangingPunct="1"/>
            <a:r>
              <a:rPr lang="en-US" altLang="en-US" dirty="0" smtClean="0"/>
              <a:t>Temporarily bypass circuits or components for testing</a:t>
            </a:r>
          </a:p>
          <a:p>
            <a:pPr lvl="2" eaLnBrk="1" hangingPunct="1"/>
            <a:r>
              <a:rPr lang="en-US" altLang="en-US" dirty="0" smtClean="0"/>
              <a:t>Test circuit breakers, relays, lights, and other components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p:cNvSpPr txBox="1">
            <a:spLocks noChangeArrowheads="1"/>
          </p:cNvSpPr>
          <p:nvPr/>
        </p:nvSpPr>
        <p:spPr bwMode="auto">
          <a:xfrm>
            <a:off x="533400" y="5257800"/>
            <a:ext cx="81692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t>FIGURE 22–21</a:t>
            </a:r>
            <a:r>
              <a:rPr lang="en-US" altLang="en-US" sz="1800"/>
              <a:t>  Here jumper wires are being used to check for a bad ground wire. If the bulb starts working with the jumper, you have found high circuit resistance or an open in the ground circuit.</a:t>
            </a:r>
          </a:p>
        </p:txBody>
      </p:sp>
      <p:pic>
        <p:nvPicPr>
          <p:cNvPr id="80899" name="Picture 4"/>
          <p:cNvPicPr>
            <a:picLocks noGrp="1" noChangeAspect="1" noChangeArrowheads="1"/>
          </p:cNvPicPr>
          <p:nvPr>
            <p:ph idx="4294967295"/>
          </p:nvPr>
        </p:nvPicPr>
        <p:blipFill>
          <a:blip r:embed="rId3">
            <a:lum contrast="6000"/>
            <a:extLst>
              <a:ext uri="{28A0092B-C50C-407E-A947-70E740481C1C}">
                <a14:useLocalDpi xmlns:a14="http://schemas.microsoft.com/office/drawing/2010/main" val="0"/>
              </a:ext>
            </a:extLst>
          </a:blip>
          <a:srcRect/>
          <a:stretch>
            <a:fillRect/>
          </a:stretch>
        </p:blipFill>
        <p:spPr>
          <a:xfrm>
            <a:off x="2209800" y="762000"/>
            <a:ext cx="4421188" cy="4319588"/>
          </a:xfr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457200" y="5334000"/>
            <a:ext cx="81692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t>FIGURE 22–10</a:t>
            </a:r>
            <a:r>
              <a:rPr lang="en-US" altLang="en-US" sz="1800"/>
              <a:t>  During a collision, wires can be smashed and shorted. You or a specialized electrical technician must find and correct wiring problems during collision repair.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762000"/>
            <a:ext cx="5257800" cy="39433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a:xfrm>
            <a:off x="457200" y="609600"/>
            <a:ext cx="7772400" cy="1143000"/>
          </a:xfrm>
        </p:spPr>
        <p:txBody>
          <a:bodyPr>
            <a:normAutofit fontScale="90000"/>
          </a:bodyPr>
          <a:lstStyle/>
          <a:p>
            <a:pPr eaLnBrk="1" hangingPunct="1"/>
            <a:r>
              <a:rPr lang="en-US" altLang="en-US" dirty="0" smtClean="0"/>
              <a:t>Electrical Diagnostic Equipment (continued)</a:t>
            </a:r>
          </a:p>
        </p:txBody>
      </p:sp>
      <p:sp>
        <p:nvSpPr>
          <p:cNvPr id="81923" name="Rectangle 3"/>
          <p:cNvSpPr>
            <a:spLocks noGrp="1" noChangeArrowheads="1"/>
          </p:cNvSpPr>
          <p:nvPr>
            <p:ph type="body" idx="4294967295"/>
          </p:nvPr>
        </p:nvSpPr>
        <p:spPr>
          <a:xfrm>
            <a:off x="381000" y="1981200"/>
            <a:ext cx="7772400" cy="4114800"/>
          </a:xfrm>
        </p:spPr>
        <p:txBody>
          <a:bodyPr/>
          <a:lstStyle/>
          <a:p>
            <a:pPr eaLnBrk="1" hangingPunct="1"/>
            <a:r>
              <a:rPr lang="en-US" altLang="en-US" dirty="0" smtClean="0"/>
              <a:t>Multimeters</a:t>
            </a:r>
          </a:p>
          <a:p>
            <a:pPr lvl="1" eaLnBrk="1" hangingPunct="1"/>
            <a:r>
              <a:rPr lang="en-US" altLang="en-US" dirty="0" smtClean="0"/>
              <a:t>Voltmeter, ohmmeter, and ammeter combined into one case</a:t>
            </a:r>
          </a:p>
          <a:p>
            <a:pPr lvl="1" eaLnBrk="1" hangingPunct="1"/>
            <a:r>
              <a:rPr lang="en-US" altLang="en-US" dirty="0" smtClean="0"/>
              <a:t>Measure actual electrical values for comparison to known good values</a:t>
            </a:r>
          </a:p>
          <a:p>
            <a:pPr lvl="1" eaLnBrk="1" hangingPunct="1"/>
            <a:r>
              <a:rPr lang="en-US" altLang="en-US" dirty="0" smtClean="0"/>
              <a:t>Also called volt-ohm-ammeter (VOM)</a:t>
            </a:r>
          </a:p>
          <a:p>
            <a:pPr lvl="1" eaLnBrk="1" hangingPunct="1"/>
            <a:r>
              <a:rPr lang="en-US" altLang="en-US" dirty="0" smtClean="0"/>
              <a:t>Digital multimeter (DVOM)</a:t>
            </a:r>
          </a:p>
          <a:p>
            <a:pPr lvl="1" eaLnBrk="1" hangingPunct="1"/>
            <a:r>
              <a:rPr lang="en-US" altLang="en-US" dirty="0" smtClean="0"/>
              <a:t>Analog multimeter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517525" y="5378450"/>
            <a:ext cx="81692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dirty="0"/>
              <a:t>FIGURE 22–22</a:t>
            </a:r>
            <a:r>
              <a:rPr lang="en-US" altLang="en-US" sz="1800" dirty="0"/>
              <a:t>  A multimeter is an important tool for today’s repair technician. It reads voltage, current, and resistance.</a:t>
            </a:r>
          </a:p>
        </p:txBody>
      </p:sp>
      <p:pic>
        <p:nvPicPr>
          <p:cNvPr id="82947" name="Picture 6" descr="1418073563_Fig 22-22.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838200"/>
            <a:ext cx="6629400" cy="434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idx="4294967295"/>
          </p:nvPr>
        </p:nvSpPr>
        <p:spPr>
          <a:xfrm>
            <a:off x="381000" y="685800"/>
            <a:ext cx="7772400" cy="1143000"/>
          </a:xfrm>
        </p:spPr>
        <p:txBody>
          <a:bodyPr>
            <a:normAutofit fontScale="90000"/>
          </a:bodyPr>
          <a:lstStyle/>
          <a:p>
            <a:pPr eaLnBrk="1" hangingPunct="1"/>
            <a:r>
              <a:rPr lang="en-US" altLang="en-US" dirty="0" smtClean="0"/>
              <a:t>Electrical Diagnostic Equipment (continued)</a:t>
            </a:r>
          </a:p>
        </p:txBody>
      </p:sp>
      <p:sp>
        <p:nvSpPr>
          <p:cNvPr id="83971" name="Rectangle 3"/>
          <p:cNvSpPr>
            <a:spLocks noGrp="1" noChangeArrowheads="1"/>
          </p:cNvSpPr>
          <p:nvPr>
            <p:ph type="body" idx="4294967295"/>
          </p:nvPr>
        </p:nvSpPr>
        <p:spPr>
          <a:xfrm>
            <a:off x="304800" y="1981200"/>
            <a:ext cx="8153400" cy="4343400"/>
          </a:xfrm>
        </p:spPr>
        <p:txBody>
          <a:bodyPr>
            <a:normAutofit lnSpcReduction="10000"/>
          </a:bodyPr>
          <a:lstStyle/>
          <a:p>
            <a:pPr eaLnBrk="1" hangingPunct="1"/>
            <a:r>
              <a:rPr lang="en-US" altLang="en-US" dirty="0" smtClean="0"/>
              <a:t>Measuring resistance</a:t>
            </a:r>
          </a:p>
          <a:p>
            <a:pPr lvl="1" eaLnBrk="1" hangingPunct="1"/>
            <a:r>
              <a:rPr lang="en-US" altLang="en-US" dirty="0" smtClean="0"/>
              <a:t>Always disconnect circuit from power source</a:t>
            </a:r>
          </a:p>
          <a:p>
            <a:pPr lvl="1" eaLnBrk="1" hangingPunct="1"/>
            <a:r>
              <a:rPr lang="en-US" altLang="en-US" dirty="0" smtClean="0"/>
              <a:t>General procedure to measure resistance</a:t>
            </a:r>
          </a:p>
          <a:p>
            <a:pPr eaLnBrk="1" hangingPunct="1"/>
            <a:r>
              <a:rPr lang="en-US" altLang="en-US" dirty="0" smtClean="0"/>
              <a:t>Measuring voltage</a:t>
            </a:r>
          </a:p>
          <a:p>
            <a:pPr lvl="1" eaLnBrk="1" hangingPunct="1"/>
            <a:r>
              <a:rPr lang="en-US" altLang="en-US" dirty="0" smtClean="0"/>
              <a:t>Multimeters allow you to select alternating current voltage (ACV) or direct current voltage (DCV)</a:t>
            </a:r>
          </a:p>
          <a:p>
            <a:pPr lvl="1" eaLnBrk="1" hangingPunct="1"/>
            <a:r>
              <a:rPr lang="en-US" altLang="en-US" dirty="0" smtClean="0"/>
              <a:t>When using </a:t>
            </a:r>
            <a:r>
              <a:rPr lang="en-US" altLang="en-US" dirty="0" err="1" smtClean="0"/>
              <a:t>multimeters</a:t>
            </a:r>
            <a:r>
              <a:rPr lang="en-US" altLang="en-US" dirty="0" smtClean="0"/>
              <a:t> to measure voltage, selection of the range scale is very important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609600" y="5029200"/>
            <a:ext cx="8169275"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dirty="0"/>
              <a:t>FIGURE 22–24</a:t>
            </a:r>
            <a:r>
              <a:rPr lang="en-US" altLang="en-US" sz="1800" dirty="0"/>
              <a:t>  Note the various checks that can be made with a multimeter to determine taillight circuit problems. This type of analysis also applies to other types of circuits. (</a:t>
            </a:r>
            <a:r>
              <a:rPr lang="en-US" altLang="en-US" sz="1800" b="1" dirty="0"/>
              <a:t>A</a:t>
            </a:r>
            <a:r>
              <a:rPr lang="en-US" altLang="en-US" sz="1800" dirty="0"/>
              <a:t>) Check for power to the fuse panel. (</a:t>
            </a:r>
            <a:r>
              <a:rPr lang="en-US" altLang="en-US" sz="1800" b="1" dirty="0"/>
              <a:t>B</a:t>
            </a:r>
            <a:r>
              <a:rPr lang="en-US" altLang="en-US" sz="1800" dirty="0"/>
              <a:t>) Check for voltage after the main switch and fuse. (</a:t>
            </a:r>
            <a:r>
              <a:rPr lang="en-US" altLang="en-US" sz="1800" b="1" dirty="0"/>
              <a:t>C</a:t>
            </a:r>
            <a:r>
              <a:rPr lang="en-US" altLang="en-US" sz="1800" dirty="0"/>
              <a:t>) Check for voltage at taillight sockets. (</a:t>
            </a:r>
            <a:r>
              <a:rPr lang="en-US" altLang="en-US" sz="1800" b="1" dirty="0"/>
              <a:t>D</a:t>
            </a:r>
            <a:r>
              <a:rPr lang="en-US" altLang="en-US" sz="1800" dirty="0"/>
              <a:t>) An ohmmeter will check for grounds at taillights.</a:t>
            </a:r>
          </a:p>
        </p:txBody>
      </p:sp>
      <p:pic>
        <p:nvPicPr>
          <p:cNvPr id="84995" name="Picture 4"/>
          <p:cNvPicPr>
            <a:picLocks noGrp="1" noChangeAspect="1" noChangeArrowheads="1"/>
          </p:cNvPicPr>
          <p:nvPr>
            <p:ph idx="4294967295"/>
          </p:nvPr>
        </p:nvPicPr>
        <p:blipFill>
          <a:blip r:embed="rId3">
            <a:lum contrast="12000"/>
            <a:extLst>
              <a:ext uri="{28A0092B-C50C-407E-A947-70E740481C1C}">
                <a14:useLocalDpi xmlns:a14="http://schemas.microsoft.com/office/drawing/2010/main" val="0"/>
              </a:ext>
            </a:extLst>
          </a:blip>
          <a:srcRect/>
          <a:stretch>
            <a:fillRect/>
          </a:stretch>
        </p:blipFill>
        <p:spPr>
          <a:xfrm>
            <a:off x="1524000" y="609600"/>
            <a:ext cx="6477000" cy="4235450"/>
          </a:xfr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a:xfrm>
            <a:off x="381000" y="609600"/>
            <a:ext cx="7772400" cy="1143000"/>
          </a:xfrm>
        </p:spPr>
        <p:txBody>
          <a:bodyPr>
            <a:normAutofit fontScale="90000"/>
          </a:bodyPr>
          <a:lstStyle/>
          <a:p>
            <a:pPr eaLnBrk="1" hangingPunct="1"/>
            <a:r>
              <a:rPr lang="en-US" altLang="en-US" dirty="0" smtClean="0"/>
              <a:t>Electrical Diagnostic Equipment (continued)</a:t>
            </a:r>
          </a:p>
        </p:txBody>
      </p:sp>
      <p:sp>
        <p:nvSpPr>
          <p:cNvPr id="86019" name="Rectangle 3"/>
          <p:cNvSpPr>
            <a:spLocks noGrp="1" noChangeArrowheads="1"/>
          </p:cNvSpPr>
          <p:nvPr>
            <p:ph type="body" idx="4294967295"/>
          </p:nvPr>
        </p:nvSpPr>
        <p:spPr>
          <a:xfrm>
            <a:off x="609600" y="1981200"/>
            <a:ext cx="8001000" cy="4419600"/>
          </a:xfrm>
        </p:spPr>
        <p:txBody>
          <a:bodyPr>
            <a:normAutofit lnSpcReduction="10000"/>
          </a:bodyPr>
          <a:lstStyle/>
          <a:p>
            <a:pPr eaLnBrk="1" hangingPunct="1"/>
            <a:r>
              <a:rPr lang="en-US" altLang="en-US" dirty="0" smtClean="0"/>
              <a:t>Measuring current</a:t>
            </a:r>
          </a:p>
          <a:p>
            <a:pPr lvl="1" eaLnBrk="1" hangingPunct="1"/>
            <a:r>
              <a:rPr lang="en-US" altLang="en-US" dirty="0" smtClean="0"/>
              <a:t>Current or amperage measured to check consumption of power by a load</a:t>
            </a:r>
          </a:p>
          <a:p>
            <a:pPr lvl="1" eaLnBrk="1" hangingPunct="1"/>
            <a:r>
              <a:rPr lang="en-US" altLang="en-US" dirty="0" smtClean="0"/>
              <a:t>Measuring current in modern ammeters</a:t>
            </a:r>
          </a:p>
          <a:p>
            <a:pPr lvl="1" eaLnBrk="1" hangingPunct="1"/>
            <a:r>
              <a:rPr lang="en-US" altLang="en-US" dirty="0" smtClean="0"/>
              <a:t>Measuring current in older ammeters</a:t>
            </a:r>
          </a:p>
          <a:p>
            <a:pPr lvl="1" eaLnBrk="1" hangingPunct="1"/>
            <a:r>
              <a:rPr lang="en-US" altLang="en-US" dirty="0" smtClean="0"/>
              <a:t>High-current draw indicates low resistance</a:t>
            </a:r>
          </a:p>
          <a:p>
            <a:pPr lvl="2" eaLnBrk="1" hangingPunct="1"/>
            <a:r>
              <a:rPr lang="en-US" altLang="en-US" dirty="0" smtClean="0"/>
              <a:t>Dragging or partially shorted motor</a:t>
            </a:r>
          </a:p>
          <a:p>
            <a:pPr lvl="1" eaLnBrk="1" hangingPunct="1"/>
            <a:r>
              <a:rPr lang="en-US" altLang="en-US" dirty="0" smtClean="0"/>
              <a:t>Low-current draw means high resistance</a:t>
            </a:r>
          </a:p>
          <a:p>
            <a:pPr lvl="2" eaLnBrk="1" hangingPunct="1"/>
            <a:r>
              <a:rPr lang="en-US" altLang="en-US" dirty="0" smtClean="0"/>
              <a:t>Bad connection or dirty motor brushes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a:xfrm>
            <a:off x="331694" y="614082"/>
            <a:ext cx="7772400" cy="1143000"/>
          </a:xfrm>
        </p:spPr>
        <p:txBody>
          <a:bodyPr/>
          <a:lstStyle/>
          <a:p>
            <a:pPr eaLnBrk="1" hangingPunct="1"/>
            <a:r>
              <a:rPr lang="en-US" altLang="en-US" dirty="0" smtClean="0"/>
              <a:t>Electric Components</a:t>
            </a:r>
          </a:p>
        </p:txBody>
      </p:sp>
      <p:sp>
        <p:nvSpPr>
          <p:cNvPr id="87043" name="Rectangle 3"/>
          <p:cNvSpPr>
            <a:spLocks noGrp="1" noChangeArrowheads="1"/>
          </p:cNvSpPr>
          <p:nvPr>
            <p:ph type="body" idx="4294967295"/>
          </p:nvPr>
        </p:nvSpPr>
        <p:spPr>
          <a:xfrm>
            <a:off x="304800" y="1757082"/>
            <a:ext cx="8305800" cy="4643718"/>
          </a:xfrm>
        </p:spPr>
        <p:txBody>
          <a:bodyPr>
            <a:normAutofit lnSpcReduction="10000"/>
          </a:bodyPr>
          <a:lstStyle/>
          <a:p>
            <a:pPr eaLnBrk="1" hangingPunct="1"/>
            <a:r>
              <a:rPr lang="en-US" altLang="en-US" dirty="0" smtClean="0"/>
              <a:t>Switch: turns circuit on or off manually </a:t>
            </a:r>
          </a:p>
          <a:p>
            <a:pPr eaLnBrk="1" hangingPunct="1"/>
            <a:r>
              <a:rPr lang="en-US" altLang="en-US" dirty="0" smtClean="0"/>
              <a:t>Solenoid: electromagnet with movable core or plunger</a:t>
            </a:r>
          </a:p>
          <a:p>
            <a:pPr eaLnBrk="1" hangingPunct="1"/>
            <a:r>
              <a:rPr lang="en-US" altLang="en-US" dirty="0" smtClean="0"/>
              <a:t>Relay: remote control switch</a:t>
            </a:r>
          </a:p>
          <a:p>
            <a:pPr eaLnBrk="1" hangingPunct="1"/>
            <a:r>
              <a:rPr lang="en-US" altLang="en-US" dirty="0" smtClean="0"/>
              <a:t>Inertia switch: designed to shut electric fuel pump off after a collision</a:t>
            </a:r>
          </a:p>
          <a:p>
            <a:pPr eaLnBrk="1" hangingPunct="1"/>
            <a:r>
              <a:rPr lang="en-US" altLang="en-US" dirty="0" smtClean="0"/>
              <a:t>Motors: use permanent magnets and electromagnets to convert electrical energy into a rotation motion for doing work</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669925" y="5257800"/>
            <a:ext cx="81692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t>FIGURE 22–26</a:t>
            </a:r>
            <a:r>
              <a:rPr lang="en-US" altLang="en-US" sz="1800"/>
              <a:t>  This illustration shows the electrical components found in the engine bay of one vehicle. During a hard frontal collision, these parts can be smashed and damaged, requiring replacement.</a:t>
            </a:r>
          </a:p>
        </p:txBody>
      </p:sp>
      <p:pic>
        <p:nvPicPr>
          <p:cNvPr id="88067" name="Picture 4"/>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2362200" y="838200"/>
            <a:ext cx="4667250" cy="4322478"/>
          </a:xfr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idx="4294967295"/>
          </p:nvPr>
        </p:nvSpPr>
        <p:spPr>
          <a:xfrm>
            <a:off x="457200" y="609600"/>
            <a:ext cx="7772400" cy="1143000"/>
          </a:xfrm>
        </p:spPr>
        <p:txBody>
          <a:bodyPr/>
          <a:lstStyle/>
          <a:p>
            <a:pPr eaLnBrk="1" hangingPunct="1"/>
            <a:r>
              <a:rPr lang="en-US" altLang="en-US" dirty="0" smtClean="0"/>
              <a:t>Circuit Protective Devices</a:t>
            </a:r>
          </a:p>
        </p:txBody>
      </p:sp>
      <p:sp>
        <p:nvSpPr>
          <p:cNvPr id="89091" name="Rectangle 3"/>
          <p:cNvSpPr>
            <a:spLocks noGrp="1" noChangeArrowheads="1"/>
          </p:cNvSpPr>
          <p:nvPr>
            <p:ph type="body" idx="4294967295"/>
          </p:nvPr>
        </p:nvSpPr>
        <p:spPr>
          <a:xfrm>
            <a:off x="152400" y="1905000"/>
            <a:ext cx="8382000" cy="4495800"/>
          </a:xfrm>
        </p:spPr>
        <p:txBody>
          <a:bodyPr>
            <a:normAutofit lnSpcReduction="10000"/>
          </a:bodyPr>
          <a:lstStyle/>
          <a:p>
            <a:pPr eaLnBrk="1" hangingPunct="1"/>
            <a:r>
              <a:rPr lang="en-US" altLang="en-US" dirty="0" smtClean="0"/>
              <a:t>Prevent excess current from burning wires and components</a:t>
            </a:r>
          </a:p>
          <a:p>
            <a:pPr eaLnBrk="1" hangingPunct="1"/>
            <a:r>
              <a:rPr lang="en-US" altLang="en-US" dirty="0" smtClean="0"/>
              <a:t>Fuse box (or fuse panel) holds circuit fuses, breakers, and sometimes flasher units for turn and emergency lights</a:t>
            </a:r>
          </a:p>
          <a:p>
            <a:pPr eaLnBrk="1" hangingPunct="1"/>
            <a:r>
              <a:rPr lang="en-US" altLang="en-US" dirty="0" smtClean="0"/>
              <a:t>Fuses</a:t>
            </a:r>
          </a:p>
          <a:p>
            <a:pPr lvl="1" eaLnBrk="1" hangingPunct="1"/>
            <a:r>
              <a:rPr lang="en-US" altLang="en-US" dirty="0" smtClean="0"/>
              <a:t>Burn in half with excess current to protect a circuit from further damage</a:t>
            </a:r>
          </a:p>
          <a:p>
            <a:pPr lvl="1" eaLnBrk="1" hangingPunct="1"/>
            <a:r>
              <a:rPr lang="en-US" altLang="en-US" dirty="0" smtClean="0"/>
              <a:t>Fuse ratings: current at which fuse will blow</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idx="4294967295"/>
          </p:nvPr>
        </p:nvSpPr>
        <p:spPr>
          <a:xfrm>
            <a:off x="372035" y="609600"/>
            <a:ext cx="7772400" cy="1143000"/>
          </a:xfrm>
        </p:spPr>
        <p:txBody>
          <a:bodyPr>
            <a:normAutofit fontScale="90000"/>
          </a:bodyPr>
          <a:lstStyle/>
          <a:p>
            <a:pPr eaLnBrk="1" hangingPunct="1"/>
            <a:r>
              <a:rPr lang="en-US" altLang="en-US" dirty="0" smtClean="0"/>
              <a:t>Circuit Protective Devices (continued)</a:t>
            </a:r>
          </a:p>
        </p:txBody>
      </p:sp>
      <p:sp>
        <p:nvSpPr>
          <p:cNvPr id="90115" name="Rectangle 3"/>
          <p:cNvSpPr>
            <a:spLocks noGrp="1" noChangeArrowheads="1"/>
          </p:cNvSpPr>
          <p:nvPr>
            <p:ph type="body" idx="4294967295"/>
          </p:nvPr>
        </p:nvSpPr>
        <p:spPr>
          <a:xfrm>
            <a:off x="381000" y="1981200"/>
            <a:ext cx="8153400" cy="4343400"/>
          </a:xfrm>
        </p:spPr>
        <p:txBody>
          <a:bodyPr>
            <a:normAutofit lnSpcReduction="10000"/>
          </a:bodyPr>
          <a:lstStyle/>
          <a:p>
            <a:pPr eaLnBrk="1" hangingPunct="1"/>
            <a:r>
              <a:rPr lang="en-US" altLang="en-US" dirty="0" smtClean="0"/>
              <a:t>Fuse links</a:t>
            </a:r>
          </a:p>
          <a:p>
            <a:pPr lvl="1" eaLnBrk="1" hangingPunct="1"/>
            <a:r>
              <a:rPr lang="en-US" altLang="en-US" dirty="0" smtClean="0"/>
              <a:t>Smaller diameter wires spliced into the larger circuit wiring for overcurrent protection</a:t>
            </a:r>
          </a:p>
          <a:p>
            <a:pPr lvl="1" eaLnBrk="1" hangingPunct="1"/>
            <a:r>
              <a:rPr lang="en-US" altLang="en-US" dirty="0" smtClean="0"/>
              <a:t>Also called fusible links</a:t>
            </a:r>
          </a:p>
          <a:p>
            <a:pPr eaLnBrk="1" hangingPunct="1"/>
            <a:r>
              <a:rPr lang="en-US" altLang="en-US" dirty="0" smtClean="0"/>
              <a:t>Circuit breakers</a:t>
            </a:r>
          </a:p>
          <a:p>
            <a:pPr lvl="1" eaLnBrk="1" hangingPunct="1"/>
            <a:r>
              <a:rPr lang="en-US" altLang="en-US" dirty="0" smtClean="0"/>
              <a:t>Heat up and open with excess current to protect circuit</a:t>
            </a:r>
          </a:p>
          <a:p>
            <a:pPr lvl="1" eaLnBrk="1" hangingPunct="1"/>
            <a:r>
              <a:rPr lang="en-US" altLang="en-US" dirty="0" smtClean="0"/>
              <a:t>Cycling circuit breakers</a:t>
            </a:r>
          </a:p>
          <a:p>
            <a:pPr lvl="1" eaLnBrk="1" hangingPunct="1"/>
            <a:r>
              <a:rPr lang="en-US" altLang="en-US" dirty="0" err="1" smtClean="0"/>
              <a:t>Noncycling</a:t>
            </a:r>
            <a:r>
              <a:rPr lang="en-US" altLang="en-US" dirty="0" smtClean="0"/>
              <a:t> circuit breakers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2"/>
          <p:cNvSpPr txBox="1">
            <a:spLocks noChangeArrowheads="1"/>
          </p:cNvSpPr>
          <p:nvPr/>
        </p:nvSpPr>
        <p:spPr bwMode="auto">
          <a:xfrm>
            <a:off x="517525" y="4953000"/>
            <a:ext cx="81692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t>FIGURE 22–33</a:t>
            </a:r>
            <a:r>
              <a:rPr lang="en-US" altLang="en-US" sz="1800"/>
              <a:t>  A circuit breaker uses a bimetal arm that bends with heat-generated current flow. If the current goes too high, heating of the bimetal arm causes it to bend and open circuit contacts. When the bimetal arm cools, it bends back to reconnect the circuit.</a:t>
            </a:r>
          </a:p>
        </p:txBody>
      </p:sp>
      <p:pic>
        <p:nvPicPr>
          <p:cNvPr id="91139" name="Picture 4"/>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2133600" y="1143000"/>
            <a:ext cx="5054600" cy="3325812"/>
          </a:xfr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p:cNvSpPr>
            <a:spLocks noGrp="1" noChangeArrowheads="1"/>
          </p:cNvSpPr>
          <p:nvPr>
            <p:ph type="title" idx="4294967295"/>
          </p:nvPr>
        </p:nvSpPr>
        <p:spPr>
          <a:xfrm>
            <a:off x="533400" y="609600"/>
            <a:ext cx="7772400" cy="1143000"/>
          </a:xfrm>
        </p:spPr>
        <p:txBody>
          <a:bodyPr/>
          <a:lstStyle/>
          <a:p>
            <a:pPr eaLnBrk="1" hangingPunct="1"/>
            <a:r>
              <a:rPr lang="en-US" altLang="en-US" dirty="0" smtClean="0"/>
              <a:t>Objectives</a:t>
            </a:r>
          </a:p>
        </p:txBody>
      </p:sp>
      <p:sp>
        <p:nvSpPr>
          <p:cNvPr id="61443" name="Rectangle 5"/>
          <p:cNvSpPr>
            <a:spLocks noGrp="1" noChangeArrowheads="1"/>
          </p:cNvSpPr>
          <p:nvPr>
            <p:ph type="body" idx="4294967295"/>
          </p:nvPr>
        </p:nvSpPr>
        <p:spPr>
          <a:xfrm>
            <a:off x="381000" y="1676400"/>
            <a:ext cx="8382000" cy="4495800"/>
          </a:xfrm>
          <a:noFill/>
        </p:spPr>
        <p:txBody>
          <a:bodyPr>
            <a:normAutofit fontScale="92500" lnSpcReduction="10000"/>
          </a:bodyPr>
          <a:lstStyle/>
          <a:p>
            <a:pPr eaLnBrk="1" hangingPunct="1"/>
            <a:r>
              <a:rPr lang="en-US" altLang="en-US" dirty="0" smtClean="0"/>
              <a:t>Explain basic electrical values: volts, ohms, and amps</a:t>
            </a:r>
          </a:p>
          <a:p>
            <a:pPr eaLnBrk="1" hangingPunct="1"/>
            <a:r>
              <a:rPr lang="en-US" altLang="en-US" dirty="0" smtClean="0"/>
              <a:t>Use Ohm’s Law to calculate circuit values</a:t>
            </a:r>
          </a:p>
          <a:p>
            <a:pPr eaLnBrk="1" hangingPunct="1"/>
            <a:r>
              <a:rPr lang="en-US" altLang="en-US" dirty="0" smtClean="0"/>
              <a:t>Describe the difference between series and parallel circuits</a:t>
            </a:r>
          </a:p>
          <a:p>
            <a:pPr eaLnBrk="1" hangingPunct="1"/>
            <a:r>
              <a:rPr lang="en-US" altLang="en-US" dirty="0" smtClean="0"/>
              <a:t>Describe the test procedures used to repair electrical and electronic systems</a:t>
            </a:r>
          </a:p>
          <a:p>
            <a:pPr eaLnBrk="1" hangingPunct="1"/>
            <a:r>
              <a:rPr lang="en-US" altLang="en-US" dirty="0" smtClean="0"/>
              <a:t>Repair vehicle wiring harnesses damaged during a collision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idx="4294967295"/>
          </p:nvPr>
        </p:nvSpPr>
        <p:spPr>
          <a:xfrm>
            <a:off x="533400" y="609600"/>
            <a:ext cx="7772400" cy="1143000"/>
          </a:xfrm>
        </p:spPr>
        <p:txBody>
          <a:bodyPr>
            <a:normAutofit fontScale="90000"/>
          </a:bodyPr>
          <a:lstStyle/>
          <a:p>
            <a:pPr eaLnBrk="1" hangingPunct="1"/>
            <a:r>
              <a:rPr lang="en-US" altLang="en-US" dirty="0" smtClean="0"/>
              <a:t>Lighting and Other Electrical Circuits</a:t>
            </a:r>
          </a:p>
        </p:txBody>
      </p:sp>
      <p:sp>
        <p:nvSpPr>
          <p:cNvPr id="92163" name="Rectangle 3"/>
          <p:cNvSpPr>
            <a:spLocks noGrp="1" noChangeArrowheads="1"/>
          </p:cNvSpPr>
          <p:nvPr>
            <p:ph type="body" idx="4294967295"/>
          </p:nvPr>
        </p:nvSpPr>
        <p:spPr>
          <a:xfrm>
            <a:off x="228600" y="1828800"/>
            <a:ext cx="8229600" cy="4572000"/>
          </a:xfrm>
        </p:spPr>
        <p:txBody>
          <a:bodyPr>
            <a:normAutofit lnSpcReduction="10000"/>
          </a:bodyPr>
          <a:lstStyle/>
          <a:p>
            <a:pPr eaLnBrk="1" hangingPunct="1"/>
            <a:r>
              <a:rPr lang="en-US" altLang="en-US" dirty="0" smtClean="0"/>
              <a:t>Automotive lighting systems have become increasingly sophisticated</a:t>
            </a:r>
          </a:p>
          <a:p>
            <a:pPr eaLnBrk="1" hangingPunct="1"/>
            <a:r>
              <a:rPr lang="en-US" altLang="en-US" dirty="0" smtClean="0"/>
              <a:t>Headlight assemblies often damaged in frontal collisions</a:t>
            </a:r>
          </a:p>
          <a:p>
            <a:pPr eaLnBrk="1" hangingPunct="1"/>
            <a:r>
              <a:rPr lang="en-US" altLang="en-US" dirty="0" smtClean="0"/>
              <a:t>Aiming headlights</a:t>
            </a:r>
          </a:p>
          <a:p>
            <a:pPr lvl="1" eaLnBrk="1" hangingPunct="1"/>
            <a:r>
              <a:rPr lang="en-US" altLang="en-US" dirty="0" smtClean="0"/>
              <a:t>Inspections that should be made before making adjustments to headlights</a:t>
            </a:r>
          </a:p>
          <a:p>
            <a:pPr lvl="1" eaLnBrk="1" hangingPunct="1"/>
            <a:r>
              <a:rPr lang="en-US" altLang="en-US" dirty="0" smtClean="0"/>
              <a:t>Headlight aimers: for adjusting headlights to shine at proper height and side direction in front of vehicle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2"/>
          <p:cNvSpPr txBox="1">
            <a:spLocks noChangeArrowheads="1"/>
          </p:cNvSpPr>
          <p:nvPr/>
        </p:nvSpPr>
        <p:spPr bwMode="auto">
          <a:xfrm>
            <a:off x="593725" y="4876800"/>
            <a:ext cx="8169275"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dirty="0"/>
              <a:t>FIGURE 22–38</a:t>
            </a:r>
            <a:r>
              <a:rPr lang="en-US" altLang="en-US" sz="1800" dirty="0"/>
              <a:t>  Note how the shop wall and floor have been marked for aiming headlights. Pull a vehicle up to the line drawn 25 feet from the wall. Measure the headlight heights, the width between bulbs, and the centerline. Draw lines on the wall or mark them with masking tape. When the headlights are turned on, they should hit the wall on your alignment marks.</a:t>
            </a:r>
          </a:p>
        </p:txBody>
      </p:sp>
      <p:pic>
        <p:nvPicPr>
          <p:cNvPr id="93187" name="Picture 4"/>
          <p:cNvPicPr>
            <a:picLocks noGrp="1" noChangeAspect="1" noChangeArrowheads="1"/>
          </p:cNvPicPr>
          <p:nvPr>
            <p:ph idx="4294967295"/>
          </p:nvPr>
        </p:nvPicPr>
        <p:blipFill>
          <a:blip r:embed="rId3">
            <a:lum contrast="6000"/>
            <a:extLst>
              <a:ext uri="{28A0092B-C50C-407E-A947-70E740481C1C}">
                <a14:useLocalDpi xmlns:a14="http://schemas.microsoft.com/office/drawing/2010/main" val="0"/>
              </a:ext>
            </a:extLst>
          </a:blip>
          <a:srcRect/>
          <a:stretch>
            <a:fillRect/>
          </a:stretch>
        </p:blipFill>
        <p:spPr>
          <a:xfrm>
            <a:off x="593725" y="685800"/>
            <a:ext cx="7704138" cy="4032250"/>
          </a:xfr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idx="4294967295"/>
          </p:nvPr>
        </p:nvSpPr>
        <p:spPr>
          <a:xfrm>
            <a:off x="533400" y="609600"/>
            <a:ext cx="7772400" cy="1143000"/>
          </a:xfrm>
        </p:spPr>
        <p:txBody>
          <a:bodyPr>
            <a:normAutofit fontScale="90000"/>
          </a:bodyPr>
          <a:lstStyle/>
          <a:p>
            <a:pPr eaLnBrk="1" hangingPunct="1"/>
            <a:r>
              <a:rPr lang="en-US" altLang="en-US" dirty="0" smtClean="0"/>
              <a:t>Lighting and Other Electrical Circuits (continued)</a:t>
            </a:r>
          </a:p>
        </p:txBody>
      </p:sp>
      <p:sp>
        <p:nvSpPr>
          <p:cNvPr id="94211" name="Rectangle 3"/>
          <p:cNvSpPr>
            <a:spLocks noGrp="1" noChangeArrowheads="1"/>
          </p:cNvSpPr>
          <p:nvPr>
            <p:ph type="body" idx="4294967295"/>
          </p:nvPr>
        </p:nvSpPr>
        <p:spPr>
          <a:xfrm>
            <a:off x="304800" y="2057400"/>
            <a:ext cx="8229600" cy="4343400"/>
          </a:xfrm>
        </p:spPr>
        <p:txBody>
          <a:bodyPr>
            <a:normAutofit lnSpcReduction="10000"/>
          </a:bodyPr>
          <a:lstStyle/>
          <a:p>
            <a:pPr eaLnBrk="1" hangingPunct="1"/>
            <a:r>
              <a:rPr lang="en-US" altLang="en-US" dirty="0" smtClean="0"/>
              <a:t>Tail, backup, and stoplights</a:t>
            </a:r>
          </a:p>
          <a:p>
            <a:pPr lvl="1" eaLnBrk="1" hangingPunct="1"/>
            <a:r>
              <a:rPr lang="en-US" altLang="en-US" dirty="0" smtClean="0"/>
              <a:t>Failure of tail, backup, stop, or directional light usually attributed to faulty bulb</a:t>
            </a:r>
          </a:p>
          <a:p>
            <a:pPr lvl="1" eaLnBrk="1" hangingPunct="1"/>
            <a:r>
              <a:rPr lang="en-US" altLang="en-US" dirty="0" smtClean="0"/>
              <a:t>Moisture getting into bulb socket causes corrosion of electrical contacts and bulb</a:t>
            </a:r>
          </a:p>
          <a:p>
            <a:pPr eaLnBrk="1" hangingPunct="1"/>
            <a:r>
              <a:rPr lang="en-US" altLang="en-US" dirty="0" smtClean="0"/>
              <a:t>Windshield wipers and washers</a:t>
            </a:r>
          </a:p>
          <a:p>
            <a:pPr eaLnBrk="1" hangingPunct="1"/>
            <a:r>
              <a:rPr lang="en-US" altLang="en-US" dirty="0" smtClean="0"/>
              <a:t>Horn</a:t>
            </a:r>
          </a:p>
          <a:p>
            <a:pPr lvl="1" eaLnBrk="1" hangingPunct="1"/>
            <a:r>
              <a:rPr lang="en-US" altLang="en-US" dirty="0" smtClean="0"/>
              <a:t>Most horn systems use steering wheel switch and relay for sounding the horn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2"/>
          <p:cNvSpPr txBox="1">
            <a:spLocks noChangeArrowheads="1"/>
          </p:cNvSpPr>
          <p:nvPr/>
        </p:nvSpPr>
        <p:spPr bwMode="auto">
          <a:xfrm>
            <a:off x="457200" y="4953000"/>
            <a:ext cx="81692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t>FIGURE 22–42</a:t>
            </a:r>
            <a:r>
              <a:rPr lang="en-US" altLang="en-US" sz="1800"/>
              <a:t>  This is a typical configuration of windshield wipers and washers. The wiper motor normally attaches to the firewall, either in the engine compartment or under the dash. The washer bottle is often cracked during frontal collisions and should be inspected for leakage and normal operation.</a:t>
            </a:r>
          </a:p>
        </p:txBody>
      </p:sp>
      <p:pic>
        <p:nvPicPr>
          <p:cNvPr id="95235" name="Picture 4"/>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447800" y="878728"/>
            <a:ext cx="5572125" cy="4060825"/>
          </a:xfr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idx="4294967295"/>
          </p:nvPr>
        </p:nvSpPr>
        <p:spPr>
          <a:xfrm>
            <a:off x="571500" y="685800"/>
            <a:ext cx="7772400" cy="1143000"/>
          </a:xfrm>
        </p:spPr>
        <p:txBody>
          <a:bodyPr>
            <a:normAutofit fontScale="90000"/>
          </a:bodyPr>
          <a:lstStyle/>
          <a:p>
            <a:pPr eaLnBrk="1" hangingPunct="1"/>
            <a:r>
              <a:rPr lang="en-US" altLang="en-US" dirty="0" smtClean="0"/>
              <a:t>Lighting and Other Electrical Circuits (continued)</a:t>
            </a:r>
          </a:p>
        </p:txBody>
      </p:sp>
      <p:sp>
        <p:nvSpPr>
          <p:cNvPr id="96259" name="Rectangle 3"/>
          <p:cNvSpPr>
            <a:spLocks noGrp="1" noChangeArrowheads="1"/>
          </p:cNvSpPr>
          <p:nvPr>
            <p:ph type="body" idx="4294967295"/>
          </p:nvPr>
        </p:nvSpPr>
        <p:spPr>
          <a:xfrm>
            <a:off x="228600" y="2133600"/>
            <a:ext cx="8305800" cy="4267200"/>
          </a:xfrm>
        </p:spPr>
        <p:txBody>
          <a:bodyPr/>
          <a:lstStyle/>
          <a:p>
            <a:pPr eaLnBrk="1" hangingPunct="1"/>
            <a:r>
              <a:rPr lang="en-US" altLang="en-US" dirty="0" smtClean="0"/>
              <a:t>Starting and charging systems</a:t>
            </a:r>
          </a:p>
          <a:p>
            <a:pPr lvl="1" eaLnBrk="1" hangingPunct="1"/>
            <a:r>
              <a:rPr lang="en-US" altLang="en-US" dirty="0" smtClean="0"/>
              <a:t>Starting system</a:t>
            </a:r>
          </a:p>
          <a:p>
            <a:pPr lvl="2" eaLnBrk="1" hangingPunct="1"/>
            <a:r>
              <a:rPr lang="en-US" altLang="en-US" dirty="0" smtClean="0"/>
              <a:t>Large electric motor turns engine flywheel</a:t>
            </a:r>
          </a:p>
          <a:p>
            <a:pPr lvl="2" eaLnBrk="1" hangingPunct="1"/>
            <a:r>
              <a:rPr lang="en-US" altLang="en-US" dirty="0" smtClean="0"/>
              <a:t>This spins, or “cranks,” crankshaft until engine starts and runs on its own power</a:t>
            </a:r>
          </a:p>
          <a:p>
            <a:pPr lvl="1" eaLnBrk="1" hangingPunct="1"/>
            <a:r>
              <a:rPr lang="en-US" altLang="en-US" dirty="0" smtClean="0"/>
              <a:t>Charging system</a:t>
            </a:r>
          </a:p>
          <a:p>
            <a:pPr lvl="2" eaLnBrk="1" hangingPunct="1"/>
            <a:r>
              <a:rPr lang="en-US" altLang="en-US" dirty="0" smtClean="0"/>
              <a:t>Recharges battery and supplies electrical energy when engine is running</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idx="4294967295"/>
          </p:nvPr>
        </p:nvSpPr>
        <p:spPr>
          <a:xfrm>
            <a:off x="457200" y="609600"/>
            <a:ext cx="7772400" cy="1143000"/>
          </a:xfrm>
        </p:spPr>
        <p:txBody>
          <a:bodyPr>
            <a:normAutofit fontScale="90000"/>
          </a:bodyPr>
          <a:lstStyle/>
          <a:p>
            <a:pPr eaLnBrk="1" hangingPunct="1"/>
            <a:r>
              <a:rPr lang="en-US" altLang="en-US" dirty="0" smtClean="0"/>
              <a:t>Lighting and Other Electrical Circuits (continued)</a:t>
            </a:r>
          </a:p>
        </p:txBody>
      </p:sp>
      <p:sp>
        <p:nvSpPr>
          <p:cNvPr id="97283" name="Rectangle 3"/>
          <p:cNvSpPr>
            <a:spLocks noGrp="1" noChangeArrowheads="1"/>
          </p:cNvSpPr>
          <p:nvPr>
            <p:ph type="body" idx="4294967295"/>
          </p:nvPr>
        </p:nvSpPr>
        <p:spPr>
          <a:xfrm>
            <a:off x="304800" y="1981200"/>
            <a:ext cx="8229600" cy="4419600"/>
          </a:xfrm>
        </p:spPr>
        <p:txBody>
          <a:bodyPr>
            <a:normAutofit lnSpcReduction="10000"/>
          </a:bodyPr>
          <a:lstStyle/>
          <a:p>
            <a:pPr eaLnBrk="1" hangingPunct="1"/>
            <a:r>
              <a:rPr lang="en-US" altLang="en-US" dirty="0" smtClean="0"/>
              <a:t>Electrical troubleshooting charts</a:t>
            </a:r>
          </a:p>
          <a:p>
            <a:pPr lvl="1" eaLnBrk="1" hangingPunct="1"/>
            <a:r>
              <a:rPr lang="en-US" altLang="en-US" dirty="0" smtClean="0"/>
              <a:t>Provide diagnostic procedures that are read from top to bottom in a specific sequence</a:t>
            </a:r>
          </a:p>
          <a:p>
            <a:pPr eaLnBrk="1" hangingPunct="1"/>
            <a:r>
              <a:rPr lang="en-US" altLang="en-US" dirty="0" smtClean="0"/>
              <a:t>Battery drain</a:t>
            </a:r>
          </a:p>
          <a:p>
            <a:pPr lvl="1" eaLnBrk="1" hangingPunct="1"/>
            <a:r>
              <a:rPr lang="en-US" altLang="en-US" dirty="0" smtClean="0"/>
              <a:t>Causes current to flow out of battery when everything should be off</a:t>
            </a:r>
          </a:p>
          <a:p>
            <a:pPr eaLnBrk="1" hangingPunct="1"/>
            <a:r>
              <a:rPr lang="en-US" altLang="en-US" dirty="0" smtClean="0"/>
              <a:t>Engine no-start</a:t>
            </a:r>
          </a:p>
          <a:p>
            <a:pPr lvl="1" eaLnBrk="1" hangingPunct="1"/>
            <a:r>
              <a:rPr lang="en-US" altLang="en-US" dirty="0" smtClean="0"/>
              <a:t>If an engine cranks but fails to start, check for “spark” and “fuel”</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idx="4294967295"/>
          </p:nvPr>
        </p:nvSpPr>
        <p:spPr>
          <a:xfrm>
            <a:off x="381000" y="609600"/>
            <a:ext cx="7772400" cy="1143000"/>
          </a:xfrm>
        </p:spPr>
        <p:txBody>
          <a:bodyPr/>
          <a:lstStyle/>
          <a:p>
            <a:pPr eaLnBrk="1" hangingPunct="1"/>
            <a:r>
              <a:rPr lang="en-US" altLang="en-US" dirty="0" smtClean="0"/>
              <a:t>Electronic System Service</a:t>
            </a:r>
          </a:p>
        </p:txBody>
      </p:sp>
      <p:sp>
        <p:nvSpPr>
          <p:cNvPr id="98307" name="Rectangle 3"/>
          <p:cNvSpPr>
            <a:spLocks noGrp="1" noChangeArrowheads="1"/>
          </p:cNvSpPr>
          <p:nvPr>
            <p:ph type="body" idx="4294967295"/>
          </p:nvPr>
        </p:nvSpPr>
        <p:spPr>
          <a:xfrm>
            <a:off x="381000" y="1828800"/>
            <a:ext cx="8382000" cy="4572000"/>
          </a:xfrm>
        </p:spPr>
        <p:txBody>
          <a:bodyPr>
            <a:normAutofit/>
          </a:bodyPr>
          <a:lstStyle/>
          <a:p>
            <a:pPr eaLnBrk="1" hangingPunct="1"/>
            <a:r>
              <a:rPr lang="en-US" altLang="en-US" dirty="0" smtClean="0"/>
              <a:t>Many electronic diagnostic and repair procedures are not that difficult</a:t>
            </a:r>
          </a:p>
          <a:p>
            <a:pPr eaLnBrk="1" hangingPunct="1"/>
            <a:r>
              <a:rPr lang="en-US" altLang="en-US" dirty="0" smtClean="0"/>
              <a:t>Technicians can find and fix many electronic problems by:</a:t>
            </a:r>
          </a:p>
          <a:p>
            <a:pPr lvl="1" eaLnBrk="1" hangingPunct="1"/>
            <a:r>
              <a:rPr lang="en-US" altLang="en-US" dirty="0" smtClean="0"/>
              <a:t>Going back to basics of electrical circuits</a:t>
            </a:r>
          </a:p>
          <a:p>
            <a:pPr lvl="1" eaLnBrk="1" hangingPunct="1"/>
            <a:r>
              <a:rPr lang="en-US" altLang="en-US" dirty="0" smtClean="0"/>
              <a:t>Following few simple rules</a:t>
            </a:r>
          </a:p>
          <a:p>
            <a:pPr eaLnBrk="1" hangingPunct="1"/>
            <a:r>
              <a:rPr lang="en-US" altLang="en-US" dirty="0" smtClean="0"/>
              <a:t>Knowledge of electronics is necessary for technicians to perform their jobs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idx="4294967295"/>
          </p:nvPr>
        </p:nvSpPr>
        <p:spPr>
          <a:xfrm>
            <a:off x="457200" y="609600"/>
            <a:ext cx="7772400" cy="1143000"/>
          </a:xfrm>
        </p:spPr>
        <p:txBody>
          <a:bodyPr/>
          <a:lstStyle/>
          <a:p>
            <a:pPr eaLnBrk="1" hangingPunct="1"/>
            <a:r>
              <a:rPr lang="en-US" altLang="en-US" dirty="0" smtClean="0"/>
              <a:t>Electronic Displays</a:t>
            </a:r>
          </a:p>
        </p:txBody>
      </p:sp>
      <p:sp>
        <p:nvSpPr>
          <p:cNvPr id="99331" name="Rectangle 3"/>
          <p:cNvSpPr>
            <a:spLocks noGrp="1" noChangeArrowheads="1"/>
          </p:cNvSpPr>
          <p:nvPr>
            <p:ph type="body" idx="4294967295"/>
          </p:nvPr>
        </p:nvSpPr>
        <p:spPr>
          <a:xfrm>
            <a:off x="304800" y="1779494"/>
            <a:ext cx="8305800" cy="4545106"/>
          </a:xfrm>
        </p:spPr>
        <p:txBody>
          <a:bodyPr/>
          <a:lstStyle/>
          <a:p>
            <a:pPr eaLnBrk="1" hangingPunct="1"/>
            <a:r>
              <a:rPr lang="en-US" altLang="en-US" dirty="0" smtClean="0"/>
              <a:t>In collision repair, electronic displays call for special cautions</a:t>
            </a:r>
          </a:p>
          <a:p>
            <a:pPr eaLnBrk="1" hangingPunct="1"/>
            <a:r>
              <a:rPr lang="en-US" altLang="en-US" dirty="0" smtClean="0"/>
              <a:t>Most dashboard gauges are driven by some type of electrical signal</a:t>
            </a:r>
          </a:p>
          <a:p>
            <a:pPr lvl="1" eaLnBrk="1" hangingPunct="1"/>
            <a:r>
              <a:rPr lang="en-US" altLang="en-US" dirty="0" smtClean="0"/>
              <a:t>Gauges can either be analog or digital</a:t>
            </a:r>
          </a:p>
          <a:p>
            <a:pPr eaLnBrk="1" hangingPunct="1"/>
            <a:r>
              <a:rPr lang="en-US" altLang="en-US" dirty="0" smtClean="0"/>
              <a:t>Digital displays</a:t>
            </a:r>
          </a:p>
          <a:p>
            <a:pPr eaLnBrk="1" hangingPunct="1"/>
            <a:r>
              <a:rPr lang="en-US" altLang="en-US" dirty="0" smtClean="0"/>
              <a:t>Analog displays</a:t>
            </a:r>
          </a:p>
          <a:p>
            <a:pPr eaLnBrk="1" hangingPunct="1"/>
            <a:endParaRPr lang="en-US" altLang="en-US" dirty="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457200" y="5257800"/>
            <a:ext cx="81692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t>FIGURE 22–50</a:t>
            </a:r>
            <a:r>
              <a:rPr lang="en-US" altLang="en-US" sz="1800"/>
              <a:t>  (</a:t>
            </a:r>
            <a:r>
              <a:rPr lang="en-US" altLang="en-US" sz="1800" b="1"/>
              <a:t>A</a:t>
            </a:r>
            <a:r>
              <a:rPr lang="en-US" altLang="en-US" sz="1800"/>
              <a:t>) An analog display has gauge needles that sweep around. (</a:t>
            </a:r>
            <a:r>
              <a:rPr lang="en-US" altLang="en-US" sz="1800" b="1"/>
              <a:t>B</a:t>
            </a:r>
            <a:r>
              <a:rPr lang="en-US" altLang="en-US" sz="1800"/>
              <a:t>) A digital display has number displays and sometimes analog indicators that move or slide across to show vehicle speed, for example.</a:t>
            </a:r>
          </a:p>
        </p:txBody>
      </p:sp>
      <p:pic>
        <p:nvPicPr>
          <p:cNvPr id="100355" name="Picture 4"/>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2057400" y="762000"/>
            <a:ext cx="4694606" cy="4343400"/>
          </a:xfr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idx="4294967295"/>
          </p:nvPr>
        </p:nvSpPr>
        <p:spPr>
          <a:xfrm>
            <a:off x="533400" y="609600"/>
            <a:ext cx="7772400" cy="1143000"/>
          </a:xfrm>
        </p:spPr>
        <p:txBody>
          <a:bodyPr/>
          <a:lstStyle/>
          <a:p>
            <a:pPr eaLnBrk="1" hangingPunct="1"/>
            <a:r>
              <a:rPr lang="en-US" altLang="en-US" dirty="0" smtClean="0"/>
              <a:t>Electronic Displays (continued)</a:t>
            </a:r>
          </a:p>
        </p:txBody>
      </p:sp>
      <p:sp>
        <p:nvSpPr>
          <p:cNvPr id="101379" name="Rectangle 3"/>
          <p:cNvSpPr>
            <a:spLocks noGrp="1" noChangeArrowheads="1"/>
          </p:cNvSpPr>
          <p:nvPr>
            <p:ph type="body" idx="4294967295"/>
          </p:nvPr>
        </p:nvSpPr>
        <p:spPr>
          <a:xfrm>
            <a:off x="381000" y="1905000"/>
            <a:ext cx="8229600" cy="4419600"/>
          </a:xfrm>
        </p:spPr>
        <p:txBody>
          <a:bodyPr>
            <a:normAutofit lnSpcReduction="10000"/>
          </a:bodyPr>
          <a:lstStyle/>
          <a:p>
            <a:pPr eaLnBrk="1" hangingPunct="1"/>
            <a:r>
              <a:rPr lang="en-US" altLang="en-US" dirty="0" smtClean="0"/>
              <a:t>Display types</a:t>
            </a:r>
          </a:p>
          <a:p>
            <a:pPr lvl="1" eaLnBrk="1" hangingPunct="1"/>
            <a:r>
              <a:rPr lang="en-US" altLang="en-US" dirty="0" smtClean="0"/>
              <a:t>Light-emitting diode (LED)</a:t>
            </a:r>
          </a:p>
          <a:p>
            <a:pPr lvl="1" eaLnBrk="1" hangingPunct="1"/>
            <a:r>
              <a:rPr lang="en-US" altLang="en-US" dirty="0" smtClean="0"/>
              <a:t>Liquid crystal diode (LCD)</a:t>
            </a:r>
          </a:p>
          <a:p>
            <a:pPr lvl="1" eaLnBrk="1" hangingPunct="1"/>
            <a:r>
              <a:rPr lang="en-US" altLang="en-US" dirty="0" smtClean="0"/>
              <a:t>Vacuum fluorescent diode (VFD)</a:t>
            </a:r>
          </a:p>
          <a:p>
            <a:pPr eaLnBrk="1" hangingPunct="1"/>
            <a:r>
              <a:rPr lang="en-US" altLang="en-US" dirty="0" smtClean="0"/>
              <a:t>Air bags</a:t>
            </a:r>
          </a:p>
          <a:p>
            <a:pPr lvl="1" eaLnBrk="1" hangingPunct="1"/>
            <a:r>
              <a:rPr lang="en-US" altLang="en-US" dirty="0" smtClean="0"/>
              <a:t>Air bag system uses impact sensors, vehicle’s on-board computer, inflation module, and nylon balloon in steering column to protect driver during a head-on collision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p:cNvSpPr>
            <a:spLocks noGrp="1" noChangeArrowheads="1"/>
          </p:cNvSpPr>
          <p:nvPr>
            <p:ph type="title" idx="4294967295"/>
          </p:nvPr>
        </p:nvSpPr>
        <p:spPr>
          <a:xfrm>
            <a:off x="457200" y="609600"/>
            <a:ext cx="7772400" cy="1143000"/>
          </a:xfrm>
        </p:spPr>
        <p:txBody>
          <a:bodyPr/>
          <a:lstStyle/>
          <a:p>
            <a:pPr eaLnBrk="1" hangingPunct="1"/>
            <a:r>
              <a:rPr lang="en-US" altLang="en-US" dirty="0" smtClean="0"/>
              <a:t>Objectives (continued)</a:t>
            </a:r>
          </a:p>
        </p:txBody>
      </p:sp>
      <p:sp>
        <p:nvSpPr>
          <p:cNvPr id="63491" name="Rectangle 5"/>
          <p:cNvSpPr>
            <a:spLocks noGrp="1" noChangeArrowheads="1"/>
          </p:cNvSpPr>
          <p:nvPr>
            <p:ph type="body" idx="4294967295"/>
          </p:nvPr>
        </p:nvSpPr>
        <p:spPr>
          <a:xfrm>
            <a:off x="457200" y="1981200"/>
            <a:ext cx="8077200" cy="4267200"/>
          </a:xfrm>
          <a:noFill/>
        </p:spPr>
        <p:txBody>
          <a:bodyPr>
            <a:normAutofit lnSpcReduction="10000"/>
          </a:bodyPr>
          <a:lstStyle/>
          <a:p>
            <a:pPr eaLnBrk="1" hangingPunct="1"/>
            <a:r>
              <a:rPr lang="en-US" altLang="en-US" dirty="0" smtClean="0"/>
              <a:t>Use a scan tool to check for electrical troubles before and after collision repairs</a:t>
            </a:r>
          </a:p>
          <a:p>
            <a:pPr eaLnBrk="1" hangingPunct="1"/>
            <a:r>
              <a:rPr lang="en-US" altLang="en-US" dirty="0" smtClean="0"/>
              <a:t>Replace damaged computer system components</a:t>
            </a:r>
          </a:p>
          <a:p>
            <a:pPr eaLnBrk="1" hangingPunct="1"/>
            <a:r>
              <a:rPr lang="en-US" altLang="en-US" dirty="0" smtClean="0"/>
              <a:t>Connect and use a multimeter to perform basic electrical tests</a:t>
            </a:r>
          </a:p>
          <a:p>
            <a:pPr eaLnBrk="1" hangingPunct="1"/>
            <a:r>
              <a:rPr lang="en-US" altLang="en-US" dirty="0" smtClean="0"/>
              <a:t>Correctly answer ASE-style review questions relating to electrical/electronic systems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idx="4294967295"/>
          </p:nvPr>
        </p:nvSpPr>
        <p:spPr>
          <a:xfrm>
            <a:off x="685800" y="394446"/>
            <a:ext cx="7772400" cy="1143000"/>
          </a:xfrm>
        </p:spPr>
        <p:txBody>
          <a:bodyPr/>
          <a:lstStyle/>
          <a:p>
            <a:pPr eaLnBrk="1" hangingPunct="1"/>
            <a:r>
              <a:rPr lang="en-US" altLang="en-US" dirty="0" smtClean="0"/>
              <a:t>Computer Systems</a:t>
            </a:r>
          </a:p>
        </p:txBody>
      </p:sp>
      <p:sp>
        <p:nvSpPr>
          <p:cNvPr id="102403" name="Rectangle 3"/>
          <p:cNvSpPr>
            <a:spLocks noGrp="1" noChangeArrowheads="1"/>
          </p:cNvSpPr>
          <p:nvPr>
            <p:ph type="body" idx="4294967295"/>
          </p:nvPr>
        </p:nvSpPr>
        <p:spPr>
          <a:xfrm>
            <a:off x="381000" y="1537446"/>
            <a:ext cx="8382000" cy="4787153"/>
          </a:xfrm>
        </p:spPr>
        <p:txBody>
          <a:bodyPr>
            <a:normAutofit fontScale="92500" lnSpcReduction="10000"/>
          </a:bodyPr>
          <a:lstStyle/>
          <a:p>
            <a:pPr eaLnBrk="1" hangingPunct="1"/>
            <a:r>
              <a:rPr lang="en-US" altLang="en-US" dirty="0" smtClean="0"/>
              <a:t>Almost all vehicle systems are now controlled by computer</a:t>
            </a:r>
          </a:p>
          <a:p>
            <a:pPr eaLnBrk="1" hangingPunct="1"/>
            <a:r>
              <a:rPr lang="en-US" altLang="en-US" dirty="0" smtClean="0"/>
              <a:t>Basic computer system consists of:</a:t>
            </a:r>
          </a:p>
          <a:p>
            <a:pPr lvl="1" eaLnBrk="1" hangingPunct="1"/>
            <a:r>
              <a:rPr lang="en-US" altLang="en-US" dirty="0" smtClean="0"/>
              <a:t>Sensors (input devices)</a:t>
            </a:r>
          </a:p>
          <a:p>
            <a:pPr lvl="1" eaLnBrk="1" hangingPunct="1"/>
            <a:r>
              <a:rPr lang="en-US" altLang="en-US" dirty="0" smtClean="0"/>
              <a:t>Actuators (output devices)</a:t>
            </a:r>
          </a:p>
          <a:p>
            <a:pPr lvl="1" eaLnBrk="1" hangingPunct="1"/>
            <a:r>
              <a:rPr lang="en-US" altLang="en-US" dirty="0" smtClean="0"/>
              <a:t>Computer (electronic control unit)</a:t>
            </a:r>
          </a:p>
          <a:p>
            <a:pPr eaLnBrk="1" hangingPunct="1"/>
            <a:r>
              <a:rPr lang="en-US" altLang="en-US" dirty="0" smtClean="0"/>
              <a:t>Antilock brakes</a:t>
            </a:r>
          </a:p>
          <a:p>
            <a:pPr lvl="1" eaLnBrk="1" hangingPunct="1"/>
            <a:r>
              <a:rPr lang="en-US" altLang="en-US" dirty="0" smtClean="0"/>
              <a:t>Antilock brake system (ABS): electronic/hydraulic “pumping” of brakes for straight line stopping under panic conditions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669925" y="4953000"/>
            <a:ext cx="81692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t>FIGURE 22–51</a:t>
            </a:r>
            <a:r>
              <a:rPr lang="en-US" altLang="en-US" sz="1800"/>
              <a:t>  Computers, also called electronic control modules, can be found throughout the vehicle. When doing body repairs that require welding, computers should be protected from heat or removed.</a:t>
            </a:r>
          </a:p>
        </p:txBody>
      </p:sp>
      <p:pic>
        <p:nvPicPr>
          <p:cNvPr id="103427" name="Picture 4"/>
          <p:cNvPicPr>
            <a:picLocks noGrp="1" noChangeAspect="1" noChangeArrowheads="1"/>
          </p:cNvPicPr>
          <p:nvPr>
            <p:ph idx="4294967295"/>
          </p:nvPr>
        </p:nvPicPr>
        <p:blipFill>
          <a:blip r:embed="rId3">
            <a:lum contrast="6000"/>
            <a:extLst>
              <a:ext uri="{28A0092B-C50C-407E-A947-70E740481C1C}">
                <a14:useLocalDpi xmlns:a14="http://schemas.microsoft.com/office/drawing/2010/main" val="0"/>
              </a:ext>
            </a:extLst>
          </a:blip>
          <a:srcRect/>
          <a:stretch>
            <a:fillRect/>
          </a:stretch>
        </p:blipFill>
        <p:spPr>
          <a:xfrm>
            <a:off x="669925" y="1219200"/>
            <a:ext cx="7772400" cy="3365500"/>
          </a:xfr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idx="4294967295"/>
          </p:nvPr>
        </p:nvSpPr>
        <p:spPr>
          <a:xfrm>
            <a:off x="457200" y="457200"/>
            <a:ext cx="7772400" cy="1143000"/>
          </a:xfrm>
        </p:spPr>
        <p:txBody>
          <a:bodyPr/>
          <a:lstStyle/>
          <a:p>
            <a:pPr eaLnBrk="1" hangingPunct="1"/>
            <a:r>
              <a:rPr lang="en-US" altLang="en-US" dirty="0" smtClean="0"/>
              <a:t>Computer Systems (continued)</a:t>
            </a:r>
          </a:p>
        </p:txBody>
      </p:sp>
      <p:sp>
        <p:nvSpPr>
          <p:cNvPr id="104451" name="Rectangle 3"/>
          <p:cNvSpPr>
            <a:spLocks noGrp="1" noChangeArrowheads="1"/>
          </p:cNvSpPr>
          <p:nvPr>
            <p:ph type="body" idx="4294967295"/>
          </p:nvPr>
        </p:nvSpPr>
        <p:spPr>
          <a:xfrm>
            <a:off x="304800" y="1676400"/>
            <a:ext cx="8458200" cy="4572000"/>
          </a:xfrm>
        </p:spPr>
        <p:txBody>
          <a:bodyPr>
            <a:normAutofit fontScale="92500"/>
          </a:bodyPr>
          <a:lstStyle/>
          <a:p>
            <a:pPr eaLnBrk="1" hangingPunct="1"/>
            <a:r>
              <a:rPr lang="en-US" altLang="en-US" dirty="0" smtClean="0"/>
              <a:t>Computerized suspension</a:t>
            </a:r>
          </a:p>
          <a:p>
            <a:pPr lvl="1" eaLnBrk="1" hangingPunct="1"/>
            <a:r>
              <a:rPr lang="en-US" altLang="en-US" dirty="0" smtClean="0"/>
              <a:t>Uses sensors and electronic control unit to adjust height, leveling of car, and ride firmness</a:t>
            </a:r>
          </a:p>
          <a:p>
            <a:pPr eaLnBrk="1" hangingPunct="1"/>
            <a:r>
              <a:rPr lang="en-US" altLang="en-US" dirty="0" smtClean="0"/>
              <a:t>Computer-assisted steering</a:t>
            </a:r>
          </a:p>
          <a:p>
            <a:pPr lvl="1" eaLnBrk="1" hangingPunct="1"/>
            <a:r>
              <a:rPr lang="en-US" altLang="en-US" dirty="0" smtClean="0"/>
              <a:t>Electric motor replaces hydraulic pump, hoses, and fluid associated with conventional power steering systems</a:t>
            </a:r>
          </a:p>
          <a:p>
            <a:pPr eaLnBrk="1" hangingPunct="1"/>
            <a:r>
              <a:rPr lang="en-US" altLang="en-US" dirty="0" smtClean="0"/>
              <a:t>On-board diagnostics (OBD)</a:t>
            </a:r>
          </a:p>
          <a:p>
            <a:pPr lvl="1" eaLnBrk="1" hangingPunct="1"/>
            <a:r>
              <a:rPr lang="en-US" altLang="en-US" dirty="0" smtClean="0"/>
              <a:t>Computer system can detect its own problems</a:t>
            </a:r>
          </a:p>
          <a:p>
            <a:pPr lvl="1" eaLnBrk="1" hangingPunct="1"/>
            <a:r>
              <a:rPr lang="en-US" altLang="en-US" dirty="0" smtClean="0"/>
              <a:t>On-board diagnostics II (OBDII) systems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idx="4294967295"/>
          </p:nvPr>
        </p:nvSpPr>
        <p:spPr>
          <a:xfrm>
            <a:off x="457200" y="533400"/>
            <a:ext cx="7772400" cy="1143000"/>
          </a:xfrm>
        </p:spPr>
        <p:txBody>
          <a:bodyPr/>
          <a:lstStyle/>
          <a:p>
            <a:pPr eaLnBrk="1" hangingPunct="1"/>
            <a:r>
              <a:rPr lang="en-US" altLang="en-US" dirty="0" smtClean="0"/>
              <a:t>Computer Systems (continued)</a:t>
            </a:r>
          </a:p>
        </p:txBody>
      </p:sp>
      <p:sp>
        <p:nvSpPr>
          <p:cNvPr id="105475" name="Rectangle 3"/>
          <p:cNvSpPr>
            <a:spLocks noGrp="1" noChangeArrowheads="1"/>
          </p:cNvSpPr>
          <p:nvPr>
            <p:ph type="body" idx="4294967295"/>
          </p:nvPr>
        </p:nvSpPr>
        <p:spPr>
          <a:xfrm>
            <a:off x="381000" y="1600200"/>
            <a:ext cx="8382000" cy="4648200"/>
          </a:xfrm>
        </p:spPr>
        <p:txBody>
          <a:bodyPr>
            <a:normAutofit lnSpcReduction="10000"/>
          </a:bodyPr>
          <a:lstStyle/>
          <a:p>
            <a:pPr eaLnBrk="1" hangingPunct="1"/>
            <a:r>
              <a:rPr lang="en-US" altLang="en-US" dirty="0" smtClean="0"/>
              <a:t>Scan tool use</a:t>
            </a:r>
          </a:p>
          <a:p>
            <a:pPr lvl="1" eaLnBrk="1" hangingPunct="1"/>
            <a:r>
              <a:rPr lang="en-US" altLang="en-US" dirty="0" smtClean="0"/>
              <a:t>Scan tool: electronic instrument for reading trouble codes and converting them into problem explanations</a:t>
            </a:r>
          </a:p>
          <a:p>
            <a:pPr lvl="1" eaLnBrk="1" hangingPunct="1"/>
            <a:r>
              <a:rPr lang="en-US" altLang="en-US" dirty="0" smtClean="0"/>
              <a:t>Four categories of OBDII trouble codes</a:t>
            </a:r>
          </a:p>
          <a:p>
            <a:pPr eaLnBrk="1" hangingPunct="1"/>
            <a:r>
              <a:rPr lang="en-US" altLang="en-US" dirty="0" smtClean="0"/>
              <a:t>Computer problems</a:t>
            </a:r>
          </a:p>
          <a:p>
            <a:pPr lvl="1" eaLnBrk="1" hangingPunct="1"/>
            <a:r>
              <a:rPr lang="en-US" altLang="en-US" dirty="0" smtClean="0"/>
              <a:t>PROM: programmable read-only memory chip mounted in computer</a:t>
            </a:r>
          </a:p>
          <a:p>
            <a:pPr lvl="2" eaLnBrk="1" hangingPunct="1"/>
            <a:r>
              <a:rPr lang="en-US" altLang="en-US" dirty="0" smtClean="0"/>
              <a:t>May need to install from old computer to new computer when replacing a computer</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idx="4294967295"/>
          </p:nvPr>
        </p:nvSpPr>
        <p:spPr>
          <a:xfrm>
            <a:off x="457200" y="685800"/>
            <a:ext cx="7772400" cy="1143000"/>
          </a:xfrm>
        </p:spPr>
        <p:txBody>
          <a:bodyPr/>
          <a:lstStyle/>
          <a:p>
            <a:pPr eaLnBrk="1" hangingPunct="1"/>
            <a:r>
              <a:rPr lang="en-US" altLang="en-US" dirty="0" smtClean="0"/>
              <a:t>Computer Systems (continued)</a:t>
            </a:r>
          </a:p>
        </p:txBody>
      </p:sp>
      <p:sp>
        <p:nvSpPr>
          <p:cNvPr id="106499" name="Rectangle 3"/>
          <p:cNvSpPr>
            <a:spLocks noGrp="1" noChangeArrowheads="1"/>
          </p:cNvSpPr>
          <p:nvPr>
            <p:ph type="body" idx="4294967295"/>
          </p:nvPr>
        </p:nvSpPr>
        <p:spPr>
          <a:xfrm>
            <a:off x="457200" y="2057400"/>
            <a:ext cx="8305800" cy="4191000"/>
          </a:xfrm>
        </p:spPr>
        <p:txBody>
          <a:bodyPr/>
          <a:lstStyle/>
          <a:p>
            <a:pPr eaLnBrk="1" hangingPunct="1"/>
            <a:r>
              <a:rPr lang="en-US" altLang="en-US" dirty="0" smtClean="0"/>
              <a:t>Protecting electronic systems</a:t>
            </a:r>
          </a:p>
          <a:p>
            <a:pPr lvl="1" eaLnBrk="1" hangingPunct="1"/>
            <a:r>
              <a:rPr lang="en-US" altLang="en-US" dirty="0" smtClean="0"/>
              <a:t>Procedures to protect automotive electrical systems and electronic components during storage and repair</a:t>
            </a:r>
          </a:p>
          <a:p>
            <a:pPr lvl="1" eaLnBrk="1" hangingPunct="1"/>
            <a:endParaRPr lang="en-US" altLang="en-US" dirty="0"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idx="4294967295"/>
          </p:nvPr>
        </p:nvSpPr>
        <p:spPr>
          <a:xfrm>
            <a:off x="457200" y="685800"/>
            <a:ext cx="7772400" cy="609600"/>
          </a:xfrm>
        </p:spPr>
        <p:txBody>
          <a:bodyPr>
            <a:normAutofit fontScale="90000"/>
          </a:bodyPr>
          <a:lstStyle/>
          <a:p>
            <a:pPr eaLnBrk="1" hangingPunct="1"/>
            <a:r>
              <a:rPr lang="en-US" altLang="en-US" dirty="0" smtClean="0"/>
              <a:t>Summary</a:t>
            </a:r>
            <a:endParaRPr lang="en-US" altLang="en-US" dirty="0" smtClean="0"/>
          </a:p>
        </p:txBody>
      </p:sp>
      <p:sp>
        <p:nvSpPr>
          <p:cNvPr id="106499" name="Rectangle 3"/>
          <p:cNvSpPr>
            <a:spLocks noGrp="1" noChangeArrowheads="1"/>
          </p:cNvSpPr>
          <p:nvPr>
            <p:ph type="body" idx="4294967295"/>
          </p:nvPr>
        </p:nvSpPr>
        <p:spPr>
          <a:xfrm>
            <a:off x="190500" y="1524000"/>
            <a:ext cx="8648700" cy="4800600"/>
          </a:xfrm>
        </p:spPr>
        <p:txBody>
          <a:bodyPr>
            <a:normAutofit lnSpcReduction="10000"/>
          </a:bodyPr>
          <a:lstStyle/>
          <a:p>
            <a:r>
              <a:rPr lang="en-US" sz="2800" dirty="0"/>
              <a:t>Electrical repairs include tasks such as </a:t>
            </a:r>
            <a:r>
              <a:rPr lang="en-US" sz="2800" dirty="0" smtClean="0"/>
              <a:t>repairing severed </a:t>
            </a:r>
            <a:r>
              <a:rPr lang="en-US" sz="2800" dirty="0"/>
              <a:t>wiring, replacing engine sensors, and </a:t>
            </a:r>
            <a:r>
              <a:rPr lang="en-US" sz="2800" dirty="0" smtClean="0"/>
              <a:t>scanning for </a:t>
            </a:r>
            <a:r>
              <a:rPr lang="en-US" sz="2800" dirty="0"/>
              <a:t>computer or wiring problems</a:t>
            </a:r>
            <a:r>
              <a:rPr lang="en-US" sz="2800" dirty="0" smtClean="0"/>
              <a:t>. </a:t>
            </a:r>
          </a:p>
          <a:p>
            <a:r>
              <a:rPr lang="en-US" sz="2800" dirty="0" smtClean="0"/>
              <a:t>Current </a:t>
            </a:r>
            <a:r>
              <a:rPr lang="en-US" sz="2800" dirty="0"/>
              <a:t>is the movement of (electrons) </a:t>
            </a:r>
            <a:r>
              <a:rPr lang="en-US" sz="2800" dirty="0" smtClean="0"/>
              <a:t>electricity through </a:t>
            </a:r>
            <a:r>
              <a:rPr lang="en-US" sz="2800" dirty="0"/>
              <a:t>a wire or circuit</a:t>
            </a:r>
            <a:r>
              <a:rPr lang="en-US" sz="2800" dirty="0" smtClean="0"/>
              <a:t>. </a:t>
            </a:r>
          </a:p>
          <a:p>
            <a:r>
              <a:rPr lang="en-US" sz="2800" dirty="0" smtClean="0"/>
              <a:t>Voltage </a:t>
            </a:r>
            <a:r>
              <a:rPr lang="en-US" sz="2800" dirty="0"/>
              <a:t>is the pressure that pushes </a:t>
            </a:r>
            <a:r>
              <a:rPr lang="en-US" sz="2800" dirty="0" smtClean="0"/>
              <a:t>electricity through </a:t>
            </a:r>
            <a:r>
              <a:rPr lang="en-US" sz="2800" dirty="0"/>
              <a:t>the wire or circuit</a:t>
            </a:r>
            <a:r>
              <a:rPr lang="en-US" sz="2800" dirty="0" smtClean="0"/>
              <a:t>. </a:t>
            </a:r>
          </a:p>
          <a:p>
            <a:r>
              <a:rPr lang="en-US" sz="2800" dirty="0" smtClean="0"/>
              <a:t>Resistance </a:t>
            </a:r>
            <a:r>
              <a:rPr lang="en-US" sz="2800" dirty="0"/>
              <a:t>is a restriction or obstacle to </a:t>
            </a:r>
            <a:r>
              <a:rPr lang="en-US" sz="2800" dirty="0" smtClean="0"/>
              <a:t>current flow</a:t>
            </a:r>
            <a:r>
              <a:rPr lang="en-US" sz="2800" dirty="0"/>
              <a:t>. It tries to stop the current caused by </a:t>
            </a:r>
            <a:r>
              <a:rPr lang="en-US" sz="2800" dirty="0" smtClean="0"/>
              <a:t>the applied voltage. </a:t>
            </a:r>
          </a:p>
          <a:p>
            <a:r>
              <a:rPr lang="en-US" sz="2800" dirty="0" smtClean="0"/>
              <a:t>An </a:t>
            </a:r>
            <a:r>
              <a:rPr lang="en-US" sz="2800" dirty="0"/>
              <a:t>open circuit is disconnected and does not </a:t>
            </a:r>
            <a:r>
              <a:rPr lang="en-US" sz="2800" dirty="0" smtClean="0"/>
              <a:t>have a </a:t>
            </a:r>
            <a:r>
              <a:rPr lang="en-US" sz="2800" dirty="0"/>
              <a:t>complete electrical path.</a:t>
            </a:r>
            <a:endParaRPr lang="en-US" altLang="en-US" sz="2800" dirty="0" smtClean="0"/>
          </a:p>
        </p:txBody>
      </p:sp>
    </p:spTree>
    <p:extLst>
      <p:ext uri="{BB962C8B-B14F-4D97-AF65-F5344CB8AC3E}">
        <p14:creationId xmlns:p14="http://schemas.microsoft.com/office/powerpoint/2010/main" val="4234123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idx="4294967295"/>
          </p:nvPr>
        </p:nvSpPr>
        <p:spPr>
          <a:xfrm>
            <a:off x="457200" y="685800"/>
            <a:ext cx="7772400" cy="609600"/>
          </a:xfrm>
        </p:spPr>
        <p:txBody>
          <a:bodyPr>
            <a:normAutofit fontScale="90000"/>
          </a:bodyPr>
          <a:lstStyle/>
          <a:p>
            <a:pPr eaLnBrk="1" hangingPunct="1"/>
            <a:r>
              <a:rPr lang="en-US" altLang="en-US" dirty="0" smtClean="0"/>
              <a:t>Summary</a:t>
            </a:r>
            <a:endParaRPr lang="en-US" altLang="en-US" dirty="0" smtClean="0"/>
          </a:p>
        </p:txBody>
      </p:sp>
      <p:sp>
        <p:nvSpPr>
          <p:cNvPr id="106499" name="Rectangle 3"/>
          <p:cNvSpPr>
            <a:spLocks noGrp="1" noChangeArrowheads="1"/>
          </p:cNvSpPr>
          <p:nvPr>
            <p:ph type="body" idx="4294967295"/>
          </p:nvPr>
        </p:nvSpPr>
        <p:spPr>
          <a:xfrm>
            <a:off x="190500" y="1524000"/>
            <a:ext cx="8648700" cy="4876800"/>
          </a:xfrm>
        </p:spPr>
        <p:txBody>
          <a:bodyPr>
            <a:normAutofit lnSpcReduction="10000"/>
          </a:bodyPr>
          <a:lstStyle/>
          <a:p>
            <a:r>
              <a:rPr lang="en-US" sz="2800" dirty="0"/>
              <a:t>A short circuit has an unwanted current path. A </a:t>
            </a:r>
            <a:r>
              <a:rPr lang="en-US" sz="2800" dirty="0" smtClean="0"/>
              <a:t>collision will </a:t>
            </a:r>
            <a:r>
              <a:rPr lang="en-US" sz="2800" dirty="0"/>
              <a:t>sometimes create a short circuit</a:t>
            </a:r>
            <a:r>
              <a:rPr lang="en-US" sz="2800" dirty="0" smtClean="0"/>
              <a:t>. </a:t>
            </a:r>
          </a:p>
          <a:p>
            <a:r>
              <a:rPr lang="en-US" sz="2800" dirty="0" smtClean="0"/>
              <a:t>If </a:t>
            </a:r>
            <a:r>
              <a:rPr lang="en-US" sz="2800" dirty="0"/>
              <a:t>an engine cranks but fails to start, check </a:t>
            </a:r>
            <a:r>
              <a:rPr lang="en-US" sz="2800" dirty="0" smtClean="0"/>
              <a:t>for “</a:t>
            </a:r>
            <a:r>
              <a:rPr lang="en-US" sz="2800" dirty="0"/>
              <a:t>spark” and “fuel</a:t>
            </a:r>
            <a:r>
              <a:rPr lang="en-US" sz="2800" dirty="0" smtClean="0"/>
              <a:t>.” </a:t>
            </a:r>
          </a:p>
          <a:p>
            <a:r>
              <a:rPr lang="en-US" sz="2800" dirty="0" smtClean="0"/>
              <a:t>A </a:t>
            </a:r>
            <a:r>
              <a:rPr lang="en-US" sz="2800" dirty="0"/>
              <a:t>conductor carries current to the parts of a circuit</a:t>
            </a:r>
            <a:r>
              <a:rPr lang="en-US" sz="2800" dirty="0" smtClean="0"/>
              <a:t>. </a:t>
            </a:r>
          </a:p>
          <a:p>
            <a:r>
              <a:rPr lang="en-US" sz="2800" dirty="0" smtClean="0"/>
              <a:t>“Hot” wires connect the battery positive to the components of each circuit.</a:t>
            </a:r>
            <a:endParaRPr lang="en-US" sz="2800" dirty="0"/>
          </a:p>
          <a:p>
            <a:r>
              <a:rPr lang="en-US" sz="2800" dirty="0"/>
              <a:t>Insulation stops current flow and keeps current </a:t>
            </a:r>
            <a:r>
              <a:rPr lang="en-US" sz="2800" dirty="0" smtClean="0"/>
              <a:t>in the </a:t>
            </a:r>
            <a:r>
              <a:rPr lang="en-US" sz="2800" dirty="0"/>
              <a:t>metal wire conductor</a:t>
            </a:r>
            <a:r>
              <a:rPr lang="en-US" sz="2800" dirty="0" smtClean="0"/>
              <a:t>.</a:t>
            </a:r>
          </a:p>
          <a:p>
            <a:r>
              <a:rPr lang="en-US" sz="2800" dirty="0"/>
              <a:t>A frame ground circuit uses the metal body as </a:t>
            </a:r>
            <a:r>
              <a:rPr lang="en-US" sz="2800" dirty="0" smtClean="0"/>
              <a:t>a return </a:t>
            </a:r>
            <a:r>
              <a:rPr lang="en-US" sz="2800" dirty="0"/>
              <a:t>wire to the negative terminal of the battery.</a:t>
            </a:r>
            <a:endParaRPr lang="en-US" altLang="en-US" sz="2800" dirty="0" smtClean="0"/>
          </a:p>
        </p:txBody>
      </p:sp>
    </p:spTree>
    <p:extLst>
      <p:ext uri="{BB962C8B-B14F-4D97-AF65-F5344CB8AC3E}">
        <p14:creationId xmlns:p14="http://schemas.microsoft.com/office/powerpoint/2010/main" val="16744346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idx="4294967295"/>
          </p:nvPr>
        </p:nvSpPr>
        <p:spPr>
          <a:xfrm>
            <a:off x="457200" y="685800"/>
            <a:ext cx="7772400" cy="609600"/>
          </a:xfrm>
        </p:spPr>
        <p:txBody>
          <a:bodyPr>
            <a:normAutofit fontScale="90000"/>
          </a:bodyPr>
          <a:lstStyle/>
          <a:p>
            <a:pPr eaLnBrk="1" hangingPunct="1"/>
            <a:r>
              <a:rPr lang="en-US" altLang="en-US" dirty="0" smtClean="0"/>
              <a:t>Summary</a:t>
            </a:r>
            <a:endParaRPr lang="en-US" altLang="en-US" dirty="0" smtClean="0"/>
          </a:p>
        </p:txBody>
      </p:sp>
      <p:sp>
        <p:nvSpPr>
          <p:cNvPr id="106499" name="Rectangle 3"/>
          <p:cNvSpPr>
            <a:spLocks noGrp="1" noChangeArrowheads="1"/>
          </p:cNvSpPr>
          <p:nvPr>
            <p:ph type="body" idx="4294967295"/>
          </p:nvPr>
        </p:nvSpPr>
        <p:spPr>
          <a:xfrm>
            <a:off x="190500" y="1524000"/>
            <a:ext cx="8648700" cy="4876800"/>
          </a:xfrm>
        </p:spPr>
        <p:txBody>
          <a:bodyPr>
            <a:normAutofit/>
          </a:bodyPr>
          <a:lstStyle/>
          <a:p>
            <a:r>
              <a:rPr lang="en-US" sz="2800" dirty="0"/>
              <a:t>A series circuit has only one conductor path, or leg</a:t>
            </a:r>
            <a:r>
              <a:rPr lang="en-US" sz="2800" dirty="0" smtClean="0"/>
              <a:t>, for </a:t>
            </a:r>
            <a:r>
              <a:rPr lang="en-US" sz="2800" dirty="0"/>
              <a:t>current through the circuit</a:t>
            </a:r>
            <a:r>
              <a:rPr lang="en-US" sz="2800" dirty="0" smtClean="0"/>
              <a:t>. </a:t>
            </a:r>
          </a:p>
          <a:p>
            <a:r>
              <a:rPr lang="en-US" sz="2800" dirty="0" smtClean="0"/>
              <a:t>A </a:t>
            </a:r>
            <a:r>
              <a:rPr lang="en-US" sz="2800" dirty="0"/>
              <a:t>parallel circuit has two or more legs, or paths, </a:t>
            </a:r>
            <a:r>
              <a:rPr lang="en-US" sz="2800" dirty="0" smtClean="0"/>
              <a:t>for current.</a:t>
            </a:r>
            <a:endParaRPr lang="en-US" sz="2800" dirty="0"/>
          </a:p>
          <a:p>
            <a:r>
              <a:rPr lang="en-US" sz="2800" dirty="0" smtClean="0"/>
              <a:t>A </a:t>
            </a:r>
            <a:r>
              <a:rPr lang="en-US" sz="2800" dirty="0"/>
              <a:t>wiring diagram is a graphic representation of </a:t>
            </a:r>
            <a:r>
              <a:rPr lang="en-US" sz="2800" dirty="0" smtClean="0"/>
              <a:t>all parts </a:t>
            </a:r>
            <a:r>
              <a:rPr lang="en-US" sz="2800" dirty="0"/>
              <a:t>and wires in the circuit</a:t>
            </a:r>
            <a:r>
              <a:rPr lang="en-US" sz="2800" dirty="0" smtClean="0"/>
              <a:t>. </a:t>
            </a:r>
          </a:p>
          <a:p>
            <a:r>
              <a:rPr lang="en-US" sz="2800" dirty="0" smtClean="0"/>
              <a:t>Electrical </a:t>
            </a:r>
            <a:r>
              <a:rPr lang="en-US" sz="2800" dirty="0"/>
              <a:t>symbols are graphic representations </a:t>
            </a:r>
            <a:r>
              <a:rPr lang="en-US" sz="2800" dirty="0" smtClean="0"/>
              <a:t>of electrical/electronic </a:t>
            </a:r>
            <a:r>
              <a:rPr lang="en-US" sz="2800" dirty="0"/>
              <a:t>components</a:t>
            </a:r>
            <a:r>
              <a:rPr lang="en-US" sz="2800" dirty="0" smtClean="0"/>
              <a:t>. </a:t>
            </a:r>
          </a:p>
          <a:p>
            <a:r>
              <a:rPr lang="en-US" sz="2800" dirty="0" smtClean="0"/>
              <a:t>Wire </a:t>
            </a:r>
            <a:r>
              <a:rPr lang="en-US" sz="2800" dirty="0"/>
              <a:t>color coding allows you to find a specific </a:t>
            </a:r>
            <a:r>
              <a:rPr lang="en-US" sz="2800" dirty="0" smtClean="0"/>
              <a:t>wire in </a:t>
            </a:r>
            <a:r>
              <a:rPr lang="en-US" sz="2800" dirty="0"/>
              <a:t>a harness or in a connector.</a:t>
            </a:r>
            <a:endParaRPr lang="en-US" altLang="en-US" sz="2800" dirty="0" smtClean="0"/>
          </a:p>
        </p:txBody>
      </p:sp>
    </p:spTree>
    <p:extLst>
      <p:ext uri="{BB962C8B-B14F-4D97-AF65-F5344CB8AC3E}">
        <p14:creationId xmlns:p14="http://schemas.microsoft.com/office/powerpoint/2010/main" val="29614016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idx="4294967295"/>
          </p:nvPr>
        </p:nvSpPr>
        <p:spPr>
          <a:xfrm>
            <a:off x="457200" y="685800"/>
            <a:ext cx="7772400" cy="609600"/>
          </a:xfrm>
        </p:spPr>
        <p:txBody>
          <a:bodyPr>
            <a:normAutofit fontScale="90000"/>
          </a:bodyPr>
          <a:lstStyle/>
          <a:p>
            <a:pPr eaLnBrk="1" hangingPunct="1"/>
            <a:r>
              <a:rPr lang="en-US" altLang="en-US" dirty="0" smtClean="0"/>
              <a:t>Summary</a:t>
            </a:r>
            <a:endParaRPr lang="en-US" altLang="en-US" dirty="0" smtClean="0"/>
          </a:p>
        </p:txBody>
      </p:sp>
      <p:sp>
        <p:nvSpPr>
          <p:cNvPr id="106499" name="Rectangle 3"/>
          <p:cNvSpPr>
            <a:spLocks noGrp="1" noChangeArrowheads="1"/>
          </p:cNvSpPr>
          <p:nvPr>
            <p:ph type="body" idx="4294967295"/>
          </p:nvPr>
        </p:nvSpPr>
        <p:spPr>
          <a:xfrm>
            <a:off x="190500" y="1524000"/>
            <a:ext cx="8648700" cy="4876800"/>
          </a:xfrm>
        </p:spPr>
        <p:txBody>
          <a:bodyPr>
            <a:normAutofit/>
          </a:bodyPr>
          <a:lstStyle/>
          <a:p>
            <a:r>
              <a:rPr lang="en-US" sz="2800" dirty="0"/>
              <a:t>A wiring harness has several wires enclosed in </a:t>
            </a:r>
            <a:r>
              <a:rPr lang="en-US" sz="2800" dirty="0" smtClean="0"/>
              <a:t>a protective </a:t>
            </a:r>
            <a:r>
              <a:rPr lang="en-US" sz="2800" dirty="0"/>
              <a:t>covering</a:t>
            </a:r>
            <a:r>
              <a:rPr lang="en-US" sz="2800" dirty="0" smtClean="0"/>
              <a:t>. </a:t>
            </a:r>
          </a:p>
          <a:p>
            <a:r>
              <a:rPr lang="en-US" sz="2800" dirty="0" smtClean="0"/>
              <a:t>The </a:t>
            </a:r>
            <a:r>
              <a:rPr lang="en-US" sz="2800" dirty="0"/>
              <a:t>battery stores electrical energy as </a:t>
            </a:r>
            <a:r>
              <a:rPr lang="en-US" sz="2800" dirty="0" smtClean="0"/>
              <a:t>chemical energy</a:t>
            </a:r>
            <a:r>
              <a:rPr lang="en-US" sz="2800" dirty="0"/>
              <a:t>. Improper handling of batteries can </a:t>
            </a:r>
            <a:r>
              <a:rPr lang="en-US" sz="2800" dirty="0" smtClean="0"/>
              <a:t>cause severe </a:t>
            </a:r>
            <a:r>
              <a:rPr lang="en-US" sz="2800" dirty="0"/>
              <a:t>acid burns, and ignited gas can cause </a:t>
            </a:r>
            <a:r>
              <a:rPr lang="en-US" sz="2800" dirty="0" smtClean="0"/>
              <a:t>the battery </a:t>
            </a:r>
            <a:r>
              <a:rPr lang="en-US" sz="2800" dirty="0"/>
              <a:t>to explode</a:t>
            </a:r>
            <a:r>
              <a:rPr lang="en-US" sz="2800" dirty="0" smtClean="0"/>
              <a:t>. </a:t>
            </a:r>
          </a:p>
          <a:p>
            <a:r>
              <a:rPr lang="en-US" sz="2800" dirty="0" smtClean="0"/>
              <a:t>A </a:t>
            </a:r>
            <a:r>
              <a:rPr lang="en-US" sz="2800" dirty="0"/>
              <a:t>multimeter is a voltmeter, ohmmeter, and </a:t>
            </a:r>
            <a:r>
              <a:rPr lang="en-US" sz="2800" dirty="0" smtClean="0"/>
              <a:t>ammeter combined </a:t>
            </a:r>
            <a:r>
              <a:rPr lang="en-US" sz="2800" dirty="0"/>
              <a:t>into one case</a:t>
            </a:r>
            <a:r>
              <a:rPr lang="en-US" sz="2800" dirty="0" smtClean="0"/>
              <a:t>. </a:t>
            </a:r>
          </a:p>
          <a:p>
            <a:r>
              <a:rPr lang="en-US" sz="2800" dirty="0" smtClean="0"/>
              <a:t>A </a:t>
            </a:r>
            <a:r>
              <a:rPr lang="en-US" sz="2800" dirty="0"/>
              <a:t>solenoid is an electromagnet with a movable </a:t>
            </a:r>
            <a:r>
              <a:rPr lang="en-US" sz="2800" dirty="0" smtClean="0"/>
              <a:t>core or </a:t>
            </a:r>
            <a:r>
              <a:rPr lang="en-US" sz="2800" dirty="0"/>
              <a:t>plunger. When energized, the plunger is </a:t>
            </a:r>
            <a:r>
              <a:rPr lang="en-US" sz="2800" dirty="0" smtClean="0"/>
              <a:t>pulled into </a:t>
            </a:r>
            <a:r>
              <a:rPr lang="en-US" sz="2800" dirty="0"/>
              <a:t>the magnetic field to produce motion.</a:t>
            </a:r>
            <a:endParaRPr lang="en-US" altLang="en-US" sz="2800" dirty="0" smtClean="0"/>
          </a:p>
        </p:txBody>
      </p:sp>
    </p:spTree>
    <p:extLst>
      <p:ext uri="{BB962C8B-B14F-4D97-AF65-F5344CB8AC3E}">
        <p14:creationId xmlns:p14="http://schemas.microsoft.com/office/powerpoint/2010/main" val="1869486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idx="4294967295"/>
          </p:nvPr>
        </p:nvSpPr>
        <p:spPr>
          <a:xfrm>
            <a:off x="457200" y="685800"/>
            <a:ext cx="7772400" cy="609600"/>
          </a:xfrm>
        </p:spPr>
        <p:txBody>
          <a:bodyPr>
            <a:normAutofit fontScale="90000"/>
          </a:bodyPr>
          <a:lstStyle/>
          <a:p>
            <a:pPr eaLnBrk="1" hangingPunct="1"/>
            <a:r>
              <a:rPr lang="en-US" altLang="en-US" dirty="0" smtClean="0"/>
              <a:t>Summary</a:t>
            </a:r>
            <a:endParaRPr lang="en-US" altLang="en-US" dirty="0" smtClean="0"/>
          </a:p>
        </p:txBody>
      </p:sp>
      <p:sp>
        <p:nvSpPr>
          <p:cNvPr id="106499" name="Rectangle 3"/>
          <p:cNvSpPr>
            <a:spLocks noGrp="1" noChangeArrowheads="1"/>
          </p:cNvSpPr>
          <p:nvPr>
            <p:ph type="body" idx="4294967295"/>
          </p:nvPr>
        </p:nvSpPr>
        <p:spPr>
          <a:xfrm>
            <a:off x="190500" y="1524000"/>
            <a:ext cx="8648700" cy="4876800"/>
          </a:xfrm>
        </p:spPr>
        <p:txBody>
          <a:bodyPr>
            <a:normAutofit/>
          </a:bodyPr>
          <a:lstStyle/>
          <a:p>
            <a:r>
              <a:rPr lang="en-US" sz="2800" dirty="0"/>
              <a:t>A relay is a remote control switch</a:t>
            </a:r>
            <a:r>
              <a:rPr lang="en-US" sz="2800" dirty="0" smtClean="0"/>
              <a:t>. </a:t>
            </a:r>
          </a:p>
          <a:p>
            <a:r>
              <a:rPr lang="en-US" sz="2800" dirty="0" smtClean="0"/>
              <a:t>A </a:t>
            </a:r>
            <a:r>
              <a:rPr lang="en-US" sz="2800" dirty="0"/>
              <a:t>fuse box holds the various circuit fuses, breakers</a:t>
            </a:r>
            <a:r>
              <a:rPr lang="en-US" sz="2800" dirty="0" smtClean="0"/>
              <a:t>, and </a:t>
            </a:r>
            <a:r>
              <a:rPr lang="en-US" sz="2800" dirty="0"/>
              <a:t>sometimes the flasher units for the turn </a:t>
            </a:r>
            <a:r>
              <a:rPr lang="en-US" sz="2800" dirty="0" smtClean="0"/>
              <a:t>and emergency </a:t>
            </a:r>
            <a:r>
              <a:rPr lang="en-US" sz="2800" dirty="0"/>
              <a:t>lights</a:t>
            </a:r>
            <a:r>
              <a:rPr lang="en-US" sz="2800" dirty="0" smtClean="0"/>
              <a:t>. </a:t>
            </a:r>
          </a:p>
          <a:p>
            <a:r>
              <a:rPr lang="en-US" sz="2800" dirty="0" smtClean="0"/>
              <a:t>Fuses </a:t>
            </a:r>
            <a:r>
              <a:rPr lang="en-US" sz="2800" dirty="0"/>
              <a:t>burn in half with excess current to protect </a:t>
            </a:r>
            <a:r>
              <a:rPr lang="en-US" sz="2800" dirty="0" smtClean="0"/>
              <a:t>a circuit </a:t>
            </a:r>
            <a:r>
              <a:rPr lang="en-US" sz="2800" dirty="0"/>
              <a:t>from further damage</a:t>
            </a:r>
            <a:r>
              <a:rPr lang="en-US" sz="2800" dirty="0" smtClean="0"/>
              <a:t>. </a:t>
            </a:r>
          </a:p>
          <a:p>
            <a:r>
              <a:rPr lang="en-US" sz="2800" dirty="0" smtClean="0"/>
              <a:t>A </a:t>
            </a:r>
            <a:r>
              <a:rPr lang="en-US" sz="2800" dirty="0"/>
              <a:t>fuse link, or fusible link, is a smaller diameter </a:t>
            </a:r>
            <a:r>
              <a:rPr lang="en-US" sz="2800" dirty="0" smtClean="0"/>
              <a:t>wire spliced </a:t>
            </a:r>
            <a:r>
              <a:rPr lang="en-US" sz="2800" dirty="0"/>
              <a:t>into larger circuit wiring for </a:t>
            </a:r>
            <a:r>
              <a:rPr lang="en-US" sz="2800" dirty="0" smtClean="0"/>
              <a:t>overcurrent protection</a:t>
            </a:r>
            <a:r>
              <a:rPr lang="en-US" sz="2800" dirty="0"/>
              <a:t>.</a:t>
            </a:r>
            <a:endParaRPr lang="en-US" altLang="en-US" sz="2800" dirty="0" smtClean="0"/>
          </a:p>
        </p:txBody>
      </p:sp>
    </p:spTree>
    <p:extLst>
      <p:ext uri="{BB962C8B-B14F-4D97-AF65-F5344CB8AC3E}">
        <p14:creationId xmlns:p14="http://schemas.microsoft.com/office/powerpoint/2010/main" val="2543864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idx="4294967295"/>
          </p:nvPr>
        </p:nvSpPr>
        <p:spPr>
          <a:xfrm>
            <a:off x="457200" y="623606"/>
            <a:ext cx="7772400" cy="1143000"/>
          </a:xfrm>
          <a:noFill/>
        </p:spPr>
        <p:txBody>
          <a:bodyPr/>
          <a:lstStyle/>
          <a:p>
            <a:pPr eaLnBrk="1" hangingPunct="1"/>
            <a:r>
              <a:rPr lang="en-US" altLang="en-US" dirty="0" smtClean="0">
                <a:solidFill>
                  <a:schemeClr val="tx1"/>
                </a:solidFill>
              </a:rPr>
              <a:t>Introduction</a:t>
            </a:r>
          </a:p>
        </p:txBody>
      </p:sp>
      <p:sp>
        <p:nvSpPr>
          <p:cNvPr id="65539" name="Rectangle 3"/>
          <p:cNvSpPr>
            <a:spLocks noGrp="1" noChangeArrowheads="1"/>
          </p:cNvSpPr>
          <p:nvPr>
            <p:ph type="body" idx="4294967295"/>
          </p:nvPr>
        </p:nvSpPr>
        <p:spPr>
          <a:xfrm>
            <a:off x="457200" y="1757362"/>
            <a:ext cx="8229600" cy="4567237"/>
          </a:xfrm>
          <a:noFill/>
        </p:spPr>
        <p:txBody>
          <a:bodyPr>
            <a:normAutofit lnSpcReduction="10000"/>
          </a:bodyPr>
          <a:lstStyle/>
          <a:p>
            <a:pPr eaLnBrk="1" hangingPunct="1"/>
            <a:r>
              <a:rPr lang="en-US" altLang="en-US" dirty="0" smtClean="0"/>
              <a:t>Electrical repairs</a:t>
            </a:r>
          </a:p>
          <a:p>
            <a:pPr lvl="1" eaLnBrk="1" hangingPunct="1"/>
            <a:r>
              <a:rPr lang="en-US" altLang="en-US" dirty="0" smtClean="0"/>
              <a:t>Repairing severed wiring, replacing engine sensors, scanning for computer or wiring problems, etc.</a:t>
            </a:r>
          </a:p>
          <a:p>
            <a:pPr eaLnBrk="1" hangingPunct="1"/>
            <a:r>
              <a:rPr lang="en-US" altLang="en-US" dirty="0" smtClean="0"/>
              <a:t>Collision can easily crush vehicle’s wires and electrical components</a:t>
            </a:r>
          </a:p>
          <a:p>
            <a:pPr eaLnBrk="1" hangingPunct="1"/>
            <a:r>
              <a:rPr lang="en-US" altLang="en-US" dirty="0" smtClean="0"/>
              <a:t>Most modern vehicle mechanical systems are monitored or controlled by on-board computers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idx="4294967295"/>
          </p:nvPr>
        </p:nvSpPr>
        <p:spPr>
          <a:xfrm>
            <a:off x="457200" y="685800"/>
            <a:ext cx="7772400" cy="609600"/>
          </a:xfrm>
        </p:spPr>
        <p:txBody>
          <a:bodyPr>
            <a:normAutofit fontScale="90000"/>
          </a:bodyPr>
          <a:lstStyle/>
          <a:p>
            <a:pPr eaLnBrk="1" hangingPunct="1"/>
            <a:r>
              <a:rPr lang="en-US" altLang="en-US" dirty="0" smtClean="0"/>
              <a:t>Summary</a:t>
            </a:r>
            <a:endParaRPr lang="en-US" altLang="en-US" dirty="0" smtClean="0"/>
          </a:p>
        </p:txBody>
      </p:sp>
      <p:sp>
        <p:nvSpPr>
          <p:cNvPr id="106499" name="Rectangle 3"/>
          <p:cNvSpPr>
            <a:spLocks noGrp="1" noChangeArrowheads="1"/>
          </p:cNvSpPr>
          <p:nvPr>
            <p:ph type="body" idx="4294967295"/>
          </p:nvPr>
        </p:nvSpPr>
        <p:spPr>
          <a:xfrm>
            <a:off x="190500" y="1524000"/>
            <a:ext cx="8648700" cy="4876800"/>
          </a:xfrm>
        </p:spPr>
        <p:txBody>
          <a:bodyPr>
            <a:normAutofit/>
          </a:bodyPr>
          <a:lstStyle/>
          <a:p>
            <a:r>
              <a:rPr lang="en-US" sz="2800" dirty="0" smtClean="0"/>
              <a:t>Circuit breakers heat up and open with excess current to protect the circuit. They do not suffer internal damage like a fuse.</a:t>
            </a:r>
            <a:r>
              <a:rPr lang="en-US" sz="2800" dirty="0"/>
              <a:t> </a:t>
            </a:r>
            <a:endParaRPr lang="en-US" sz="2800" dirty="0" smtClean="0"/>
          </a:p>
          <a:p>
            <a:r>
              <a:rPr lang="en-US" sz="2800" dirty="0" smtClean="0"/>
              <a:t>The </a:t>
            </a:r>
            <a:r>
              <a:rPr lang="en-US" sz="2800" dirty="0"/>
              <a:t>starting system has a large electric motor </a:t>
            </a:r>
            <a:r>
              <a:rPr lang="en-US" sz="2800" dirty="0" smtClean="0"/>
              <a:t>that turns </a:t>
            </a:r>
            <a:r>
              <a:rPr lang="en-US" sz="2800" dirty="0"/>
              <a:t>the engine flywheel</a:t>
            </a:r>
            <a:r>
              <a:rPr lang="en-US" sz="2800" dirty="0" smtClean="0"/>
              <a:t>. </a:t>
            </a:r>
          </a:p>
          <a:p>
            <a:r>
              <a:rPr lang="en-US" sz="2800" dirty="0" smtClean="0"/>
              <a:t>The </a:t>
            </a:r>
            <a:r>
              <a:rPr lang="en-US" sz="2800" dirty="0"/>
              <a:t>charging system recharges the battery and </a:t>
            </a:r>
            <a:r>
              <a:rPr lang="en-US" sz="2800" dirty="0" smtClean="0"/>
              <a:t>supplies electrical </a:t>
            </a:r>
            <a:r>
              <a:rPr lang="en-US" sz="2800" dirty="0"/>
              <a:t>energy when the engine is running</a:t>
            </a:r>
            <a:r>
              <a:rPr lang="en-US" sz="2800" dirty="0" smtClean="0"/>
              <a:t>. </a:t>
            </a:r>
          </a:p>
          <a:p>
            <a:r>
              <a:rPr lang="en-US" sz="2800" dirty="0" smtClean="0"/>
              <a:t>A </a:t>
            </a:r>
            <a:r>
              <a:rPr lang="en-US" sz="2800" dirty="0"/>
              <a:t>battery drain is a problem that causes </a:t>
            </a:r>
            <a:r>
              <a:rPr lang="en-US" sz="2800" dirty="0" smtClean="0"/>
              <a:t>current to </a:t>
            </a:r>
            <a:r>
              <a:rPr lang="en-US" sz="2800" dirty="0"/>
              <a:t>flow out of the battery when everything </a:t>
            </a:r>
            <a:r>
              <a:rPr lang="en-US" sz="2800" dirty="0" smtClean="0"/>
              <a:t>should be </a:t>
            </a:r>
            <a:r>
              <a:rPr lang="en-US" sz="2800" dirty="0"/>
              <a:t>off.</a:t>
            </a:r>
            <a:endParaRPr lang="en-US" sz="2800" dirty="0" smtClean="0"/>
          </a:p>
          <a:p>
            <a:endParaRPr lang="en-US" altLang="en-US" sz="2800" dirty="0" smtClean="0"/>
          </a:p>
        </p:txBody>
      </p:sp>
    </p:spTree>
    <p:extLst>
      <p:ext uri="{BB962C8B-B14F-4D97-AF65-F5344CB8AC3E}">
        <p14:creationId xmlns:p14="http://schemas.microsoft.com/office/powerpoint/2010/main" val="11838691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idx="4294967295"/>
          </p:nvPr>
        </p:nvSpPr>
        <p:spPr>
          <a:xfrm>
            <a:off x="457200" y="685800"/>
            <a:ext cx="7772400" cy="609600"/>
          </a:xfrm>
        </p:spPr>
        <p:txBody>
          <a:bodyPr>
            <a:normAutofit fontScale="90000"/>
          </a:bodyPr>
          <a:lstStyle/>
          <a:p>
            <a:pPr eaLnBrk="1" hangingPunct="1"/>
            <a:r>
              <a:rPr lang="en-US" altLang="en-US" dirty="0" smtClean="0"/>
              <a:t>Summary</a:t>
            </a:r>
            <a:endParaRPr lang="en-US" altLang="en-US" dirty="0" smtClean="0"/>
          </a:p>
        </p:txBody>
      </p:sp>
      <p:sp>
        <p:nvSpPr>
          <p:cNvPr id="106499" name="Rectangle 3"/>
          <p:cNvSpPr>
            <a:spLocks noGrp="1" noChangeArrowheads="1"/>
          </p:cNvSpPr>
          <p:nvPr>
            <p:ph type="body" idx="4294967295"/>
          </p:nvPr>
        </p:nvSpPr>
        <p:spPr>
          <a:xfrm>
            <a:off x="190500" y="1524000"/>
            <a:ext cx="8648700" cy="4876800"/>
          </a:xfrm>
        </p:spPr>
        <p:txBody>
          <a:bodyPr>
            <a:normAutofit/>
          </a:bodyPr>
          <a:lstStyle/>
          <a:p>
            <a:r>
              <a:rPr lang="en-US" sz="2800" dirty="0"/>
              <a:t>Sensors are devices that convert a condition (temperature</a:t>
            </a:r>
            <a:r>
              <a:rPr lang="en-US" sz="2800" dirty="0" smtClean="0"/>
              <a:t>, pressure</a:t>
            </a:r>
            <a:r>
              <a:rPr lang="en-US" sz="2800" dirty="0"/>
              <a:t>, part movement, and so on) </a:t>
            </a:r>
            <a:r>
              <a:rPr lang="en-US" sz="2800" dirty="0" smtClean="0"/>
              <a:t>into an </a:t>
            </a:r>
            <a:r>
              <a:rPr lang="en-US" sz="2800" dirty="0"/>
              <a:t>electrical signal</a:t>
            </a:r>
            <a:r>
              <a:rPr lang="en-US" sz="2800" dirty="0" smtClean="0"/>
              <a:t>. </a:t>
            </a:r>
          </a:p>
          <a:p>
            <a:r>
              <a:rPr lang="en-US" sz="2800" dirty="0" smtClean="0"/>
              <a:t>Actuators </a:t>
            </a:r>
            <a:r>
              <a:rPr lang="en-US" sz="2800" dirty="0"/>
              <a:t>are devices (solenoids or servo motors, </a:t>
            </a:r>
            <a:r>
              <a:rPr lang="en-US" sz="2800" dirty="0" smtClean="0"/>
              <a:t>for example</a:t>
            </a:r>
            <a:r>
              <a:rPr lang="en-US" sz="2800" dirty="0"/>
              <a:t>) that move when responding to </a:t>
            </a:r>
            <a:r>
              <a:rPr lang="en-US" sz="2800" dirty="0" smtClean="0"/>
              <a:t>electrical signals </a:t>
            </a:r>
            <a:r>
              <a:rPr lang="en-US" sz="2800" dirty="0"/>
              <a:t>from the computer</a:t>
            </a:r>
            <a:r>
              <a:rPr lang="en-US" sz="2800" dirty="0" smtClean="0"/>
              <a:t>.</a:t>
            </a:r>
          </a:p>
          <a:p>
            <a:r>
              <a:rPr lang="en-US" sz="2800" dirty="0"/>
              <a:t>A computer is a complex electronic circuit that </a:t>
            </a:r>
            <a:r>
              <a:rPr lang="en-US" sz="2800" dirty="0" smtClean="0"/>
              <a:t>produces a </a:t>
            </a:r>
            <a:r>
              <a:rPr lang="en-US" sz="2800" dirty="0"/>
              <a:t>known electrical output after </a:t>
            </a:r>
            <a:r>
              <a:rPr lang="en-US" sz="2800" dirty="0" smtClean="0"/>
              <a:t>analyzing electrical </a:t>
            </a:r>
            <a:r>
              <a:rPr lang="en-US" sz="2800" dirty="0"/>
              <a:t>inputs.</a:t>
            </a:r>
            <a:endParaRPr lang="en-US" altLang="en-US" sz="2800" dirty="0" smtClean="0"/>
          </a:p>
        </p:txBody>
      </p:sp>
    </p:spTree>
    <p:extLst>
      <p:ext uri="{BB962C8B-B14F-4D97-AF65-F5344CB8AC3E}">
        <p14:creationId xmlns:p14="http://schemas.microsoft.com/office/powerpoint/2010/main" val="23655631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idx="4294967295"/>
          </p:nvPr>
        </p:nvSpPr>
        <p:spPr>
          <a:xfrm>
            <a:off x="457200" y="685800"/>
            <a:ext cx="7772400" cy="609600"/>
          </a:xfrm>
        </p:spPr>
        <p:txBody>
          <a:bodyPr>
            <a:normAutofit fontScale="90000"/>
          </a:bodyPr>
          <a:lstStyle/>
          <a:p>
            <a:pPr eaLnBrk="1" hangingPunct="1"/>
            <a:r>
              <a:rPr lang="en-US" altLang="en-US" dirty="0" smtClean="0"/>
              <a:t>Summary</a:t>
            </a:r>
            <a:endParaRPr lang="en-US" altLang="en-US" dirty="0" smtClean="0"/>
          </a:p>
        </p:txBody>
      </p:sp>
      <p:sp>
        <p:nvSpPr>
          <p:cNvPr id="106499" name="Rectangle 3"/>
          <p:cNvSpPr>
            <a:spLocks noGrp="1" noChangeArrowheads="1"/>
          </p:cNvSpPr>
          <p:nvPr>
            <p:ph type="body" idx="4294967295"/>
          </p:nvPr>
        </p:nvSpPr>
        <p:spPr>
          <a:xfrm>
            <a:off x="190500" y="1524000"/>
            <a:ext cx="8648700" cy="4876800"/>
          </a:xfrm>
        </p:spPr>
        <p:txBody>
          <a:bodyPr>
            <a:normAutofit/>
          </a:bodyPr>
          <a:lstStyle/>
          <a:p>
            <a:r>
              <a:rPr lang="en-US" sz="2800" dirty="0"/>
              <a:t>Modern antilock brake systems (ABS) can </a:t>
            </a:r>
            <a:r>
              <a:rPr lang="en-US" sz="2800" dirty="0" smtClean="0"/>
              <a:t>be thought </a:t>
            </a:r>
            <a:r>
              <a:rPr lang="en-US" sz="2800" dirty="0"/>
              <a:t>of as electronic/hydraulic “pumping” of </a:t>
            </a:r>
            <a:r>
              <a:rPr lang="en-US" sz="2800" dirty="0" smtClean="0"/>
              <a:t>the brakes </a:t>
            </a:r>
            <a:r>
              <a:rPr lang="en-US" sz="2800" dirty="0"/>
              <a:t>for straight-line stopping under </a:t>
            </a:r>
            <a:r>
              <a:rPr lang="en-US" sz="2800" dirty="0" smtClean="0"/>
              <a:t>panic conditions. </a:t>
            </a:r>
          </a:p>
          <a:p>
            <a:r>
              <a:rPr lang="en-US" sz="2800" dirty="0" smtClean="0"/>
              <a:t>On-board </a:t>
            </a:r>
            <a:r>
              <a:rPr lang="en-US" sz="2800" dirty="0"/>
              <a:t>diagnostics (OBD) means the </a:t>
            </a:r>
            <a:r>
              <a:rPr lang="en-US" sz="2800" dirty="0" smtClean="0"/>
              <a:t>computer system </a:t>
            </a:r>
            <a:r>
              <a:rPr lang="en-US" sz="2800" dirty="0"/>
              <a:t>can detect its own problems</a:t>
            </a:r>
            <a:r>
              <a:rPr lang="en-US" sz="2800" dirty="0" smtClean="0"/>
              <a:t>. </a:t>
            </a:r>
          </a:p>
          <a:p>
            <a:r>
              <a:rPr lang="en-US" sz="2800" dirty="0" smtClean="0"/>
              <a:t>A </a:t>
            </a:r>
            <a:r>
              <a:rPr lang="en-US" sz="2800" dirty="0"/>
              <a:t>scan tool can convert the computer number </a:t>
            </a:r>
            <a:r>
              <a:rPr lang="en-US" sz="2800" dirty="0" smtClean="0"/>
              <a:t>code into </a:t>
            </a:r>
            <a:r>
              <a:rPr lang="en-US" sz="2800" dirty="0"/>
              <a:t>an explanation of the problem.</a:t>
            </a:r>
            <a:endParaRPr lang="en-US" altLang="en-US" sz="2800" dirty="0" smtClean="0"/>
          </a:p>
        </p:txBody>
      </p:sp>
    </p:spTree>
    <p:extLst>
      <p:ext uri="{BB962C8B-B14F-4D97-AF65-F5344CB8AC3E}">
        <p14:creationId xmlns:p14="http://schemas.microsoft.com/office/powerpoint/2010/main" val="2884259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a:xfrm>
            <a:off x="533400" y="632012"/>
            <a:ext cx="7772400" cy="1143000"/>
          </a:xfrm>
        </p:spPr>
        <p:txBody>
          <a:bodyPr/>
          <a:lstStyle/>
          <a:p>
            <a:pPr eaLnBrk="1" hangingPunct="1"/>
            <a:r>
              <a:rPr lang="en-US" altLang="en-US" dirty="0" smtClean="0"/>
              <a:t>Electrical Terminology</a:t>
            </a:r>
          </a:p>
        </p:txBody>
      </p:sp>
      <p:sp>
        <p:nvSpPr>
          <p:cNvPr id="67587" name="Rectangle 3"/>
          <p:cNvSpPr>
            <a:spLocks noGrp="1" noChangeArrowheads="1"/>
          </p:cNvSpPr>
          <p:nvPr>
            <p:ph type="body" idx="4294967295"/>
          </p:nvPr>
        </p:nvSpPr>
        <p:spPr>
          <a:xfrm>
            <a:off x="304800" y="1775012"/>
            <a:ext cx="8458200" cy="4473388"/>
          </a:xfrm>
        </p:spPr>
        <p:txBody>
          <a:bodyPr>
            <a:normAutofit lnSpcReduction="10000"/>
          </a:bodyPr>
          <a:lstStyle/>
          <a:p>
            <a:pPr eaLnBrk="1" hangingPunct="1"/>
            <a:r>
              <a:rPr lang="en-US" altLang="en-US" dirty="0" smtClean="0"/>
              <a:t>Current: movement of electricity (electrons) through a wire or circuit</a:t>
            </a:r>
          </a:p>
          <a:p>
            <a:pPr lvl="1" eaLnBrk="1" hangingPunct="1"/>
            <a:r>
              <a:rPr lang="en-US" altLang="en-US" dirty="0" smtClean="0"/>
              <a:t>Direct current (DC)</a:t>
            </a:r>
          </a:p>
          <a:p>
            <a:pPr lvl="1" eaLnBrk="1" hangingPunct="1"/>
            <a:r>
              <a:rPr lang="en-US" altLang="en-US" dirty="0" smtClean="0"/>
              <a:t>Alternating current (AC)</a:t>
            </a:r>
          </a:p>
          <a:p>
            <a:pPr eaLnBrk="1" hangingPunct="1"/>
            <a:r>
              <a:rPr lang="en-US" altLang="en-US" dirty="0" smtClean="0"/>
              <a:t>Voltage: pressure that pushes electricity through wire or circuit</a:t>
            </a:r>
          </a:p>
          <a:p>
            <a:pPr eaLnBrk="1" hangingPunct="1"/>
            <a:r>
              <a:rPr lang="en-US" altLang="en-US" dirty="0" smtClean="0"/>
              <a:t>Resistance: restriction or obstacle to current flow</a:t>
            </a:r>
          </a:p>
          <a:p>
            <a:pPr eaLnBrk="1" hangingPunct="1"/>
            <a:r>
              <a:rPr lang="en-US" altLang="en-US" dirty="0" smtClean="0"/>
              <a:t>Conductor: carries current to parts of a circuit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idx="4294967295"/>
          </p:nvPr>
        </p:nvSpPr>
        <p:spPr>
          <a:xfrm>
            <a:off x="381000" y="609600"/>
            <a:ext cx="7772400" cy="1143000"/>
          </a:xfrm>
        </p:spPr>
        <p:txBody>
          <a:bodyPr>
            <a:normAutofit fontScale="90000"/>
          </a:bodyPr>
          <a:lstStyle/>
          <a:p>
            <a:pPr eaLnBrk="1" hangingPunct="1"/>
            <a:r>
              <a:rPr lang="en-US" altLang="en-US" dirty="0" smtClean="0"/>
              <a:t>Electrical Terminology (continued)</a:t>
            </a:r>
          </a:p>
        </p:txBody>
      </p:sp>
      <p:sp>
        <p:nvSpPr>
          <p:cNvPr id="68611" name="Rectangle 3"/>
          <p:cNvSpPr>
            <a:spLocks noGrp="1" noChangeArrowheads="1"/>
          </p:cNvSpPr>
          <p:nvPr>
            <p:ph type="body" idx="4294967295"/>
          </p:nvPr>
        </p:nvSpPr>
        <p:spPr>
          <a:xfrm>
            <a:off x="457200" y="1761564"/>
            <a:ext cx="8305800" cy="4410635"/>
          </a:xfrm>
        </p:spPr>
        <p:txBody>
          <a:bodyPr>
            <a:normAutofit fontScale="92500" lnSpcReduction="10000"/>
          </a:bodyPr>
          <a:lstStyle/>
          <a:p>
            <a:pPr eaLnBrk="1" hangingPunct="1"/>
            <a:r>
              <a:rPr lang="en-US" altLang="en-US" dirty="0" smtClean="0"/>
              <a:t>Ohm’s law</a:t>
            </a:r>
          </a:p>
          <a:p>
            <a:pPr lvl="1" eaLnBrk="1" hangingPunct="1"/>
            <a:r>
              <a:rPr lang="en-US" altLang="en-US" dirty="0" smtClean="0"/>
              <a:t>Mathematical formula for calculating an unknown electrical value (amps, volts, or ohms) when two values are known</a:t>
            </a:r>
          </a:p>
          <a:p>
            <a:pPr eaLnBrk="1" hangingPunct="1"/>
            <a:r>
              <a:rPr lang="en-US" altLang="en-US" dirty="0" smtClean="0"/>
              <a:t>Magnetism</a:t>
            </a:r>
          </a:p>
          <a:p>
            <a:pPr lvl="1" eaLnBrk="1" hangingPunct="1"/>
            <a:r>
              <a:rPr lang="en-US" altLang="en-US" dirty="0" smtClean="0"/>
              <a:t>Study of how electrical fields act on ferrous (iron-containing) objects</a:t>
            </a:r>
          </a:p>
          <a:p>
            <a:pPr lvl="1" eaLnBrk="1" hangingPunct="1"/>
            <a:r>
              <a:rPr lang="en-US" altLang="en-US" dirty="0" smtClean="0"/>
              <a:t>Flux or magnetic field</a:t>
            </a:r>
          </a:p>
          <a:p>
            <a:pPr lvl="2" eaLnBrk="1" hangingPunct="1"/>
            <a:r>
              <a:rPr lang="en-US" altLang="en-US" dirty="0" smtClean="0"/>
              <a:t>Present around permanent magnets and current-carrying wires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457200" y="609600"/>
            <a:ext cx="7772400" cy="1143000"/>
          </a:xfrm>
        </p:spPr>
        <p:txBody>
          <a:bodyPr>
            <a:normAutofit fontScale="90000"/>
          </a:bodyPr>
          <a:lstStyle/>
          <a:p>
            <a:pPr eaLnBrk="1" hangingPunct="1"/>
            <a:r>
              <a:rPr lang="en-US" altLang="en-US" dirty="0" smtClean="0"/>
              <a:t>Electrical Terminology (continued)</a:t>
            </a:r>
          </a:p>
        </p:txBody>
      </p:sp>
      <p:sp>
        <p:nvSpPr>
          <p:cNvPr id="69635" name="Rectangle 3"/>
          <p:cNvSpPr>
            <a:spLocks noGrp="1" noChangeArrowheads="1"/>
          </p:cNvSpPr>
          <p:nvPr>
            <p:ph type="body" idx="4294967295"/>
          </p:nvPr>
        </p:nvSpPr>
        <p:spPr>
          <a:xfrm>
            <a:off x="457200" y="1828800"/>
            <a:ext cx="8305800" cy="4419600"/>
          </a:xfrm>
        </p:spPr>
        <p:txBody>
          <a:bodyPr/>
          <a:lstStyle/>
          <a:p>
            <a:pPr eaLnBrk="1" hangingPunct="1"/>
            <a:r>
              <a:rPr lang="en-US" altLang="en-US" dirty="0" smtClean="0"/>
              <a:t>Electric circuits</a:t>
            </a:r>
          </a:p>
          <a:p>
            <a:pPr lvl="1" eaLnBrk="1" hangingPunct="1"/>
            <a:r>
              <a:rPr lang="en-US" altLang="en-US" dirty="0" smtClean="0"/>
              <a:t>Contain a power source, conductors, and a load</a:t>
            </a:r>
          </a:p>
          <a:p>
            <a:pPr lvl="1" eaLnBrk="1" hangingPunct="1"/>
            <a:r>
              <a:rPr lang="en-US" altLang="en-US" dirty="0" smtClean="0"/>
              <a:t>Series circuit</a:t>
            </a:r>
          </a:p>
          <a:p>
            <a:pPr lvl="1" eaLnBrk="1" hangingPunct="1"/>
            <a:r>
              <a:rPr lang="en-US" altLang="en-US" dirty="0" smtClean="0"/>
              <a:t>Parallel circuit</a:t>
            </a:r>
          </a:p>
          <a:p>
            <a:pPr lvl="1" eaLnBrk="1" hangingPunct="1"/>
            <a:r>
              <a:rPr lang="en-US" altLang="en-US" dirty="0" smtClean="0"/>
              <a:t>Series-parallel circuit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685800" y="5029200"/>
            <a:ext cx="81692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t>FIGURE 22–3</a:t>
            </a:r>
            <a:r>
              <a:rPr lang="en-US" altLang="en-US" sz="1800"/>
              <a:t>  Most circuits in a car or truck are frame ground circuits. The frame or unibody is used to return electrical current to the battery. This reduces the amount of wires needed to complete circuits. Note ground symbols.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914400"/>
            <a:ext cx="5257800" cy="383463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1607</TotalTime>
  <Words>2662</Words>
  <Application>Microsoft Office PowerPoint</Application>
  <PresentationFormat>On-screen Show (4:3)</PresentationFormat>
  <Paragraphs>252</Paragraphs>
  <Slides>52</Slides>
  <Notes>52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52</vt:i4>
      </vt:variant>
    </vt:vector>
  </HeadingPairs>
  <TitlesOfParts>
    <vt:vector size="56" baseType="lpstr">
      <vt:lpstr>ＭＳ Ｐゴシック</vt:lpstr>
      <vt:lpstr>Arial</vt:lpstr>
      <vt:lpstr>Calibri</vt:lpstr>
      <vt:lpstr>Office Theme</vt:lpstr>
      <vt:lpstr>Electrical/Electronic System Operation and Service</vt:lpstr>
      <vt:lpstr>PowerPoint Presentation</vt:lpstr>
      <vt:lpstr>Objectives</vt:lpstr>
      <vt:lpstr>Objectives (continued)</vt:lpstr>
      <vt:lpstr>Introduction</vt:lpstr>
      <vt:lpstr>Electrical Terminology</vt:lpstr>
      <vt:lpstr>Electrical Terminology (continued)</vt:lpstr>
      <vt:lpstr>Electrical Terminology (continued)</vt:lpstr>
      <vt:lpstr>PowerPoint Presentation</vt:lpstr>
      <vt:lpstr>PowerPoint Presentation</vt:lpstr>
      <vt:lpstr>Electrical Terminology (continued)</vt:lpstr>
      <vt:lpstr>PowerPoint Presentation</vt:lpstr>
      <vt:lpstr>Checking Electrical Problems</vt:lpstr>
      <vt:lpstr>PowerPoint Presentation</vt:lpstr>
      <vt:lpstr>Checking Electrical Problems (continued)</vt:lpstr>
      <vt:lpstr>Battery</vt:lpstr>
      <vt:lpstr>Battery (continued)</vt:lpstr>
      <vt:lpstr>Electrical Diagnostic Equipment</vt:lpstr>
      <vt:lpstr>PowerPoint Presentation</vt:lpstr>
      <vt:lpstr>Electrical Diagnostic Equipment (continued)</vt:lpstr>
      <vt:lpstr>PowerPoint Presentation</vt:lpstr>
      <vt:lpstr>Electrical Diagnostic Equipment (continued)</vt:lpstr>
      <vt:lpstr>PowerPoint Presentation</vt:lpstr>
      <vt:lpstr>Electrical Diagnostic Equipment (continued)</vt:lpstr>
      <vt:lpstr>Electric Components</vt:lpstr>
      <vt:lpstr>PowerPoint Presentation</vt:lpstr>
      <vt:lpstr>Circuit Protective Devices</vt:lpstr>
      <vt:lpstr>Circuit Protective Devices (continued)</vt:lpstr>
      <vt:lpstr>PowerPoint Presentation</vt:lpstr>
      <vt:lpstr>Lighting and Other Electrical Circuits</vt:lpstr>
      <vt:lpstr>PowerPoint Presentation</vt:lpstr>
      <vt:lpstr>Lighting and Other Electrical Circuits (continued)</vt:lpstr>
      <vt:lpstr>PowerPoint Presentation</vt:lpstr>
      <vt:lpstr>Lighting and Other Electrical Circuits (continued)</vt:lpstr>
      <vt:lpstr>Lighting and Other Electrical Circuits (continued)</vt:lpstr>
      <vt:lpstr>Electronic System Service</vt:lpstr>
      <vt:lpstr>Electronic Displays</vt:lpstr>
      <vt:lpstr>PowerPoint Presentation</vt:lpstr>
      <vt:lpstr>Electronic Displays (continued)</vt:lpstr>
      <vt:lpstr>Computer Systems</vt:lpstr>
      <vt:lpstr>PowerPoint Presentation</vt:lpstr>
      <vt:lpstr>Computer Systems (continued)</vt:lpstr>
      <vt:lpstr>Computer Systems (continued)</vt:lpstr>
      <vt:lpstr>Computer Systems (continued)</vt:lpstr>
      <vt:lpstr>Summary</vt:lpstr>
      <vt:lpstr>Summary</vt:lpstr>
      <vt:lpstr>Summary</vt:lpstr>
      <vt:lpstr>Summary</vt:lpstr>
      <vt:lpstr>Summary</vt:lpstr>
      <vt:lpstr>Summary</vt:lpstr>
      <vt:lpstr>Summary</vt:lpstr>
      <vt:lpstr>Summary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Vehicle Construction Technology</dc:title>
  <dc:creator>Chambliss, Sharon</dc:creator>
  <cp:lastModifiedBy>Chambliss, Sharon</cp:lastModifiedBy>
  <cp:revision>160</cp:revision>
  <dcterms:created xsi:type="dcterms:W3CDTF">2007-03-22T18:51:57Z</dcterms:created>
  <dcterms:modified xsi:type="dcterms:W3CDTF">2015-01-09T19:54:36Z</dcterms:modified>
</cp:coreProperties>
</file>