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70" r:id="rId6"/>
    <p:sldId id="271" r:id="rId7"/>
    <p:sldId id="268" r:id="rId8"/>
    <p:sldId id="258" r:id="rId9"/>
    <p:sldId id="259" r:id="rId10"/>
    <p:sldId id="260" r:id="rId11"/>
    <p:sldId id="269" r:id="rId12"/>
    <p:sldId id="261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4E67818-6C8B-4E3A-B313-525B0232FAE2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2F2C090-BE8D-44B3-9657-021322299E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Pronombres</a:t>
            </a:r>
            <a:r>
              <a:rPr lang="en-US" dirty="0" smtClean="0"/>
              <a:t> </a:t>
            </a:r>
            <a:r>
              <a:rPr lang="en-US" dirty="0" err="1" smtClean="0"/>
              <a:t>Dobles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162800" cy="23622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What is the difference between direct and indirect objects?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How can I recognize a reflexive verb?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How do I replace DO and IO with pronouns and where do I place them?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80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Tú</a:t>
            </a:r>
            <a:r>
              <a:rPr lang="en-US" sz="2800" dirty="0" smtClean="0"/>
              <a:t> das los </a:t>
            </a:r>
            <a:r>
              <a:rPr lang="en-US" sz="2800" dirty="0" err="1" smtClean="0"/>
              <a:t>regalos</a:t>
            </a:r>
            <a:r>
              <a:rPr lang="en-US" sz="2800" dirty="0" smtClean="0"/>
              <a:t> a </a:t>
            </a:r>
            <a:r>
              <a:rPr lang="en-US" sz="2800" dirty="0" err="1" smtClean="0"/>
              <a:t>mí</a:t>
            </a:r>
            <a:r>
              <a:rPr lang="en-US" sz="2800" dirty="0" smtClean="0"/>
              <a:t>. (What kind of verb?)</a:t>
            </a:r>
          </a:p>
          <a:p>
            <a:pPr lvl="1"/>
            <a:r>
              <a:rPr lang="en-US" dirty="0" err="1" smtClean="0"/>
              <a:t>Tú</a:t>
            </a:r>
            <a:r>
              <a:rPr lang="en-US" dirty="0" smtClean="0"/>
              <a:t> me das los </a:t>
            </a:r>
            <a:r>
              <a:rPr lang="en-US" dirty="0" err="1" smtClean="0"/>
              <a:t>regalos</a:t>
            </a:r>
            <a:r>
              <a:rPr lang="en-US" dirty="0" smtClean="0"/>
              <a:t>. (A </a:t>
            </a:r>
            <a:r>
              <a:rPr lang="en-US" dirty="0" err="1" smtClean="0"/>
              <a:t>mí</a:t>
            </a:r>
            <a:r>
              <a:rPr lang="en-US" dirty="0" smtClean="0"/>
              <a:t> is replaced by “me”)</a:t>
            </a:r>
          </a:p>
          <a:p>
            <a:pPr lvl="1"/>
            <a:r>
              <a:rPr lang="en-US" dirty="0" err="1" smtClean="0"/>
              <a:t>Tú</a:t>
            </a:r>
            <a:r>
              <a:rPr lang="en-US" dirty="0" smtClean="0"/>
              <a:t> me </a:t>
            </a:r>
            <a:r>
              <a:rPr lang="en-US" dirty="0" err="1" smtClean="0"/>
              <a:t>los</a:t>
            </a:r>
            <a:r>
              <a:rPr lang="en-US" dirty="0" smtClean="0"/>
              <a:t> das. 	   (Los </a:t>
            </a:r>
            <a:r>
              <a:rPr lang="en-US" dirty="0" err="1" smtClean="0"/>
              <a:t>regalos</a:t>
            </a:r>
            <a:r>
              <a:rPr lang="en-US" dirty="0" smtClean="0"/>
              <a:t> is replaced by “los”)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Traiga</a:t>
            </a:r>
            <a:r>
              <a:rPr lang="en-US" sz="2800" dirty="0" smtClean="0"/>
              <a:t> </a:t>
            </a:r>
            <a:r>
              <a:rPr lang="en-US" sz="2800" dirty="0" err="1" smtClean="0"/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bolsas</a:t>
            </a:r>
            <a:r>
              <a:rPr lang="en-US" sz="2800" dirty="0" smtClean="0"/>
              <a:t> a  </a:t>
            </a:r>
            <a:r>
              <a:rPr lang="en-US" sz="2800" dirty="0" err="1" smtClean="0"/>
              <a:t>nosotros</a:t>
            </a:r>
            <a:r>
              <a:rPr lang="en-US" sz="2800" dirty="0"/>
              <a:t>. (What kind of verb</a:t>
            </a:r>
            <a:r>
              <a:rPr lang="en-US" sz="2800" dirty="0" smtClean="0"/>
              <a:t>?)</a:t>
            </a:r>
          </a:p>
          <a:p>
            <a:pPr lvl="1"/>
            <a:r>
              <a:rPr lang="en-US" dirty="0" err="1" smtClean="0"/>
              <a:t>Tráiganos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bolsas</a:t>
            </a:r>
            <a:r>
              <a:rPr lang="en-US" dirty="0" smtClean="0"/>
              <a:t>. (A </a:t>
            </a:r>
            <a:r>
              <a:rPr lang="en-US" dirty="0" err="1" smtClean="0"/>
              <a:t>nosotros</a:t>
            </a:r>
            <a:r>
              <a:rPr lang="en-US" dirty="0" smtClean="0"/>
              <a:t> is replaced by “</a:t>
            </a:r>
            <a:r>
              <a:rPr lang="en-US" dirty="0" err="1" smtClean="0"/>
              <a:t>nos</a:t>
            </a:r>
            <a:r>
              <a:rPr lang="en-US" dirty="0" smtClean="0"/>
              <a:t>”)</a:t>
            </a:r>
          </a:p>
          <a:p>
            <a:pPr lvl="1"/>
            <a:r>
              <a:rPr lang="en-US" dirty="0" err="1" smtClean="0"/>
              <a:t>Tráiganoslas</a:t>
            </a:r>
            <a:r>
              <a:rPr lang="en-US" dirty="0" smtClean="0"/>
              <a:t>.  (Las </a:t>
            </a:r>
            <a:r>
              <a:rPr lang="en-US" dirty="0" err="1" smtClean="0"/>
              <a:t>bolsas</a:t>
            </a:r>
            <a:r>
              <a:rPr lang="en-US" dirty="0" smtClean="0"/>
              <a:t> is replaced by “</a:t>
            </a:r>
            <a:r>
              <a:rPr lang="en-US" dirty="0" err="1" smtClean="0"/>
              <a:t>las</a:t>
            </a:r>
            <a:r>
              <a:rPr lang="en-US" dirty="0" smtClean="0"/>
              <a:t>”)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9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Ejemplos</a:t>
            </a:r>
            <a:r>
              <a:rPr lang="en-US" dirty="0" smtClean="0"/>
              <a:t>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distribuyan</a:t>
            </a:r>
            <a:r>
              <a:rPr lang="en-US" dirty="0" smtClean="0"/>
              <a:t> los </a:t>
            </a:r>
            <a:r>
              <a:rPr lang="en-US" dirty="0" err="1" smtClean="0"/>
              <a:t>periódicos</a:t>
            </a:r>
            <a:r>
              <a:rPr lang="en-US" dirty="0" smtClean="0"/>
              <a:t> a 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vecinos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No les </a:t>
            </a:r>
            <a:r>
              <a:rPr lang="en-US" dirty="0" err="1" smtClean="0"/>
              <a:t>distribuyan</a:t>
            </a:r>
            <a:r>
              <a:rPr lang="en-US" dirty="0" smtClean="0"/>
              <a:t> los </a:t>
            </a:r>
            <a:r>
              <a:rPr lang="en-US" dirty="0" err="1" smtClean="0"/>
              <a:t>periódicos</a:t>
            </a:r>
            <a:r>
              <a:rPr lang="en-US" dirty="0" smtClean="0"/>
              <a:t>.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 smtClean="0"/>
              <a:t>No les los </a:t>
            </a:r>
            <a:r>
              <a:rPr lang="en-US" dirty="0" err="1" smtClean="0"/>
              <a:t>distribuyan</a:t>
            </a:r>
            <a:r>
              <a:rPr lang="en-US" dirty="0" smtClean="0"/>
              <a:t>		No se los </a:t>
            </a:r>
            <a:r>
              <a:rPr lang="en-US" dirty="0" err="1" smtClean="0"/>
              <a:t>distribuyan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sz="2800" b="1" dirty="0" smtClean="0"/>
              <a:t>You can’t “le or les lo” you have to “se lo”!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810000" y="28534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3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Ahora</a:t>
            </a:r>
            <a:r>
              <a:rPr lang="en-US" dirty="0" smtClean="0"/>
              <a:t>- a </a:t>
            </a:r>
            <a:r>
              <a:rPr lang="en-US" dirty="0" err="1" smtClean="0"/>
              <a:t>practicar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02662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1. Yo </a:t>
            </a:r>
            <a:r>
              <a:rPr lang="es-ES" sz="2400" b="1" dirty="0"/>
              <a:t>dono el dinero a la gente sin hogar.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3205094"/>
            <a:ext cx="6688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3. Sra. Pohl, </a:t>
            </a:r>
            <a:r>
              <a:rPr lang="en-US" sz="2400" b="1" dirty="0" err="1" smtClean="0"/>
              <a:t>explique</a:t>
            </a:r>
            <a:r>
              <a:rPr lang="en-US" sz="2400" b="1" dirty="0" smtClean="0"/>
              <a:t> la </a:t>
            </a:r>
            <a:r>
              <a:rPr lang="en-US" sz="2400" b="1" dirty="0" err="1" smtClean="0"/>
              <a:t>cuestión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nosotros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6582" y="4036367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4.  Agustin y Juan </a:t>
            </a:r>
            <a:r>
              <a:rPr lang="en-US" sz="2400" b="1" dirty="0" err="1" smtClean="0"/>
              <a:t>presentaron</a:t>
            </a:r>
            <a:r>
              <a:rPr lang="en-US" sz="2400" b="1" dirty="0" smtClean="0"/>
              <a:t> los </a:t>
            </a:r>
            <a:r>
              <a:rPr lang="en-US" sz="2400" b="1" dirty="0" err="1" smtClean="0"/>
              <a:t>premios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83934" y="4903857"/>
            <a:ext cx="6356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5. No se lave </a:t>
            </a:r>
            <a:r>
              <a:rPr lang="en-US" sz="2400" b="1" dirty="0" err="1" smtClean="0"/>
              <a:t>las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aquí</a:t>
            </a:r>
            <a:r>
              <a:rPr lang="en-US" sz="2400" b="1" dirty="0" smtClean="0"/>
              <a:t>.</a:t>
            </a:r>
          </a:p>
          <a:p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2369128"/>
            <a:ext cx="6657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2. </a:t>
            </a:r>
            <a:r>
              <a:rPr lang="en-US" sz="2400" b="1" dirty="0" err="1" smtClean="0"/>
              <a:t>Nosotros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cortamos</a:t>
            </a:r>
            <a:r>
              <a:rPr lang="en-US" sz="2400" b="1" dirty="0" smtClean="0"/>
              <a:t> el </a:t>
            </a:r>
            <a:r>
              <a:rPr lang="en-US" sz="2400" b="1" dirty="0" err="1" smtClean="0"/>
              <a:t>pelo</a:t>
            </a:r>
            <a:r>
              <a:rPr lang="en-US" sz="2400" b="1" dirty="0" smtClean="0"/>
              <a:t>. 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48819" y="5611743"/>
            <a:ext cx="6459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6.  Di la </a:t>
            </a:r>
            <a:r>
              <a:rPr lang="en-US" sz="2400" b="1" dirty="0" err="1" smtClean="0"/>
              <a:t>historia</a:t>
            </a:r>
            <a:r>
              <a:rPr lang="en-US" sz="2400" b="1" dirty="0" smtClean="0"/>
              <a:t> a los </a:t>
            </a:r>
            <a:r>
              <a:rPr lang="en-US" sz="2400" b="1" dirty="0" err="1" smtClean="0"/>
              <a:t>estudiantes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1579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  <p:bldP spid="9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Reflección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feel about all of this?  Do you feel….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dirty="0" smtClean="0"/>
              <a:t>Red- I am lost.  I get most of them wrong!  Help!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Yellow- I am not quite sure what I am doing. I get some right and some wrong.  I understand some but not all.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Green-  I got this.  I am good to go!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2122342"/>
            <a:ext cx="1280728" cy="1459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00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25562"/>
          </a:xfrm>
        </p:spPr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Directos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Direct objects answer the questions:  What or Whom?</a:t>
            </a:r>
          </a:p>
          <a:p>
            <a:r>
              <a:rPr lang="en-US" sz="2800" dirty="0" smtClean="0"/>
              <a:t>Direct objects receive the action of the verb.</a:t>
            </a:r>
          </a:p>
          <a:p>
            <a:r>
              <a:rPr lang="en-US" sz="2800" dirty="0" smtClean="0"/>
              <a:t>Direct objects can be people or things. </a:t>
            </a:r>
          </a:p>
          <a:p>
            <a:r>
              <a:rPr lang="en-US" sz="2800" dirty="0" smtClean="0"/>
              <a:t>In Spanish the pronouns for DO agree in number and gender. </a:t>
            </a:r>
          </a:p>
          <a:p>
            <a:pPr lvl="1"/>
            <a:r>
              <a:rPr lang="en-US" dirty="0" smtClean="0"/>
              <a:t>Me			</a:t>
            </a:r>
            <a:r>
              <a:rPr lang="en-US" dirty="0" err="1" smtClean="0"/>
              <a:t>Nos</a:t>
            </a:r>
            <a:r>
              <a:rPr lang="en-US" dirty="0" smtClean="0"/>
              <a:t>				</a:t>
            </a:r>
          </a:p>
          <a:p>
            <a:pPr lvl="1"/>
            <a:r>
              <a:rPr lang="en-US" dirty="0" err="1" smtClean="0"/>
              <a:t>Te</a:t>
            </a:r>
            <a:r>
              <a:rPr lang="en-US" dirty="0" smtClean="0"/>
              <a:t>			</a:t>
            </a:r>
            <a:r>
              <a:rPr lang="en-US" dirty="0" err="1" smtClean="0"/>
              <a:t>Os</a:t>
            </a:r>
            <a:endParaRPr lang="en-US" dirty="0" smtClean="0"/>
          </a:p>
          <a:p>
            <a:pPr lvl="1"/>
            <a:r>
              <a:rPr lang="en-US" dirty="0" smtClean="0"/>
              <a:t>Lo/la		Los / Las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27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Objetos</a:t>
            </a:r>
            <a:r>
              <a:rPr lang="en-US" dirty="0"/>
              <a:t> </a:t>
            </a:r>
            <a:r>
              <a:rPr lang="en-US" dirty="0" err="1" smtClean="0"/>
              <a:t>Indirectos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 </a:t>
            </a:r>
            <a:r>
              <a:rPr lang="en-US" dirty="0"/>
              <a:t>objects answer the </a:t>
            </a:r>
            <a:r>
              <a:rPr lang="en-US" dirty="0" smtClean="0"/>
              <a:t>question:  To or for whom</a:t>
            </a:r>
            <a:r>
              <a:rPr lang="en-US" dirty="0"/>
              <a:t>?</a:t>
            </a:r>
          </a:p>
          <a:p>
            <a:r>
              <a:rPr lang="en-US" dirty="0" smtClean="0"/>
              <a:t>Indirect </a:t>
            </a:r>
            <a:r>
              <a:rPr lang="en-US" dirty="0"/>
              <a:t>objects can </a:t>
            </a:r>
            <a:r>
              <a:rPr lang="en-US" dirty="0" smtClean="0"/>
              <a:t>only be </a:t>
            </a:r>
            <a:r>
              <a:rPr lang="en-US" dirty="0"/>
              <a:t>people or </a:t>
            </a:r>
            <a:r>
              <a:rPr lang="en-US" dirty="0" smtClean="0"/>
              <a:t>living things</a:t>
            </a:r>
            <a:r>
              <a:rPr lang="en-US" dirty="0"/>
              <a:t>. </a:t>
            </a:r>
          </a:p>
          <a:p>
            <a:r>
              <a:rPr lang="en-US" dirty="0"/>
              <a:t>In Spanish the pronouns for </a:t>
            </a:r>
            <a:r>
              <a:rPr lang="en-US" dirty="0" smtClean="0"/>
              <a:t>IO only agree </a:t>
            </a:r>
            <a:r>
              <a:rPr lang="en-US" dirty="0"/>
              <a:t>in </a:t>
            </a:r>
            <a:r>
              <a:rPr lang="en-US" dirty="0" smtClean="0"/>
              <a:t>number.</a:t>
            </a:r>
          </a:p>
          <a:p>
            <a:r>
              <a:rPr lang="en-US" dirty="0" smtClean="0"/>
              <a:t>Me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Nos</a:t>
            </a:r>
            <a:r>
              <a:rPr lang="en-US" dirty="0"/>
              <a:t>				</a:t>
            </a:r>
          </a:p>
          <a:p>
            <a:r>
              <a:rPr lang="en-US" dirty="0" err="1" smtClean="0"/>
              <a:t>Te</a:t>
            </a:r>
            <a:r>
              <a:rPr lang="en-US" dirty="0" smtClean="0"/>
              <a:t>			</a:t>
            </a:r>
            <a:r>
              <a:rPr lang="en-US" dirty="0" err="1" smtClean="0"/>
              <a:t>Os</a:t>
            </a:r>
            <a:endParaRPr lang="en-US" dirty="0"/>
          </a:p>
          <a:p>
            <a:r>
              <a:rPr lang="en-US" dirty="0" smtClean="0"/>
              <a:t>Le			Les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8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Reflexive Object Pronouns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Reflexive </a:t>
            </a:r>
            <a:r>
              <a:rPr lang="en-US" dirty="0"/>
              <a:t>object pronouns agree with the subject and the verb.</a:t>
            </a:r>
          </a:p>
          <a:p>
            <a:r>
              <a:rPr lang="en-US" dirty="0" smtClean="0"/>
              <a:t>The </a:t>
            </a:r>
            <a:r>
              <a:rPr lang="en-US" dirty="0"/>
              <a:t>subject does an action </a:t>
            </a:r>
            <a:r>
              <a:rPr lang="en-US" dirty="0" smtClean="0"/>
              <a:t>to or for  </a:t>
            </a:r>
            <a:r>
              <a:rPr lang="en-US" dirty="0"/>
              <a:t>himself.</a:t>
            </a:r>
          </a:p>
          <a:p>
            <a:r>
              <a:rPr lang="en-US" dirty="0" smtClean="0"/>
              <a:t>The </a:t>
            </a:r>
            <a:r>
              <a:rPr lang="en-US" dirty="0"/>
              <a:t>pronouns reflects back to the subject.</a:t>
            </a:r>
          </a:p>
          <a:p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reflexive object pronouns are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			</a:t>
            </a:r>
            <a:r>
              <a:rPr lang="en-US" dirty="0" err="1"/>
              <a:t>Nos</a:t>
            </a:r>
            <a:endParaRPr lang="en-US" dirty="0"/>
          </a:p>
          <a:p>
            <a:r>
              <a:rPr lang="en-US" dirty="0" err="1"/>
              <a:t>Te</a:t>
            </a:r>
            <a:r>
              <a:rPr lang="en-US" dirty="0"/>
              <a:t>			</a:t>
            </a:r>
            <a:r>
              <a:rPr lang="en-US" dirty="0" err="1"/>
              <a:t>Os</a:t>
            </a:r>
            <a:endParaRPr lang="en-US" dirty="0"/>
          </a:p>
          <a:p>
            <a:r>
              <a:rPr lang="en-US" dirty="0"/>
              <a:t>Se			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9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Practiquemos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 </a:t>
            </a:r>
            <a:r>
              <a:rPr lang="en-US" dirty="0" err="1" smtClean="0"/>
              <a:t>hermanos</a:t>
            </a:r>
            <a:r>
              <a:rPr lang="en-US" dirty="0" smtClean="0"/>
              <a:t> </a:t>
            </a:r>
            <a:r>
              <a:rPr lang="en-US" dirty="0" err="1" smtClean="0"/>
              <a:t>prestan</a:t>
            </a:r>
            <a:r>
              <a:rPr lang="en-US" dirty="0" smtClean="0"/>
              <a:t> </a:t>
            </a:r>
            <a:r>
              <a:rPr lang="en-US" dirty="0" err="1" smtClean="0"/>
              <a:t>dinero</a:t>
            </a:r>
            <a:r>
              <a:rPr lang="en-US" dirty="0" smtClean="0"/>
              <a:t> a Juan.</a:t>
            </a:r>
          </a:p>
          <a:p>
            <a:endParaRPr lang="en-US" dirty="0"/>
          </a:p>
          <a:p>
            <a:r>
              <a:rPr lang="en-US" dirty="0" err="1" smtClean="0"/>
              <a:t>Lávate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manos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No </a:t>
            </a:r>
            <a:r>
              <a:rPr lang="en-US" dirty="0" err="1" smtClean="0"/>
              <a:t>distribuyan</a:t>
            </a:r>
            <a:r>
              <a:rPr lang="en-US" dirty="0" smtClean="0"/>
              <a:t> los </a:t>
            </a:r>
            <a:r>
              <a:rPr lang="en-US" dirty="0" err="1" smtClean="0"/>
              <a:t>fondos</a:t>
            </a:r>
            <a:r>
              <a:rPr lang="en-US" dirty="0" smtClean="0"/>
              <a:t> a la </a:t>
            </a:r>
            <a:r>
              <a:rPr lang="en-US" dirty="0" err="1" smtClean="0"/>
              <a:t>gente</a:t>
            </a:r>
            <a:r>
              <a:rPr lang="en-US" dirty="0" smtClean="0"/>
              <a:t> sin </a:t>
            </a:r>
            <a:r>
              <a:rPr lang="en-US" dirty="0" err="1" smtClean="0"/>
              <a:t>hogar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compro</a:t>
            </a:r>
            <a:r>
              <a:rPr lang="en-US" dirty="0" smtClean="0"/>
              <a:t> un </a:t>
            </a:r>
            <a:r>
              <a:rPr lang="en-US" dirty="0" err="1" smtClean="0"/>
              <a:t>regalo</a:t>
            </a:r>
            <a:r>
              <a:rPr lang="en-US" dirty="0" smtClean="0"/>
              <a:t> a </a:t>
            </a:r>
            <a:r>
              <a:rPr lang="en-US" dirty="0" err="1" smtClean="0"/>
              <a:t>ti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Di la </a:t>
            </a:r>
            <a:r>
              <a:rPr lang="en-US" dirty="0" err="1" smtClean="0"/>
              <a:t>verdad</a:t>
            </a:r>
            <a:r>
              <a:rPr lang="en-US" dirty="0" smtClean="0"/>
              <a:t> a </a:t>
            </a:r>
            <a:r>
              <a:rPr lang="en-US" dirty="0" err="1" smtClean="0"/>
              <a:t>nosotros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8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Practiquemos</a:t>
            </a:r>
            <a:r>
              <a:rPr lang="en-US" dirty="0" smtClean="0"/>
              <a:t>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Mis hermanos </a:t>
            </a:r>
            <a:r>
              <a:rPr lang="es-ES" dirty="0" smtClean="0"/>
              <a:t>se lo prestan.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Lávatelas.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No se los distribuyan.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Yo te lo compro.</a:t>
            </a:r>
          </a:p>
          <a:p>
            <a:endParaRPr lang="es-ES" dirty="0"/>
          </a:p>
          <a:p>
            <a:r>
              <a:rPr lang="es-ES" dirty="0" smtClean="0"/>
              <a:t>Dínosla.</a:t>
            </a:r>
            <a:endParaRPr lang="es-ES" dirty="0"/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468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Object Pronouns: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you use both a direct &amp; indirect object pronoun or a reflexive </a:t>
            </a:r>
            <a:r>
              <a:rPr lang="en-US" dirty="0" smtClean="0"/>
              <a:t>object </a:t>
            </a:r>
            <a:r>
              <a:rPr lang="en-US" dirty="0"/>
              <a:t>&amp; a direct object pronoun.</a:t>
            </a:r>
          </a:p>
          <a:p>
            <a:r>
              <a:rPr lang="en-US" dirty="0" smtClean="0"/>
              <a:t>You </a:t>
            </a:r>
            <a:r>
              <a:rPr lang="en-US" dirty="0"/>
              <a:t>will not have an indirect and a </a:t>
            </a:r>
            <a:r>
              <a:rPr lang="en-US" dirty="0" smtClean="0"/>
              <a:t>reflexive pronoun.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indirect or reflexive object pronoun comes before the direct object. To/ for whom before What?</a:t>
            </a:r>
          </a:p>
          <a:p>
            <a:r>
              <a:rPr lang="en-US" dirty="0" smtClean="0"/>
              <a:t>They </a:t>
            </a:r>
            <a:r>
              <a:rPr lang="en-US" dirty="0"/>
              <a:t>have to occur together- cannot be separated!  Either come before the conjugated verb or are attached- together.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0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Remember- You can’t “le lo” you have to “se lo”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• </a:t>
            </a:r>
            <a:r>
              <a:rPr lang="en-US" sz="2800" dirty="0"/>
              <a:t>When both the IOP and the DOP start with the “l” - You MUST change the “le</a:t>
            </a:r>
            <a:r>
              <a:rPr lang="en-US" sz="2800" dirty="0" smtClean="0"/>
              <a:t>” or “les” </a:t>
            </a:r>
            <a:r>
              <a:rPr lang="en-US" sz="2800" dirty="0"/>
              <a:t>(indirect object) to “se”! 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• You cannot “le lo”- you have to “se lo”! (with Indirect objects only!!!)</a:t>
            </a:r>
          </a:p>
        </p:txBody>
      </p:sp>
    </p:spTree>
    <p:extLst>
      <p:ext uri="{BB962C8B-B14F-4D97-AF65-F5344CB8AC3E}">
        <p14:creationId xmlns:p14="http://schemas.microsoft.com/office/powerpoint/2010/main" val="371942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Placement of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regular conjugated verbs (they are not commands!) the pronouns are placed before the conjugated verb. This includes verbs followed by an infinitive or by an “</a:t>
            </a:r>
            <a:r>
              <a:rPr lang="en-US" dirty="0" err="1" smtClean="0"/>
              <a:t>ing</a:t>
            </a:r>
            <a:r>
              <a:rPr lang="en-US" dirty="0" smtClean="0"/>
              <a:t>” form. </a:t>
            </a:r>
          </a:p>
          <a:p>
            <a:endParaRPr lang="en-US" dirty="0"/>
          </a:p>
          <a:p>
            <a:r>
              <a:rPr lang="en-US" dirty="0" smtClean="0"/>
              <a:t>With affirmative commands, the pronouns must be attached to the end.</a:t>
            </a:r>
          </a:p>
          <a:p>
            <a:endParaRPr lang="en-US" dirty="0" smtClean="0"/>
          </a:p>
          <a:p>
            <a:r>
              <a:rPr lang="en-US" dirty="0" smtClean="0"/>
              <a:t>With negative commands, the pronouns are placed between the “no” and the commands. 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244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430</TotalTime>
  <Words>608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Clarity</vt:lpstr>
      <vt:lpstr>Los Pronombres Dobles</vt:lpstr>
      <vt:lpstr>Los Objetos Directos</vt:lpstr>
      <vt:lpstr>Los Objetos Indirectos</vt:lpstr>
      <vt:lpstr>Reflexive Object Pronouns</vt:lpstr>
      <vt:lpstr>Practiquemos</vt:lpstr>
      <vt:lpstr>Practiquemos answers</vt:lpstr>
      <vt:lpstr>Double Object Pronouns:</vt:lpstr>
      <vt:lpstr>Remember- You can’t “le lo” you have to “se lo”</vt:lpstr>
      <vt:lpstr>Placement of Pronouns</vt:lpstr>
      <vt:lpstr>Ejemplos:</vt:lpstr>
      <vt:lpstr>Ejemplos continued.</vt:lpstr>
      <vt:lpstr>Ahora- a practicar!</vt:lpstr>
      <vt:lpstr>Reflección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Mandatos Familiares</dc:title>
  <dc:creator>Katie Lumley-Pohl</dc:creator>
  <cp:lastModifiedBy>Katie Lumley-Pohl</cp:lastModifiedBy>
  <cp:revision>28</cp:revision>
  <dcterms:created xsi:type="dcterms:W3CDTF">2015-01-20T16:34:19Z</dcterms:created>
  <dcterms:modified xsi:type="dcterms:W3CDTF">2020-03-13T14:58:27Z</dcterms:modified>
</cp:coreProperties>
</file>