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7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732EFC-AEDF-488E-94BE-D879D7B989F3}" type="datetimeFigureOut">
              <a:rPr lang="en-US" altLang="en-US"/>
              <a:pPr/>
              <a:t>1/9/2015</a:t>
            </a:fld>
            <a:endParaRPr lang="en-US" alt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96614C-0C44-4152-9133-D0FF6DDBD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97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8C7A085-EAB0-4FBD-B8FA-1A8C5A611083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036585-4C73-405B-B749-33BBFE92C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917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4FC269A-86BC-40DA-A9E6-F2197C3750D8}" type="slidenum">
              <a:rPr lang="en-US" altLang="en-US" sz="1200"/>
              <a:pPr algn="r"/>
              <a:t>1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062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77DC0B0-CA9F-47E7-8C5E-F9928D6215B0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8406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9710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CE936A1-1D51-456A-8B08-EF366B1B232C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9280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187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6527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7124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9283FA0-0842-46C9-B331-C414ED84A30A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4620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EBC6C02-4611-48A3-8F61-E3171084CA68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7539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107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780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915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0018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4910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0253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4431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7579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9674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6920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98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7774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130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B9C6558-2A19-42C7-821B-0B1F302B8B83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6321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1935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766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9646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49797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2519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4106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03382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9879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8104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534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34068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22164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82963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59969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47248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40972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7328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9393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65244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298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9B6989F-6653-4A67-9522-38239840EB79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59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6422DE1-36EC-452F-8C3B-4E8EBA804BFA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789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FD54238-0247-46E6-85BB-51381384B464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8984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033ADF6-C73A-4B0D-AAE1-A8410309B08F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13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814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9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5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8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6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3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" y="0"/>
            <a:ext cx="917230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D084-F8C5-4B48-8919-3C769A58C1D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5FBA-0E47-2C4B-A302-14413932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3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819400"/>
            <a:ext cx="7772400" cy="1069975"/>
          </a:xfrm>
          <a:noFill/>
        </p:spPr>
        <p:txBody>
          <a:bodyPr/>
          <a:lstStyle/>
          <a:p>
            <a:pPr eaLnBrk="1" hangingPunct="1"/>
            <a:r>
              <a:rPr lang="en-US" altLang="en-US" sz="4400" dirty="0" smtClean="0"/>
              <a:t>Door, Roof, and Glass Service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676400"/>
            <a:ext cx="7543800" cy="817562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 smtClean="0"/>
              <a:t>Chapter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Glass Service (continued)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133600"/>
            <a:ext cx="84582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Removing windshield molding (continued)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 the exterior of vehicle, remove reveal moldings and other trim or hardware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Reveal molding can be secured in place by clips that are attached to body opening by welded-on studs, bolts, or screws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To remove molding from retaining clips, a special tool might be required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533400" y="5576888"/>
            <a:ext cx="807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/>
              <a:t>FIGURE 15-5  </a:t>
            </a:r>
            <a:r>
              <a:rPr lang="en-US" altLang="en-US" sz="1800"/>
              <a:t>This cross section shows a bonded windshield with its molding.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4343400" cy="351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Glass Service (continued)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8077200" cy="43434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Windshield rubber gasket service</a:t>
            </a:r>
          </a:p>
          <a:p>
            <a:pPr lvl="1" eaLnBrk="1" hangingPunct="1"/>
            <a:r>
              <a:rPr lang="en-US" altLang="en-US" dirty="0" smtClean="0"/>
              <a:t>Replacing windshield glass using gasket material is a 23-step process</a:t>
            </a:r>
          </a:p>
          <a:p>
            <a:pPr eaLnBrk="1" hangingPunct="1"/>
            <a:r>
              <a:rPr lang="en-US" altLang="en-US" dirty="0" smtClean="0"/>
              <a:t>Glass adhesive: full cutout method</a:t>
            </a:r>
          </a:p>
          <a:p>
            <a:pPr lvl="1" eaLnBrk="1" hangingPunct="1"/>
            <a:r>
              <a:rPr lang="en-US" altLang="en-US" dirty="0" smtClean="0"/>
              <a:t>This method involves complete removal of old adhesive sealer to remove glass</a:t>
            </a:r>
          </a:p>
          <a:p>
            <a:pPr lvl="1" eaLnBrk="1" hangingPunct="1"/>
            <a:r>
              <a:rPr lang="en-US" altLang="en-US" dirty="0" smtClean="0"/>
              <a:t>Replacing adhesive-bonded windshield is an 18-step process 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457200" y="5027613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15-8  </a:t>
            </a:r>
            <a:r>
              <a:rPr lang="en-US" altLang="en-US" sz="1800" dirty="0"/>
              <a:t>A cord in the pinch weld opening can be used to work the rubber gasket and windshield into position during installation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174230" cy="312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609600" y="5410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15-13  </a:t>
            </a:r>
            <a:r>
              <a:rPr lang="en-US" altLang="en-US" sz="1800" dirty="0"/>
              <a:t>You can cut through windshield adhesive with piano wire. </a:t>
            </a:r>
          </a:p>
          <a:p>
            <a:r>
              <a:rPr lang="en-US" altLang="en-US" sz="1800" dirty="0"/>
              <a:t>Be extremely careful not to cut your hand</a:t>
            </a:r>
            <a:r>
              <a:rPr lang="en-US" altLang="en-US" sz="1800" dirty="0" smtClean="0"/>
              <a:t>!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4023544" cy="357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990600" y="5607050"/>
            <a:ext cx="7254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/>
              <a:t>FIGURE 15-14  </a:t>
            </a:r>
            <a:r>
              <a:rPr lang="en-US" altLang="en-US" sz="1800"/>
              <a:t>Windshield adhesive can also be cut with a hot knife.</a:t>
            </a:r>
          </a:p>
          <a:p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4191000" cy="441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Glass Service (continued)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8458200" cy="4114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Glass adhesive: partial cutout method</a:t>
            </a:r>
          </a:p>
          <a:p>
            <a:pPr lvl="1" eaLnBrk="1" hangingPunct="1"/>
            <a:r>
              <a:rPr lang="en-US" altLang="en-US" dirty="0" smtClean="0"/>
              <a:t>Thoroughly inspect the remaining adhesive</a:t>
            </a:r>
          </a:p>
          <a:p>
            <a:pPr lvl="1" eaLnBrk="1" hangingPunct="1"/>
            <a:r>
              <a:rPr lang="en-US" altLang="en-US" dirty="0" smtClean="0"/>
              <a:t>There must be sufficient adhesive remaining in pinch weld to give adequate clearance between body and glass</a:t>
            </a:r>
          </a:p>
          <a:p>
            <a:pPr lvl="1" eaLnBrk="1" hangingPunct="1"/>
            <a:r>
              <a:rPr lang="en-US" altLang="en-US" dirty="0" smtClean="0"/>
              <a:t>Adhesive must also be tightly bonded to the pinch weld to provide a good base for new adhesive</a:t>
            </a:r>
          </a:p>
          <a:p>
            <a:pPr lvl="1" eaLnBrk="1" hangingPunct="1"/>
            <a:r>
              <a:rPr lang="en-US" altLang="en-US" dirty="0" smtClean="0"/>
              <a:t>Replacing windshield using partial cutout method is a 23-step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634" y="685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Glass Service (continued)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8534400" cy="44196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Windshield wiper service</a:t>
            </a:r>
          </a:p>
          <a:p>
            <a:pPr lvl="1" eaLnBrk="1" hangingPunct="1"/>
            <a:r>
              <a:rPr lang="en-US" altLang="en-US" dirty="0" smtClean="0"/>
              <a:t>Specs for installing windshield wiper arms are usually given for arms in the down position</a:t>
            </a:r>
          </a:p>
          <a:p>
            <a:pPr lvl="1" eaLnBrk="1" hangingPunct="1"/>
            <a:r>
              <a:rPr lang="en-US" altLang="en-US" dirty="0" smtClean="0"/>
              <a:t>Adjustment can be made by engaging the arm into different teeth on the drive shaft</a:t>
            </a:r>
          </a:p>
          <a:p>
            <a:pPr eaLnBrk="1" hangingPunct="1"/>
            <a:r>
              <a:rPr lang="en-US" altLang="en-US" dirty="0" smtClean="0"/>
              <a:t>Rear and quarter window service</a:t>
            </a:r>
          </a:p>
          <a:p>
            <a:pPr lvl="1" eaLnBrk="1" hangingPunct="1"/>
            <a:r>
              <a:rPr lang="en-US" altLang="en-US" dirty="0" smtClean="0"/>
              <a:t>Removal and replacement procedures for rear windows are similar to windshield replacement</a:t>
            </a:r>
          </a:p>
          <a:p>
            <a:pPr lvl="1" eaLnBrk="1" hangingPunct="1"/>
            <a:r>
              <a:rPr lang="en-US" altLang="en-US" dirty="0" smtClean="0"/>
              <a:t>Quarter windows can be secured with rubber molding, adhesive, fasteners, or a combination of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687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Servicing Doors and </a:t>
            </a:r>
            <a:r>
              <a:rPr lang="en-US" altLang="en-US" dirty="0" err="1" smtClean="0">
                <a:solidFill>
                  <a:schemeClr val="tx1"/>
                </a:solidFill>
              </a:rPr>
              <a:t>Liftgates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686800" cy="4419600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Doors must remain strong enough to stay closed and protect the driver and passengers from injury during a collision</a:t>
            </a:r>
          </a:p>
          <a:p>
            <a:pPr eaLnBrk="1" hangingPunct="1"/>
            <a:r>
              <a:rPr lang="en-US" altLang="en-US" dirty="0" smtClean="0"/>
              <a:t>Door construction</a:t>
            </a:r>
          </a:p>
          <a:p>
            <a:pPr lvl="1" eaLnBrk="1" hangingPunct="1"/>
            <a:r>
              <a:rPr lang="en-US" altLang="en-US" dirty="0" smtClean="0"/>
              <a:t>Two basic door designs: framed doors and hardtop doors</a:t>
            </a:r>
          </a:p>
          <a:p>
            <a:pPr eaLnBrk="1" hangingPunct="1"/>
            <a:r>
              <a:rPr lang="en-US" altLang="en-US" dirty="0" smtClean="0"/>
              <a:t>Manual and power regulators</a:t>
            </a:r>
          </a:p>
          <a:p>
            <a:pPr lvl="1" eaLnBrk="1" hangingPunct="1"/>
            <a:r>
              <a:rPr lang="en-US" altLang="en-US" dirty="0" smtClean="0"/>
              <a:t>Manual regulators: handle crank mechanism</a:t>
            </a:r>
          </a:p>
          <a:p>
            <a:pPr lvl="1" eaLnBrk="1" hangingPunct="1"/>
            <a:r>
              <a:rPr lang="en-US" altLang="en-US" dirty="0" smtClean="0"/>
              <a:t>Power regulators: electric motor-driven gear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990600" y="5943600"/>
            <a:ext cx="729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FIGURE 15-28  </a:t>
            </a:r>
            <a:r>
              <a:rPr lang="en-US" altLang="en-US" sz="1800"/>
              <a:t>Study how the typical parts of a door are assembled.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562600" cy="518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182562" y="5410200"/>
            <a:ext cx="8550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15-2  </a:t>
            </a:r>
            <a:r>
              <a:rPr lang="en-US" altLang="en-US" sz="1800" dirty="0"/>
              <a:t>Lamination kept this windshield glass intact upon impact. Tempered glass would have shattered into small pieces. Air bag deployment often shatters windshield glass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257800" cy="366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7772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Servicing Doors and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Liftgates</a:t>
            </a:r>
            <a:r>
              <a:rPr lang="en-US" altLang="en-US" sz="3600" dirty="0" smtClean="0">
                <a:solidFill>
                  <a:schemeClr val="tx1"/>
                </a:solidFill>
              </a:rPr>
              <a:t> (continued)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305800" cy="44958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Checking door operation</a:t>
            </a:r>
          </a:p>
          <a:p>
            <a:pPr lvl="1" eaLnBrk="1" hangingPunct="1"/>
            <a:r>
              <a:rPr lang="en-US" altLang="en-US" dirty="0" smtClean="0"/>
              <a:t>Nonparallel body gaps</a:t>
            </a:r>
          </a:p>
          <a:p>
            <a:pPr lvl="1" eaLnBrk="1" hangingPunct="1"/>
            <a:r>
              <a:rPr lang="en-US" altLang="en-US" dirty="0" smtClean="0"/>
              <a:t>Door sagging</a:t>
            </a:r>
          </a:p>
          <a:p>
            <a:pPr lvl="1" eaLnBrk="1" hangingPunct="1"/>
            <a:r>
              <a:rPr lang="en-US" altLang="en-US" dirty="0" smtClean="0"/>
              <a:t>Door hinge check</a:t>
            </a:r>
          </a:p>
          <a:p>
            <a:pPr lvl="1" eaLnBrk="1" hangingPunct="1"/>
            <a:r>
              <a:rPr lang="en-US" altLang="en-US" dirty="0" smtClean="0"/>
              <a:t>Door operational check</a:t>
            </a:r>
          </a:p>
          <a:p>
            <a:pPr eaLnBrk="1" hangingPunct="1"/>
            <a:r>
              <a:rPr lang="en-US" altLang="en-US" dirty="0" smtClean="0"/>
              <a:t>Door removal</a:t>
            </a:r>
          </a:p>
          <a:p>
            <a:pPr lvl="1" eaLnBrk="1" hangingPunct="1"/>
            <a:r>
              <a:rPr lang="en-US" altLang="en-US" dirty="0" smtClean="0"/>
              <a:t>To remove a typical door, remove the two door hinge bolts or drive out welded hinge pins</a:t>
            </a:r>
          </a:p>
          <a:p>
            <a:pPr lvl="1" eaLnBrk="1" hangingPunct="1"/>
            <a:r>
              <a:rPr lang="en-US" altLang="en-US" dirty="0" smtClean="0"/>
              <a:t>Disconnect wiring going into door frame and disconnect door hinges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8397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15-29  </a:t>
            </a:r>
            <a:r>
              <a:rPr lang="en-US" altLang="en-US" sz="1800" dirty="0"/>
              <a:t>A floor jack covered with a shop towel or holding fixture is commonly used to support the weight of a door when loosening hinges. Have someone hold the door to keep it from falling when removing the last hinge bolt.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419877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600"/>
            <a:ext cx="7772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Servicing Doors and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Liftgates</a:t>
            </a:r>
            <a:r>
              <a:rPr lang="en-US" altLang="en-US" sz="3600" dirty="0" smtClean="0">
                <a:solidFill>
                  <a:schemeClr val="tx1"/>
                </a:solidFill>
              </a:rPr>
              <a:t>(continued)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610600" cy="41148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Door </a:t>
            </a:r>
            <a:r>
              <a:rPr lang="en-US" altLang="en-US" dirty="0" err="1" smtClean="0"/>
              <a:t>weatherstrip</a:t>
            </a:r>
            <a:r>
              <a:rPr lang="en-US" altLang="en-US" dirty="0" smtClean="0"/>
              <a:t> service</a:t>
            </a:r>
          </a:p>
          <a:p>
            <a:pPr lvl="1" eaLnBrk="1" hangingPunct="1"/>
            <a:r>
              <a:rPr lang="en-US" altLang="en-US" dirty="0" smtClean="0"/>
              <a:t>If </a:t>
            </a:r>
            <a:r>
              <a:rPr lang="en-US" altLang="en-US" dirty="0" err="1" smtClean="0"/>
              <a:t>weatherstrip</a:t>
            </a:r>
            <a:r>
              <a:rPr lang="en-US" altLang="en-US" dirty="0" smtClean="0"/>
              <a:t> has any holes, splits, or cracks, replace it to prevent air and water leakage in the passenger compartment</a:t>
            </a:r>
          </a:p>
          <a:p>
            <a:pPr eaLnBrk="1" hangingPunct="1"/>
            <a:r>
              <a:rPr lang="en-US" altLang="en-US" dirty="0" smtClean="0"/>
              <a:t>Door inner trim panel R&amp;R</a:t>
            </a:r>
          </a:p>
          <a:p>
            <a:pPr lvl="1" eaLnBrk="1" hangingPunct="1"/>
            <a:r>
              <a:rPr lang="en-US" altLang="en-US" dirty="0" smtClean="0"/>
              <a:t>Remove screws that hold armrest and other trim pieces</a:t>
            </a:r>
          </a:p>
          <a:p>
            <a:pPr lvl="1" eaLnBrk="1" hangingPunct="1"/>
            <a:r>
              <a:rPr lang="en-US" altLang="en-US" dirty="0" smtClean="0"/>
              <a:t>Remove window handle and door handle</a:t>
            </a:r>
          </a:p>
          <a:p>
            <a:pPr lvl="1" eaLnBrk="1" hangingPunct="1"/>
            <a:r>
              <a:rPr lang="en-US" altLang="en-US" dirty="0" smtClean="0"/>
              <a:t>Pop out plastic clips installed around the perimeter of the panel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7772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Servicing Doors and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Liftgates</a:t>
            </a:r>
            <a:r>
              <a:rPr lang="en-US" altLang="en-US" sz="3600" dirty="0" smtClean="0">
                <a:solidFill>
                  <a:schemeClr val="tx1"/>
                </a:solidFill>
              </a:rPr>
              <a:t> (continued)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8305800" cy="44196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Door inner trim panel R&amp;R (continued)</a:t>
            </a:r>
          </a:p>
          <a:p>
            <a:pPr lvl="1" eaLnBrk="1" hangingPunct="1"/>
            <a:r>
              <a:rPr lang="en-US" altLang="en-US" dirty="0" smtClean="0"/>
              <a:t>Disconnect any wires going to the panel</a:t>
            </a:r>
          </a:p>
          <a:p>
            <a:pPr lvl="1" eaLnBrk="1" hangingPunct="1"/>
            <a:r>
              <a:rPr lang="en-US" altLang="en-US" dirty="0" smtClean="0"/>
              <a:t>With door panel off, peel back any paper or plastic material over door</a:t>
            </a:r>
          </a:p>
          <a:p>
            <a:pPr lvl="1" eaLnBrk="1" hangingPunct="1"/>
            <a:r>
              <a:rPr lang="en-US" altLang="en-US" dirty="0" smtClean="0"/>
              <a:t>When replacing door inner trim panel, follow the reverse order of removal</a:t>
            </a:r>
          </a:p>
          <a:p>
            <a:pPr eaLnBrk="1" hangingPunct="1"/>
            <a:r>
              <a:rPr lang="en-US" altLang="en-US" dirty="0" smtClean="0"/>
              <a:t>Door window regulator service</a:t>
            </a:r>
          </a:p>
          <a:p>
            <a:pPr lvl="1" eaLnBrk="1" hangingPunct="1"/>
            <a:r>
              <a:rPr lang="en-US" altLang="en-US" dirty="0" smtClean="0"/>
              <a:t>Small nuts and bolts secure the window regulator and glass guides in position</a:t>
            </a:r>
          </a:p>
          <a:p>
            <a:pPr lvl="1" eaLnBrk="1" hangingPunct="1"/>
            <a:r>
              <a:rPr lang="en-US" altLang="en-US" dirty="0" smtClean="0"/>
              <a:t>Usually, the glass bolts to upper arms of regulator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8245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15-35  </a:t>
            </a:r>
            <a:r>
              <a:rPr lang="en-US" altLang="en-US" sz="1800" dirty="0"/>
              <a:t>This technician is working on the inside of a door assembly. </a:t>
            </a:r>
          </a:p>
          <a:p>
            <a:r>
              <a:rPr lang="en-US" altLang="en-US" sz="1800" dirty="0"/>
              <a:t>(</a:t>
            </a:r>
            <a:r>
              <a:rPr lang="en-US" altLang="en-US" sz="1800" b="1" dirty="0"/>
              <a:t>A</a:t>
            </a:r>
            <a:r>
              <a:rPr lang="en-US" altLang="en-US" sz="1800" dirty="0"/>
              <a:t>) A drop light is essential for working inside a door frame. (</a:t>
            </a:r>
            <a:r>
              <a:rPr lang="en-US" altLang="en-US" sz="1800" b="1" dirty="0"/>
              <a:t>B</a:t>
            </a:r>
            <a:r>
              <a:rPr lang="en-US" altLang="en-US" sz="1800" dirty="0"/>
              <a:t>) A power window motor is normally held engaged with the window regulator with three or four small machine screws.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4" y="1447800"/>
            <a:ext cx="699059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Servicing Doors and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Liftgates</a:t>
            </a:r>
            <a:r>
              <a:rPr lang="en-US" altLang="en-US" sz="3600" dirty="0" smtClean="0">
                <a:solidFill>
                  <a:schemeClr val="tx1"/>
                </a:solidFill>
              </a:rPr>
              <a:t>(continued)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686800" cy="4648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Door window regulator service (continued)</a:t>
            </a:r>
          </a:p>
          <a:p>
            <a:pPr lvl="1" eaLnBrk="1" hangingPunct="1"/>
            <a:r>
              <a:rPr lang="en-US" altLang="en-US" dirty="0" smtClean="0"/>
              <a:t>To remove glass, unbolt it from the regulator</a:t>
            </a:r>
          </a:p>
          <a:p>
            <a:pPr lvl="1" eaLnBrk="1" hangingPunct="1"/>
            <a:r>
              <a:rPr lang="en-US" altLang="en-US" dirty="0" smtClean="0"/>
              <a:t>Remove any parts that prevent glass from sliding out of door</a:t>
            </a:r>
          </a:p>
          <a:p>
            <a:pPr lvl="1" eaLnBrk="1" hangingPunct="1"/>
            <a:r>
              <a:rPr lang="en-US" altLang="en-US" dirty="0" smtClean="0"/>
              <a:t>If glass was broken, use vacuum cleaner to remove broken glass from inside the door before installing new glass</a:t>
            </a:r>
          </a:p>
          <a:p>
            <a:pPr eaLnBrk="1" hangingPunct="1"/>
            <a:r>
              <a:rPr lang="en-US" altLang="en-US" dirty="0" smtClean="0"/>
              <a:t>Door lock and latch service</a:t>
            </a:r>
          </a:p>
          <a:p>
            <a:pPr lvl="1" eaLnBrk="1" hangingPunct="1"/>
            <a:r>
              <a:rPr lang="en-US" altLang="en-US" dirty="0" smtClean="0"/>
              <a:t>Door handles can be replaced by raising window and removing interior trim panel, and water shield to gain access to inside of door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772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Servicing Doors and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Liftgates</a:t>
            </a:r>
            <a:r>
              <a:rPr lang="en-US" altLang="en-US" sz="3600" dirty="0" smtClean="0">
                <a:solidFill>
                  <a:schemeClr val="tx1"/>
                </a:solidFill>
              </a:rPr>
              <a:t>(continued)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686800" cy="4648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Door lock and latch service (continued)</a:t>
            </a:r>
          </a:p>
          <a:p>
            <a:pPr lvl="1" eaLnBrk="1" hangingPunct="1"/>
            <a:r>
              <a:rPr lang="en-US" altLang="en-US" dirty="0" smtClean="0"/>
              <a:t>Exterior door handles are often held on with screws or bolts</a:t>
            </a:r>
          </a:p>
          <a:p>
            <a:pPr lvl="1" eaLnBrk="1" hangingPunct="1"/>
            <a:r>
              <a:rPr lang="en-US" altLang="en-US" dirty="0" smtClean="0"/>
              <a:t>To remove the lock, pop off the small clip holding the lock rod, then pry clip off the lock</a:t>
            </a:r>
          </a:p>
          <a:p>
            <a:pPr lvl="1" eaLnBrk="1" hangingPunct="1"/>
            <a:r>
              <a:rPr lang="en-US" altLang="en-US" dirty="0" smtClean="0"/>
              <a:t>Slide lock and washer off the outside of door</a:t>
            </a:r>
          </a:p>
          <a:p>
            <a:pPr eaLnBrk="1" hangingPunct="1"/>
            <a:r>
              <a:rPr lang="en-US" altLang="en-US" dirty="0" smtClean="0"/>
              <a:t>Door reinforcements</a:t>
            </a:r>
          </a:p>
          <a:p>
            <a:pPr lvl="1" eaLnBrk="1" hangingPunct="1"/>
            <a:r>
              <a:rPr lang="en-US" altLang="en-US" dirty="0" smtClean="0"/>
              <a:t>Unibody vehicle doors have inner metal reinforcements at various locations</a:t>
            </a:r>
          </a:p>
          <a:p>
            <a:pPr lvl="1" eaLnBrk="1" hangingPunct="1"/>
            <a:r>
              <a:rPr lang="en-US" altLang="en-US" dirty="0" smtClean="0"/>
              <a:t>Reinforcements at hinge locations and door lock plate; intrusion beams inside side doors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Servicing Doors and </a:t>
            </a:r>
            <a:r>
              <a:rPr lang="en-US" altLang="en-US" sz="3600" dirty="0" err="1"/>
              <a:t>Liftgates</a:t>
            </a:r>
            <a:r>
              <a:rPr lang="en-US" altLang="en-US" sz="3600" dirty="0"/>
              <a:t>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525963"/>
          </a:xfrm>
        </p:spPr>
        <p:txBody>
          <a:bodyPr/>
          <a:lstStyle/>
          <a:p>
            <a:r>
              <a:rPr lang="en-US" dirty="0" err="1" smtClean="0"/>
              <a:t>Liftgates</a:t>
            </a:r>
            <a:r>
              <a:rPr lang="en-US" dirty="0" smtClean="0"/>
              <a:t> are common on SUVs, minivans and crossover vehicles</a:t>
            </a:r>
          </a:p>
          <a:p>
            <a:pPr lvl="1"/>
            <a:r>
              <a:rPr lang="en-US" dirty="0" smtClean="0"/>
              <a:t>Power </a:t>
            </a:r>
            <a:r>
              <a:rPr lang="en-US" dirty="0" err="1" smtClean="0"/>
              <a:t>liftgates</a:t>
            </a:r>
            <a:r>
              <a:rPr lang="en-US" dirty="0" smtClean="0"/>
              <a:t> are growing in popularity</a:t>
            </a:r>
          </a:p>
          <a:p>
            <a:pPr lvl="1"/>
            <a:r>
              <a:rPr lang="en-US" dirty="0" smtClean="0"/>
              <a:t>Test fit the new </a:t>
            </a:r>
            <a:r>
              <a:rPr lang="en-US" dirty="0" err="1" smtClean="0"/>
              <a:t>liftgate</a:t>
            </a:r>
            <a:r>
              <a:rPr lang="en-US" dirty="0" smtClean="0"/>
              <a:t> to the vehicle before refinishing</a:t>
            </a:r>
          </a:p>
          <a:p>
            <a:pPr lvl="1"/>
            <a:r>
              <a:rPr lang="en-US" dirty="0" err="1" smtClean="0"/>
              <a:t>Liftgate</a:t>
            </a:r>
            <a:r>
              <a:rPr lang="en-US" dirty="0" smtClean="0"/>
              <a:t> hinges or vehicle structure could be bent</a:t>
            </a:r>
          </a:p>
          <a:p>
            <a:pPr lvl="1"/>
            <a:r>
              <a:rPr lang="en-US" dirty="0" smtClean="0"/>
              <a:t>Make sure new </a:t>
            </a:r>
            <a:r>
              <a:rPr lang="en-US" dirty="0" err="1" smtClean="0"/>
              <a:t>liftgate</a:t>
            </a:r>
            <a:r>
              <a:rPr lang="en-US" dirty="0" smtClean="0"/>
              <a:t> closes properly before using automatic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768" y="685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Door Panel (Skin) Replacement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Door panel is secured to the frame either with plug or spot welds or with adhesives</a:t>
            </a:r>
          </a:p>
          <a:p>
            <a:pPr eaLnBrk="1" hangingPunct="1"/>
            <a:r>
              <a:rPr lang="en-US" altLang="en-US" dirty="0" smtClean="0"/>
              <a:t>Replacing welded door skins</a:t>
            </a:r>
          </a:p>
          <a:p>
            <a:pPr lvl="1" eaLnBrk="1" hangingPunct="1"/>
            <a:r>
              <a:rPr lang="en-US" altLang="en-US" dirty="0" smtClean="0"/>
              <a:t>Replacing welded door skins is a 27-step process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2055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Panel Adhesive Technology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534400" cy="4495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Some vehicle manufacturers use structural adhesives to install door skins and other panels</a:t>
            </a:r>
          </a:p>
          <a:p>
            <a:pPr lvl="1" eaLnBrk="1" hangingPunct="1"/>
            <a:r>
              <a:rPr lang="en-US" altLang="en-US" dirty="0" smtClean="0"/>
              <a:t>Two-part epoxy adhesives</a:t>
            </a:r>
          </a:p>
          <a:p>
            <a:pPr lvl="2" eaLnBrk="1" hangingPunct="1"/>
            <a:r>
              <a:rPr lang="en-US" altLang="en-US" dirty="0" smtClean="0"/>
              <a:t>Also called weld-bond adhesives because spot welds can be placed through them</a:t>
            </a:r>
          </a:p>
          <a:p>
            <a:pPr eaLnBrk="1" hangingPunct="1"/>
            <a:r>
              <a:rPr lang="en-US" altLang="en-US" dirty="0" smtClean="0"/>
              <a:t>Replacing bonded door skins</a:t>
            </a:r>
          </a:p>
          <a:p>
            <a:pPr lvl="1" eaLnBrk="1" hangingPunct="1"/>
            <a:r>
              <a:rPr lang="en-US" altLang="en-US" dirty="0" smtClean="0"/>
              <a:t>Use heat gun to soften adhesive</a:t>
            </a:r>
          </a:p>
          <a:p>
            <a:pPr lvl="1" eaLnBrk="1" hangingPunct="1"/>
            <a:r>
              <a:rPr lang="en-US" altLang="en-US" dirty="0" smtClean="0"/>
              <a:t>Work around the flange with heat and putty knife or chisel until entire panel is removed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Objectives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8458200" cy="4114800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Describe windshield glass replacement procedures</a:t>
            </a:r>
          </a:p>
          <a:p>
            <a:pPr eaLnBrk="1" hangingPunct="1"/>
            <a:r>
              <a:rPr lang="en-US" altLang="en-US" dirty="0" smtClean="0"/>
              <a:t>Compare different methods used to secure windshield glass</a:t>
            </a:r>
          </a:p>
          <a:p>
            <a:pPr eaLnBrk="1" hangingPunct="1"/>
            <a:r>
              <a:rPr lang="en-US" altLang="en-US" dirty="0" smtClean="0"/>
              <a:t>Remove, replace, and adjust door assemblies</a:t>
            </a:r>
          </a:p>
          <a:p>
            <a:pPr eaLnBrk="1" hangingPunct="1"/>
            <a:r>
              <a:rPr lang="en-US" altLang="en-US" dirty="0" smtClean="0"/>
              <a:t>Describe how to service both manual and power window regulators</a:t>
            </a:r>
          </a:p>
          <a:p>
            <a:pPr eaLnBrk="1" hangingPunct="1"/>
            <a:r>
              <a:rPr lang="en-US" altLang="en-US" dirty="0" smtClean="0"/>
              <a:t>Summarize door glass replacement and adjustment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Panel Adhesive Technology (continued)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610600" cy="44958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Replacing bonded door skins (continued)</a:t>
            </a:r>
          </a:p>
          <a:p>
            <a:pPr lvl="1" eaLnBrk="1" hangingPunct="1"/>
            <a:r>
              <a:rPr lang="en-US" altLang="en-US" dirty="0" smtClean="0"/>
              <a:t>Clean off old adhesive and apply new adhesive around frame flange</a:t>
            </a:r>
          </a:p>
          <a:p>
            <a:pPr lvl="1" eaLnBrk="1" hangingPunct="1"/>
            <a:r>
              <a:rPr lang="en-US" altLang="en-US" dirty="0" smtClean="0"/>
              <a:t>Place new panel down into place</a:t>
            </a:r>
          </a:p>
          <a:p>
            <a:pPr lvl="1" eaLnBrk="1" hangingPunct="1"/>
            <a:r>
              <a:rPr lang="en-US" altLang="en-US" dirty="0" smtClean="0"/>
              <a:t>Use clamping pliers and light pressure to secure panel in place as the adhesive cures</a:t>
            </a:r>
          </a:p>
          <a:p>
            <a:pPr eaLnBrk="1" hangingPunct="1"/>
            <a:r>
              <a:rPr lang="en-US" altLang="en-US" dirty="0" smtClean="0"/>
              <a:t>Replacing SMC door skins</a:t>
            </a:r>
          </a:p>
          <a:p>
            <a:pPr lvl="1" eaLnBrk="1" hangingPunct="1"/>
            <a:r>
              <a:rPr lang="en-US" altLang="en-US" dirty="0" smtClean="0"/>
              <a:t>Cut away the center of skin</a:t>
            </a:r>
          </a:p>
          <a:p>
            <a:pPr lvl="1" eaLnBrk="1" hangingPunct="1"/>
            <a:r>
              <a:rPr lang="en-US" altLang="en-US" dirty="0" smtClean="0"/>
              <a:t>Heat bonded areas and apply pressure with pry bar or chisel to remove rest of the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Panel Adhesive Technology (continued)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763000" cy="4343400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Replacing SMC door skins (continued)</a:t>
            </a:r>
          </a:p>
          <a:p>
            <a:pPr lvl="1" eaLnBrk="1" hangingPunct="1"/>
            <a:r>
              <a:rPr lang="en-US" altLang="en-US" dirty="0" smtClean="0"/>
              <a:t>Remove remaining adhesive from door frame flange</a:t>
            </a:r>
          </a:p>
          <a:p>
            <a:pPr lvl="1" eaLnBrk="1" hangingPunct="1"/>
            <a:r>
              <a:rPr lang="en-US" altLang="en-US" dirty="0" smtClean="0"/>
              <a:t>Clean bonded areas of replacement skin with soap and water; allow it to dry; sand bonding areas to expose SMC fibers</a:t>
            </a:r>
          </a:p>
          <a:p>
            <a:pPr lvl="1" eaLnBrk="1" hangingPunct="1"/>
            <a:r>
              <a:rPr lang="en-US" altLang="en-US" dirty="0" smtClean="0"/>
              <a:t>Apply two-part adhesive to door frame flange</a:t>
            </a:r>
          </a:p>
          <a:p>
            <a:pPr lvl="1" eaLnBrk="1" hangingPunct="1"/>
            <a:r>
              <a:rPr lang="en-US" altLang="en-US" dirty="0" smtClean="0"/>
              <a:t>Set skin on door frame and lightly clamp it</a:t>
            </a:r>
          </a:p>
          <a:p>
            <a:pPr lvl="1" eaLnBrk="1" hangingPunct="1"/>
            <a:r>
              <a:rPr lang="en-US" altLang="en-US" dirty="0" smtClean="0"/>
              <a:t>Allow adhesive to cure; paint the door; reassemble it; mount it on the vehicle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Door and Door Glass Adjustments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133600"/>
            <a:ext cx="8534400" cy="4114800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Door installation involves reversing the removal procedure</a:t>
            </a:r>
          </a:p>
          <a:p>
            <a:pPr eaLnBrk="1" hangingPunct="1"/>
            <a:r>
              <a:rPr lang="en-US" altLang="en-US" dirty="0" smtClean="0"/>
              <a:t>Door frame adjustment is needed to ensure that the door will close easily and not rattle or leak water and dust</a:t>
            </a:r>
          </a:p>
          <a:p>
            <a:pPr eaLnBrk="1" hangingPunct="1"/>
            <a:r>
              <a:rPr lang="en-US" altLang="en-US" dirty="0" smtClean="0"/>
              <a:t>Servicing welded door hinges</a:t>
            </a:r>
          </a:p>
          <a:p>
            <a:pPr lvl="1" eaLnBrk="1" hangingPunct="1"/>
            <a:r>
              <a:rPr lang="en-US" altLang="en-US" dirty="0" smtClean="0"/>
              <a:t>Welded-on door hinges have no adjustment provisions</a:t>
            </a:r>
          </a:p>
          <a:p>
            <a:pPr lvl="1" eaLnBrk="1" hangingPunct="1"/>
            <a:r>
              <a:rPr lang="en-US" altLang="en-US" dirty="0" smtClean="0"/>
              <a:t>A pin is provided to remove the door for servicing hinges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Door and Door Glass Adjustments (continued)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05000"/>
            <a:ext cx="8686800" cy="43434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Servicing welded door hinges (continued)</a:t>
            </a:r>
          </a:p>
          <a:p>
            <a:pPr lvl="1" eaLnBrk="1" hangingPunct="1"/>
            <a:r>
              <a:rPr lang="en-US" altLang="en-US" dirty="0" smtClean="0"/>
              <a:t>Half of the hinge that is to be installed on the door is predrilled to permit bolt-on installation</a:t>
            </a:r>
          </a:p>
          <a:p>
            <a:pPr lvl="1" eaLnBrk="1" hangingPunct="1"/>
            <a:r>
              <a:rPr lang="en-US" altLang="en-US" dirty="0" smtClean="0"/>
              <a:t>Half of the hinge must be </a:t>
            </a:r>
            <a:r>
              <a:rPr lang="en-US" altLang="en-US" dirty="0" err="1" smtClean="0"/>
              <a:t>rewelded</a:t>
            </a:r>
            <a:r>
              <a:rPr lang="en-US" altLang="en-US" dirty="0" smtClean="0"/>
              <a:t> on the pillar when it is replaced</a:t>
            </a:r>
          </a:p>
          <a:p>
            <a:pPr eaLnBrk="1" hangingPunct="1"/>
            <a:r>
              <a:rPr lang="en-US" altLang="en-US" dirty="0" smtClean="0"/>
              <a:t>Bolted door hinge adjustment</a:t>
            </a:r>
          </a:p>
          <a:p>
            <a:pPr lvl="1" eaLnBrk="1" hangingPunct="1"/>
            <a:r>
              <a:rPr lang="en-US" altLang="en-US" dirty="0" smtClean="0"/>
              <a:t>Door hinges must be adjusted to hold the door in the center of its opening when closed and also fit other body panels</a:t>
            </a:r>
          </a:p>
          <a:p>
            <a:pPr lvl="1" eaLnBrk="1" hangingPunct="1"/>
            <a:r>
              <a:rPr lang="en-US" altLang="en-US" dirty="0" smtClean="0"/>
              <a:t>Door striker must be adjusted to engage the latch smoothly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8169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15-48  </a:t>
            </a:r>
            <a:r>
              <a:rPr lang="en-US" altLang="en-US" sz="1800" dirty="0"/>
              <a:t>Scribing the hinge location can help rough adjust a door when you are reinstalling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596563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832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15-50  </a:t>
            </a:r>
            <a:r>
              <a:rPr lang="en-US" altLang="en-US" sz="1800" dirty="0"/>
              <a:t>With a four-door vehicle, all body gaps or edges must be parallel and equal in width. Note the use of adjustable door stops on this vehicle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38200"/>
            <a:ext cx="4191000" cy="3955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Door Glass Service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610600" cy="4114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Methods used to attach door glass to window lifting or regulator mechanism:</a:t>
            </a:r>
          </a:p>
          <a:p>
            <a:pPr lvl="1" eaLnBrk="1" hangingPunct="1"/>
            <a:r>
              <a:rPr lang="en-US" altLang="en-US" dirty="0" smtClean="0"/>
              <a:t>Bolt-through, or rivet, method</a:t>
            </a:r>
          </a:p>
          <a:p>
            <a:pPr lvl="1" eaLnBrk="1" hangingPunct="1"/>
            <a:r>
              <a:rPr lang="en-US" altLang="en-US" dirty="0" smtClean="0"/>
              <a:t>Adhesive, or bonding, method</a:t>
            </a:r>
          </a:p>
          <a:p>
            <a:pPr lvl="1" eaLnBrk="1" hangingPunct="1"/>
            <a:r>
              <a:rPr lang="en-US" altLang="en-US" dirty="0" smtClean="0"/>
              <a:t>Sash channel method</a:t>
            </a:r>
          </a:p>
          <a:p>
            <a:pPr eaLnBrk="1" hangingPunct="1"/>
            <a:r>
              <a:rPr lang="en-US" altLang="en-US" dirty="0" smtClean="0"/>
              <a:t>Door glass adjustment</a:t>
            </a:r>
          </a:p>
          <a:p>
            <a:pPr lvl="1" eaLnBrk="1" hangingPunct="1"/>
            <a:r>
              <a:rPr lang="en-US" altLang="en-US" dirty="0" smtClean="0"/>
              <a:t>By loosening nuts or bolts that hold channels and stops inside of door frame</a:t>
            </a:r>
          </a:p>
          <a:p>
            <a:pPr lvl="1" eaLnBrk="1" hangingPunct="1"/>
            <a:r>
              <a:rPr lang="en-US" altLang="en-US" dirty="0" smtClean="0"/>
              <a:t>Adjustable guide rollers in a moveable channel</a:t>
            </a:r>
          </a:p>
          <a:p>
            <a:pPr lvl="1" eaLnBrk="1" hangingPunct="1"/>
            <a:r>
              <a:rPr lang="en-US" altLang="en-US" dirty="0" smtClean="0"/>
              <a:t>Center lift guide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8229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15-56  </a:t>
            </a:r>
            <a:r>
              <a:rPr lang="en-US" altLang="en-US" sz="1800" dirty="0"/>
              <a:t>This is adhesive-bonded glass in a bracket. You would need to </a:t>
            </a:r>
          </a:p>
          <a:p>
            <a:r>
              <a:rPr lang="en-US" altLang="en-US" sz="1800" dirty="0"/>
              <a:t>refer to specific service information to get exact measurements for installing this glass.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5715000" cy="366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1660525" y="5805488"/>
            <a:ext cx="595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/>
              <a:t>FIGURE 15-57  </a:t>
            </a:r>
            <a:r>
              <a:rPr lang="en-US" altLang="en-US" sz="1800"/>
              <a:t>Study the X-design window regulator.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010400" cy="4559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Door Glass Service (continued)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05000"/>
            <a:ext cx="8305800" cy="4114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Door trim panel installation</a:t>
            </a:r>
          </a:p>
          <a:p>
            <a:pPr lvl="1" eaLnBrk="1" hangingPunct="1"/>
            <a:r>
              <a:rPr lang="en-US" altLang="en-US" dirty="0" smtClean="0"/>
              <a:t>After the door and its glass have been adjusted, reinstall all door trim pieces and other parts</a:t>
            </a:r>
          </a:p>
          <a:p>
            <a:pPr eaLnBrk="1" hangingPunct="1"/>
            <a:r>
              <a:rPr lang="en-US" altLang="en-US" dirty="0" smtClean="0"/>
              <a:t>Tailgate glass service</a:t>
            </a:r>
          </a:p>
          <a:p>
            <a:pPr lvl="1" eaLnBrk="1" hangingPunct="1"/>
            <a:r>
              <a:rPr lang="en-US" altLang="en-US" dirty="0" smtClean="0"/>
              <a:t>Tailgate glass is generally secured to a regulator with screws or bolts</a:t>
            </a:r>
          </a:p>
          <a:p>
            <a:pPr lvl="1" eaLnBrk="1" hangingPunct="1"/>
            <a:r>
              <a:rPr lang="en-US" altLang="en-US" dirty="0" smtClean="0"/>
              <a:t>Removal or replacement of tailgate glass is similar to procedures used for door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Objectives (continued)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534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Properly replace rearview mirror glass and heating elements</a:t>
            </a:r>
          </a:p>
          <a:p>
            <a:pPr eaLnBrk="1" hangingPunct="1"/>
            <a:r>
              <a:rPr lang="en-US" altLang="en-US" dirty="0" smtClean="0"/>
              <a:t>Explain how to replace and repair vinyl roofs</a:t>
            </a:r>
          </a:p>
          <a:p>
            <a:pPr eaLnBrk="1" hangingPunct="1"/>
            <a:r>
              <a:rPr lang="en-US" altLang="en-US" dirty="0" smtClean="0"/>
              <a:t>Answer ASE-style review questions relating to glass, trim, and other service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Door Glass Service (continued)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3058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Glass element repair</a:t>
            </a:r>
          </a:p>
          <a:p>
            <a:pPr lvl="1" eaLnBrk="1" hangingPunct="1"/>
            <a:r>
              <a:rPr lang="en-US" altLang="en-US" dirty="0" smtClean="0"/>
              <a:t>Some heating elements built onto rear glass can be repaired when damaged</a:t>
            </a:r>
          </a:p>
          <a:p>
            <a:pPr lvl="1" eaLnBrk="1" hangingPunct="1"/>
            <a:r>
              <a:rPr lang="en-US" altLang="en-US" dirty="0" smtClean="0"/>
              <a:t>Special electrically conductive adhesive is used to bridge the gap in any breaks in heating element</a:t>
            </a:r>
          </a:p>
          <a:p>
            <a:pPr lvl="1" eaLnBrk="1" hangingPunct="1"/>
            <a:r>
              <a:rPr lang="en-US" altLang="en-US" dirty="0" smtClean="0"/>
              <a:t>Broken antenna and heating element wires can be reattached by soldering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Rearview Mirror Service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05000"/>
            <a:ext cx="8534400" cy="4114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To service inside rearview mirror:</a:t>
            </a:r>
          </a:p>
          <a:p>
            <a:pPr lvl="1" eaLnBrk="1" hangingPunct="1"/>
            <a:r>
              <a:rPr lang="en-US" altLang="en-US" dirty="0" smtClean="0"/>
              <a:t>Use a sharp putty knife to remove old mirror mount; apply heat to mirror wedge and twist it back and forth with pliers</a:t>
            </a:r>
          </a:p>
          <a:p>
            <a:pPr lvl="1" eaLnBrk="1" hangingPunct="1"/>
            <a:r>
              <a:rPr lang="en-US" altLang="en-US" dirty="0" smtClean="0"/>
              <a:t>Use single-edge razor blade to scrape area clean</a:t>
            </a:r>
          </a:p>
          <a:p>
            <a:pPr lvl="1" eaLnBrk="1" hangingPunct="1"/>
            <a:r>
              <a:rPr lang="en-US" altLang="en-US" dirty="0" smtClean="0"/>
              <a:t>Spray clear primer where the mirror is going to be mounted and then, place a few drops of clear adhesive on windshield glass and mounting surface for the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Rearview Mirror Service (continued)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534400" cy="4114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To service inside rearview mirror (continued):</a:t>
            </a:r>
          </a:p>
          <a:p>
            <a:pPr lvl="1" eaLnBrk="1" hangingPunct="1"/>
            <a:r>
              <a:rPr lang="en-US" altLang="en-US" dirty="0" smtClean="0"/>
              <a:t>Press and hold mounting pad or mirror onto the glass to secure it</a:t>
            </a:r>
          </a:p>
          <a:p>
            <a:pPr lvl="1" eaLnBrk="1" hangingPunct="1"/>
            <a:r>
              <a:rPr lang="en-US" altLang="en-US" dirty="0" smtClean="0"/>
              <a:t>Sometimes a small screw that holds the mirror to its mounting pad needs to be tightened</a:t>
            </a:r>
          </a:p>
          <a:p>
            <a:pPr eaLnBrk="1" hangingPunct="1"/>
            <a:r>
              <a:rPr lang="en-US" altLang="en-US" dirty="0" smtClean="0"/>
              <a:t>If outside rearview mirror housing is damaged, the whole assembly is normally replaced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Rearview Mirror Service (continued)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458200" cy="4495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Replacing outside mirror glass:</a:t>
            </a:r>
          </a:p>
          <a:p>
            <a:pPr lvl="1" eaLnBrk="1" hangingPunct="1"/>
            <a:r>
              <a:rPr lang="en-US" altLang="en-US" dirty="0" smtClean="0"/>
              <a:t>Glass is usually adhesive-bonded</a:t>
            </a:r>
          </a:p>
          <a:p>
            <a:pPr lvl="1" eaLnBrk="1" hangingPunct="1"/>
            <a:r>
              <a:rPr lang="en-US" altLang="en-US" dirty="0" smtClean="0"/>
              <a:t>Use heat gun to soften the adhesive; twist mounting pad each way until it releases from the glass</a:t>
            </a:r>
          </a:p>
          <a:p>
            <a:pPr lvl="1" eaLnBrk="1" hangingPunct="1"/>
            <a:r>
              <a:rPr lang="en-US" altLang="en-US" dirty="0" smtClean="0"/>
              <a:t>Use putty knife to pry off old mirror</a:t>
            </a:r>
          </a:p>
          <a:p>
            <a:pPr lvl="1" eaLnBrk="1" hangingPunct="1"/>
            <a:r>
              <a:rPr lang="en-US" altLang="en-US" dirty="0" smtClean="0"/>
              <a:t>Apply adhesive to the back of new mirror and tape it in place</a:t>
            </a:r>
          </a:p>
          <a:p>
            <a:pPr lvl="1" eaLnBrk="1" hangingPunct="1"/>
            <a:r>
              <a:rPr lang="en-US" altLang="en-US" dirty="0" smtClean="0"/>
              <a:t>Allow adhesive to cure for the recommended amount of time before tape 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218" y="651095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Roof Panel Service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458200" cy="4572000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Roof panels are often damaged in rollovers</a:t>
            </a:r>
          </a:p>
          <a:p>
            <a:pPr eaLnBrk="1" hangingPunct="1"/>
            <a:r>
              <a:rPr lang="en-US" altLang="en-US" dirty="0" smtClean="0"/>
              <a:t>A retractable hardtop roof might also need servicing</a:t>
            </a:r>
          </a:p>
          <a:p>
            <a:pPr eaLnBrk="1" hangingPunct="1"/>
            <a:r>
              <a:rPr lang="en-US" altLang="en-US" dirty="0" smtClean="0"/>
              <a:t>Fastened roof panel service</a:t>
            </a:r>
          </a:p>
          <a:p>
            <a:pPr lvl="1" eaLnBrk="1" hangingPunct="1"/>
            <a:r>
              <a:rPr lang="en-US" altLang="en-US" dirty="0" smtClean="0"/>
              <a:t>Replacement involves removing headliner and fasteners</a:t>
            </a:r>
          </a:p>
          <a:p>
            <a:pPr lvl="1" eaLnBrk="1" hangingPunct="1"/>
            <a:r>
              <a:rPr lang="en-US" altLang="en-US" dirty="0" smtClean="0"/>
              <a:t>Adhesive must be pried loose to remove old roof panel</a:t>
            </a:r>
          </a:p>
          <a:p>
            <a:pPr lvl="1" eaLnBrk="1" hangingPunct="1"/>
            <a:r>
              <a:rPr lang="en-US" altLang="en-US" dirty="0" smtClean="0"/>
              <a:t>Lip must be cleaned of old adhesive to prepare for installation of new roof panel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Roof Panel Service (continued)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8610600" cy="4114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Fastened roof panel service (continued)</a:t>
            </a:r>
          </a:p>
          <a:p>
            <a:pPr lvl="1" eaLnBrk="1" hangingPunct="1"/>
            <a:r>
              <a:rPr lang="en-US" altLang="en-US" dirty="0" smtClean="0"/>
              <a:t>Apply adhesive to mating surfaces, and have someone help you lower the new roof panel down into the adhesive</a:t>
            </a:r>
          </a:p>
          <a:p>
            <a:pPr lvl="1" eaLnBrk="1" hangingPunct="1"/>
            <a:r>
              <a:rPr lang="en-US" altLang="en-US" dirty="0" smtClean="0"/>
              <a:t>Tighten roof panel fasteners and wipe off any excess adhesive</a:t>
            </a:r>
          </a:p>
          <a:p>
            <a:pPr eaLnBrk="1" hangingPunct="1"/>
            <a:r>
              <a:rPr lang="en-US" altLang="en-US" dirty="0" smtClean="0"/>
              <a:t>Convertible top service</a:t>
            </a:r>
          </a:p>
          <a:p>
            <a:pPr lvl="1" eaLnBrk="1" hangingPunct="1"/>
            <a:r>
              <a:rPr lang="en-US" altLang="en-US" dirty="0" smtClean="0"/>
              <a:t>Convertible tops are often sent to an upholstery or specialty shop for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8119" y="685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Roof Panel Service (continued)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1336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Sunroof service</a:t>
            </a:r>
          </a:p>
          <a:p>
            <a:pPr lvl="1" eaLnBrk="1" hangingPunct="1"/>
            <a:r>
              <a:rPr lang="en-US" altLang="en-US" dirty="0" smtClean="0"/>
              <a:t>Sunroof designs vary</a:t>
            </a:r>
          </a:p>
          <a:p>
            <a:pPr lvl="1" eaLnBrk="1" hangingPunct="1"/>
            <a:r>
              <a:rPr lang="en-US" altLang="en-US" dirty="0" smtClean="0"/>
              <a:t>Refer to service information for the particular make and model vehicle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772400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Summary</a:t>
            </a:r>
            <a:endParaRPr lang="en-US" altLang="en-US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382000" cy="4648200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Today’s vehicles are built with a lot of glass </a:t>
            </a:r>
            <a:r>
              <a:rPr lang="en-US" sz="2800" dirty="0" smtClean="0"/>
              <a:t>for greater </a:t>
            </a:r>
            <a:r>
              <a:rPr lang="en-US" sz="2800" dirty="0"/>
              <a:t>visibility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Laminated </a:t>
            </a:r>
            <a:r>
              <a:rPr lang="en-US" sz="2800" dirty="0"/>
              <a:t>plate glass consists of two thin sheets </a:t>
            </a:r>
            <a:r>
              <a:rPr lang="en-US" sz="2800" dirty="0" smtClean="0"/>
              <a:t>of glass </a:t>
            </a:r>
            <a:r>
              <a:rPr lang="en-US" sz="2800" dirty="0"/>
              <a:t>with a thin layer of clear plastic between them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Tempered </a:t>
            </a:r>
            <a:r>
              <a:rPr lang="en-US" sz="2800" dirty="0"/>
              <a:t>glass is used for side and rear </a:t>
            </a:r>
            <a:r>
              <a:rPr lang="en-US" sz="2800" dirty="0" smtClean="0"/>
              <a:t>window glass</a:t>
            </a:r>
            <a:r>
              <a:rPr lang="en-US" sz="2800" dirty="0"/>
              <a:t>, but rarely for windshields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Antilacerative</a:t>
            </a:r>
            <a:r>
              <a:rPr lang="en-US" sz="2800" dirty="0" smtClean="0"/>
              <a:t> </a:t>
            </a:r>
            <a:r>
              <a:rPr lang="en-US" sz="2800" dirty="0"/>
              <a:t>glass is similar to conventional </a:t>
            </a:r>
            <a:r>
              <a:rPr lang="en-US" sz="2800" dirty="0" smtClean="0"/>
              <a:t>multilayered glass</a:t>
            </a:r>
            <a:r>
              <a:rPr lang="en-US" sz="2800" dirty="0"/>
              <a:t>, but it has one or more additional </a:t>
            </a:r>
            <a:r>
              <a:rPr lang="en-US" sz="2800" dirty="0" smtClean="0"/>
              <a:t>layers of </a:t>
            </a:r>
            <a:r>
              <a:rPr lang="en-US" sz="2800" dirty="0"/>
              <a:t>plastic affixed to the passenger side of the glass.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771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772400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Summary</a:t>
            </a:r>
            <a:endParaRPr lang="en-US" altLang="en-US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382000" cy="4648200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Interior moldings are called garnish moldings </a:t>
            </a:r>
            <a:r>
              <a:rPr lang="en-US" sz="2800" dirty="0" smtClean="0"/>
              <a:t>and exterior </a:t>
            </a:r>
            <a:r>
              <a:rPr lang="en-US" sz="2800" dirty="0"/>
              <a:t>moldings are called reveal moldings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Replacement </a:t>
            </a:r>
            <a:r>
              <a:rPr lang="en-US" sz="2800" dirty="0"/>
              <a:t>of windshield glass involves two </a:t>
            </a:r>
            <a:r>
              <a:rPr lang="en-US" sz="2800" dirty="0" smtClean="0"/>
              <a:t>different methods </a:t>
            </a:r>
            <a:r>
              <a:rPr lang="en-US" sz="2800" dirty="0"/>
              <a:t>based on the materials used: </a:t>
            </a:r>
            <a:r>
              <a:rPr lang="en-US" sz="2800" dirty="0" smtClean="0"/>
              <a:t>gasket installations </a:t>
            </a:r>
            <a:r>
              <a:rPr lang="en-US" sz="2800" dirty="0"/>
              <a:t>or adhesive-type installations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Most </a:t>
            </a:r>
            <a:r>
              <a:rPr lang="en-US" sz="2800" dirty="0"/>
              <a:t>technicians use the windshield adhesive </a:t>
            </a:r>
            <a:r>
              <a:rPr lang="en-US" sz="2800" dirty="0" smtClean="0"/>
              <a:t>recommended by </a:t>
            </a:r>
            <a:r>
              <a:rPr lang="en-US" sz="2800" dirty="0"/>
              <a:t>the manufacturer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 outer panel, or door skin, wraps around </a:t>
            </a:r>
            <a:r>
              <a:rPr lang="en-US" sz="2800" dirty="0" smtClean="0"/>
              <a:t>the door </a:t>
            </a:r>
            <a:r>
              <a:rPr lang="en-US" sz="2800" dirty="0"/>
              <a:t>frame and is clinched to the pinch weld flange.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730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772400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Summary</a:t>
            </a:r>
            <a:endParaRPr lang="en-US" altLang="en-US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5181600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Some manufacturers use structural adhesives </a:t>
            </a:r>
            <a:r>
              <a:rPr lang="en-US" sz="2800" dirty="0" smtClean="0"/>
              <a:t>in place </a:t>
            </a:r>
            <a:r>
              <a:rPr lang="en-US" sz="2800" dirty="0"/>
              <a:t>of welds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Door </a:t>
            </a:r>
            <a:r>
              <a:rPr lang="en-US" sz="2800" dirty="0"/>
              <a:t>adjustment is needed so that doors close </a:t>
            </a:r>
            <a:r>
              <a:rPr lang="en-US" sz="2800" dirty="0" smtClean="0"/>
              <a:t>easily but </a:t>
            </a:r>
            <a:r>
              <a:rPr lang="en-US" sz="2800" dirty="0"/>
              <a:t>do not rattle or leak water and dust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Worn </a:t>
            </a:r>
            <a:r>
              <a:rPr lang="en-US" sz="2800" dirty="0"/>
              <a:t>door hinges will have play that allows up </a:t>
            </a:r>
            <a:r>
              <a:rPr lang="en-US" sz="2800" dirty="0" smtClean="0"/>
              <a:t>and down </a:t>
            </a:r>
            <a:r>
              <a:rPr lang="en-US" sz="2800" dirty="0"/>
              <a:t>movement of the rear of the door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Oil is not recommended for use on the </a:t>
            </a:r>
            <a:r>
              <a:rPr lang="en-US" sz="2800" dirty="0" smtClean="0"/>
              <a:t>rubber window </a:t>
            </a:r>
            <a:r>
              <a:rPr lang="en-US" sz="2800" dirty="0"/>
              <a:t>channels because it can cause the </a:t>
            </a:r>
            <a:r>
              <a:rPr lang="en-US" sz="2800" dirty="0" smtClean="0"/>
              <a:t>rubber to </a:t>
            </a:r>
            <a:r>
              <a:rPr lang="en-US" sz="2800" dirty="0"/>
              <a:t>swell and deteriorate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window regulator is a gear mechanism </a:t>
            </a:r>
            <a:r>
              <a:rPr lang="en-US" sz="2800" dirty="0" smtClean="0"/>
              <a:t>that allows </a:t>
            </a:r>
            <a:r>
              <a:rPr lang="en-US" sz="2800" dirty="0"/>
              <a:t>you to raise and lower the door glass.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679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153400" cy="41148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Auto body repair technicians are frequently required to service vehicle glass</a:t>
            </a:r>
          </a:p>
          <a:p>
            <a:pPr eaLnBrk="1" hangingPunct="1"/>
            <a:r>
              <a:rPr lang="en-US" altLang="en-US" dirty="0" smtClean="0"/>
              <a:t>Technicians often service door glass and fastened stationary side glass</a:t>
            </a:r>
          </a:p>
          <a:p>
            <a:pPr eaLnBrk="1" hangingPunct="1"/>
            <a:r>
              <a:rPr lang="en-US" altLang="en-US" dirty="0" smtClean="0"/>
              <a:t>Most body shops “farm out,” or hire a glass technician to replace windshields and rear passenger compartment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523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Vehicle Glass Technology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05000"/>
            <a:ext cx="8534400" cy="4114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Today’s vehicles are built with a lot of glass for greater visibility</a:t>
            </a:r>
          </a:p>
          <a:p>
            <a:pPr eaLnBrk="1" hangingPunct="1"/>
            <a:r>
              <a:rPr lang="en-US" altLang="en-US" dirty="0" smtClean="0"/>
              <a:t>Glass is frequently broken out or cracked as a result of collision, air bag deployment, flying gravel, or vandalism</a:t>
            </a:r>
          </a:p>
          <a:p>
            <a:pPr eaLnBrk="1" hangingPunct="1"/>
            <a:r>
              <a:rPr lang="en-US" altLang="en-US" dirty="0" smtClean="0"/>
              <a:t>Types of glass</a:t>
            </a:r>
          </a:p>
          <a:p>
            <a:pPr lvl="1" eaLnBrk="1" hangingPunct="1"/>
            <a:r>
              <a:rPr lang="en-US" altLang="en-US" dirty="0" smtClean="0"/>
              <a:t>Two types of glass used in today’s vehicles: laminated and tempered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Glass Service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10600" cy="4114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Outside glass specialty shops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are often hired to install windshields and back glass</a:t>
            </a:r>
          </a:p>
          <a:p>
            <a:pPr eaLnBrk="1" hangingPunct="1"/>
            <a:r>
              <a:rPr lang="en-US" altLang="en-US" dirty="0" smtClean="0"/>
              <a:t>Windshields and rear windows are usually secured in place by rubber weatherstripping or by adhesive</a:t>
            </a:r>
          </a:p>
          <a:p>
            <a:pPr eaLnBrk="1" hangingPunct="1"/>
            <a:r>
              <a:rPr lang="en-US" altLang="en-US" dirty="0" smtClean="0"/>
              <a:t>Generally, moldings are used on the interior and exterior of the body around glass opening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Glass Service (continued)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610600" cy="4572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Two windshield glass replacement methods</a:t>
            </a:r>
          </a:p>
          <a:p>
            <a:pPr lvl="1" eaLnBrk="1" hangingPunct="1"/>
            <a:r>
              <a:rPr lang="en-US" altLang="en-US" dirty="0" smtClean="0"/>
              <a:t>Rubber gasket installations</a:t>
            </a:r>
          </a:p>
          <a:p>
            <a:pPr lvl="1" eaLnBrk="1" hangingPunct="1"/>
            <a:r>
              <a:rPr lang="en-US" altLang="en-US" dirty="0" smtClean="0"/>
              <a:t>Adhesive installations</a:t>
            </a:r>
          </a:p>
          <a:p>
            <a:pPr lvl="2" eaLnBrk="1" hangingPunct="1"/>
            <a:r>
              <a:rPr lang="en-US" altLang="en-US" dirty="0" smtClean="0"/>
              <a:t>Full cutout method and partial cutout method</a:t>
            </a:r>
          </a:p>
          <a:p>
            <a:pPr eaLnBrk="1" hangingPunct="1"/>
            <a:r>
              <a:rPr lang="en-US" altLang="en-US" dirty="0" smtClean="0"/>
              <a:t>Removing windshield molding</a:t>
            </a:r>
          </a:p>
          <a:p>
            <a:pPr lvl="1" eaLnBrk="1" hangingPunct="1"/>
            <a:r>
              <a:rPr lang="en-US" altLang="en-US" dirty="0" smtClean="0"/>
              <a:t>Before removal of windshield glass or rear window, interior and exterior moldings must be removed</a:t>
            </a:r>
          </a:p>
          <a:p>
            <a:pPr lvl="1" eaLnBrk="1" hangingPunct="1"/>
            <a:r>
              <a:rPr lang="en-US" altLang="en-US" dirty="0" smtClean="0"/>
              <a:t>Clip removal tool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is often needed to reach under molding to release the clip from under molding 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381000" y="5257800"/>
            <a:ext cx="8626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FIGURE 15-4  </a:t>
            </a:r>
            <a:r>
              <a:rPr lang="en-US" altLang="en-US" sz="1800" dirty="0"/>
              <a:t>This windshield glass is secured with a rubber gasket. (</a:t>
            </a:r>
            <a:r>
              <a:rPr lang="en-US" altLang="en-US" sz="1800" b="1" dirty="0"/>
              <a:t>A</a:t>
            </a:r>
            <a:r>
              <a:rPr lang="en-US" altLang="en-US" sz="1800" dirty="0"/>
              <a:t>) A soft rubber gasket locks around the windshield glass and body structure. No adhesive is required with some designs. (</a:t>
            </a:r>
            <a:r>
              <a:rPr lang="en-US" altLang="en-US" sz="1800" b="1" dirty="0"/>
              <a:t>B</a:t>
            </a:r>
            <a:r>
              <a:rPr lang="en-US" altLang="en-US" sz="1800" dirty="0"/>
              <a:t>) This cutaway view shows how rubber gaskets secure windshield glass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3048000" cy="4428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2429</Words>
  <Application>Microsoft Office PowerPoint</Application>
  <PresentationFormat>On-screen Show (4:3)</PresentationFormat>
  <Paragraphs>244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ＭＳ Ｐゴシック</vt:lpstr>
      <vt:lpstr>Arial</vt:lpstr>
      <vt:lpstr>Calibri</vt:lpstr>
      <vt:lpstr>Office Theme</vt:lpstr>
      <vt:lpstr>Door, Roof, and Glass Service</vt:lpstr>
      <vt:lpstr>PowerPoint Presentation</vt:lpstr>
      <vt:lpstr>Objectives</vt:lpstr>
      <vt:lpstr>Objectives (continued)</vt:lpstr>
      <vt:lpstr>Introduction</vt:lpstr>
      <vt:lpstr>Vehicle Glass Technology</vt:lpstr>
      <vt:lpstr>Glass Service</vt:lpstr>
      <vt:lpstr>Glass Service (continued)</vt:lpstr>
      <vt:lpstr>PowerPoint Presentation</vt:lpstr>
      <vt:lpstr>Glass Service (continued)</vt:lpstr>
      <vt:lpstr>PowerPoint Presentation</vt:lpstr>
      <vt:lpstr>Glass Service (continued)</vt:lpstr>
      <vt:lpstr>PowerPoint Presentation</vt:lpstr>
      <vt:lpstr>PowerPoint Presentation</vt:lpstr>
      <vt:lpstr>PowerPoint Presentation</vt:lpstr>
      <vt:lpstr>Glass Service (continued)</vt:lpstr>
      <vt:lpstr>Glass Service (continued)</vt:lpstr>
      <vt:lpstr>Servicing Doors and Liftgates</vt:lpstr>
      <vt:lpstr>PowerPoint Presentation</vt:lpstr>
      <vt:lpstr>Servicing Doors and Liftgates (continued)</vt:lpstr>
      <vt:lpstr>PowerPoint Presentation</vt:lpstr>
      <vt:lpstr>Servicing Doors and Liftgates(continued)</vt:lpstr>
      <vt:lpstr>Servicing Doors and Liftgates (continued)</vt:lpstr>
      <vt:lpstr>PowerPoint Presentation</vt:lpstr>
      <vt:lpstr>Servicing Doors and Liftgates(continued)</vt:lpstr>
      <vt:lpstr>Servicing Doors and Liftgates(continued)</vt:lpstr>
      <vt:lpstr>Servicing Doors and Liftgates(continued)</vt:lpstr>
      <vt:lpstr>Door Panel (Skin) Replacement</vt:lpstr>
      <vt:lpstr>Panel Adhesive Technology</vt:lpstr>
      <vt:lpstr>Panel Adhesive Technology (continued)</vt:lpstr>
      <vt:lpstr>Panel Adhesive Technology (continued)</vt:lpstr>
      <vt:lpstr>Door and Door Glass Adjustments</vt:lpstr>
      <vt:lpstr>Door and Door Glass Adjustments (continued)</vt:lpstr>
      <vt:lpstr>PowerPoint Presentation</vt:lpstr>
      <vt:lpstr>PowerPoint Presentation</vt:lpstr>
      <vt:lpstr>Door Glass Service</vt:lpstr>
      <vt:lpstr>PowerPoint Presentation</vt:lpstr>
      <vt:lpstr>PowerPoint Presentation</vt:lpstr>
      <vt:lpstr>Door Glass Service (continued)</vt:lpstr>
      <vt:lpstr>Door Glass Service (continued)</vt:lpstr>
      <vt:lpstr>Rearview Mirror Service</vt:lpstr>
      <vt:lpstr>Rearview Mirror Service (continued)</vt:lpstr>
      <vt:lpstr>Rearview Mirror Service (continued)</vt:lpstr>
      <vt:lpstr>Roof Panel Service</vt:lpstr>
      <vt:lpstr>Roof Panel Service (continued)</vt:lpstr>
      <vt:lpstr>Roof Panel Service (continued)</vt:lpstr>
      <vt:lpstr>Summary</vt:lpstr>
      <vt:lpstr>Summary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Construction Technology</dc:title>
  <dc:creator>Chambliss, Sharon</dc:creator>
  <cp:lastModifiedBy>Chambliss, Sharon</cp:lastModifiedBy>
  <cp:revision>165</cp:revision>
  <dcterms:created xsi:type="dcterms:W3CDTF">2007-03-22T18:51:57Z</dcterms:created>
  <dcterms:modified xsi:type="dcterms:W3CDTF">2015-01-09T15:19:05Z</dcterms:modified>
</cp:coreProperties>
</file>