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1" r:id="rId6"/>
    <p:sldId id="262" r:id="rId7"/>
    <p:sldId id="263" r:id="rId8"/>
    <p:sldId id="266" r:id="rId9"/>
    <p:sldId id="267" r:id="rId10"/>
    <p:sldId id="308" r:id="rId11"/>
    <p:sldId id="268" r:id="rId12"/>
    <p:sldId id="287" r:id="rId13"/>
    <p:sldId id="304" r:id="rId14"/>
    <p:sldId id="305" r:id="rId15"/>
    <p:sldId id="306" r:id="rId16"/>
    <p:sldId id="307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81" r:id="rId26"/>
    <p:sldId id="279" r:id="rId27"/>
    <p:sldId id="280" r:id="rId28"/>
    <p:sldId id="282" r:id="rId29"/>
    <p:sldId id="283" r:id="rId30"/>
    <p:sldId id="286" r:id="rId31"/>
    <p:sldId id="294" r:id="rId32"/>
    <p:sldId id="292" r:id="rId33"/>
    <p:sldId id="293" r:id="rId34"/>
    <p:sldId id="275" r:id="rId35"/>
    <p:sldId id="276" r:id="rId36"/>
    <p:sldId id="28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285" r:id="rId45"/>
    <p:sldId id="30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3B691-B341-4C03-9BFC-8F850E093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FB7BFF-1B2C-4D4E-935B-4719A65DF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0314C6-19FD-406C-A7A4-3E713D1A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FD3BE6-4E7F-478C-BFE6-EB0AC989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96737B-4AB6-40E6-BBA8-91A21E54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51245-E399-4DEC-9CF5-76B8C097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DF99A0-E772-4B5B-B7C9-95C4A06D2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C255B-C2CE-4B64-A6FF-AEE5B2F4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390E2-6933-47E7-87FC-D97E7025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17B332-6131-4AD3-88BA-FED5D111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F64E03-249E-4B80-A6ED-D33474AE8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14DBD3-F6D3-4DDC-B791-4B9B3F2EC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B1B44-82A7-4439-A531-83D443C8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67F1EE-5146-4D6F-95D7-C81DBF8F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2E3B76-9631-49DB-999E-26930C74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7C05A-8932-4B9E-9A41-7E5C2D63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0336F-7712-4590-8670-CD8EA4779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9F9A3-F0CF-4B5A-9D60-008199D6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726E4B-DC39-4C1A-9A62-0A9DB653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68C119-523F-4352-8403-D63AAF6C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20BC2-AA35-413D-AA1B-FB7B966A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04AA6-F48D-4093-AD34-1254FEE64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A883FF-3AB3-4924-AFDD-57D52C92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4A4AF6-6F51-4DA1-B7EA-84F35910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EDCDC1-C196-478B-8097-BBA23E57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1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5783F-8891-4B9D-803C-0FD91544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7F624-B0DA-416A-BE06-320715D48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30E4BF-6EA5-49E7-A659-79400B3FC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01CE76-F8F8-4B4E-94C1-215B771C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AE2907-D189-4E77-9B29-C0BE8AD7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94F995-5C26-4291-8F6C-C367F8D9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14BF5-5BF4-4EF0-9BB7-D2907E15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CCFF4-ECA5-43E4-B153-830E2FF3C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AA1ADE-B109-4324-973A-E5D04319D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EBCCDA-CE9D-4FCA-BCAC-B8A5195E1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6A6DDB-C630-4155-969D-4CFC1C794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904F9B-F956-4500-A9D8-CC13F8BB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9C73B1-394B-430F-8ABC-4B043DC0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708272-236A-42A2-BAEF-2CF45ED4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4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4146C-C761-4CA7-8FB7-48105C7D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FF51C5-D748-44F5-96D0-EFA05446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7F8B0D-3008-4613-BB0B-E93E5D4E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EB82B7-50EC-4667-A8E0-83998A23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DC47F5-9B1A-4CDC-A4ED-8FDBFA96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DCA6A3-0413-4C8A-9686-AA209F6F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F18C2A-51B8-4650-8829-F99FAAAA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AEBE6-C75A-49DD-8ECF-7C4804B9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AA3806-EB6C-4B8E-9088-7588B0BD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0219F1-A0DF-4D41-8DB0-2966DBCA0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91803-B9E8-4E62-B231-54E33499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059834-D214-4340-A782-14EC1D95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4B0109-A848-4AB0-86DF-689A4660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3925B-719D-4F5D-A204-CBEA6D06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898DC2-42D4-4B41-A643-E4DAD16FE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7E3BA1-0178-4A65-9692-9EEE9BFD2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5E8B74-0F22-43EC-AAA8-1B228F20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54B9EB-C8BA-437C-9B98-149C40E9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72C603-20C1-4210-BDA8-ECE6960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EB509D-9B5D-4717-87B8-9C23C365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F84CB1-FBD6-4255-9667-74B36C5B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4BE8D-5EC3-4CF0-B136-9B69F8D7C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F3F4-6A87-4375-BF38-98CBEADC40F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45CCE-6E7A-419D-9EEF-9EC21DC50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CC25E2-30FD-4460-B7A9-EA839B587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CF4F8-0BEF-4FD0-9BAA-589F1CC7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1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clothing, bed, blanket&#10;&#10;Description automatically generated">
            <a:extLst>
              <a:ext uri="{FF2B5EF4-FFF2-40B4-BE49-F238E27FC236}">
                <a16:creationId xmlns:a16="http://schemas.microsoft.com/office/drawing/2014/main" xmlns="" id="{939CB155-4928-4325-B3CE-60E9FD5F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DD8BD-D798-4EFF-92A4-CA6A1068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Chapter 26 Section 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27E494A-D3CB-41ED-BB81-5351937E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6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999CF8B-CF36-4D83-8D39-AFC572603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CD0D5-6464-4DEA-9E88-8D7DA7D6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5828376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Cold War for the Soviet Union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BB4C4-6113-4C51-8AA0-BDC2E125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899" y="2880452"/>
            <a:ext cx="5828376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The USSR was a Communist country and they believed communism was the superior economic system</a:t>
            </a:r>
          </a:p>
          <a:p>
            <a:endParaRPr lang="en-US" sz="1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1F6D5B9-3D1A-4091-825E-F687A58ADD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748001" y="6120955"/>
            <a:ext cx="4621365" cy="73747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Content Placeholder 5" descr="A picture containing black, brown, sitting, small&#10;&#10;Description automatically generated">
            <a:extLst>
              <a:ext uri="{FF2B5EF4-FFF2-40B4-BE49-F238E27FC236}">
                <a16:creationId xmlns:a16="http://schemas.microsoft.com/office/drawing/2014/main" xmlns="" id="{302BCBC7-04E5-4FD4-868B-ECB3C7BAB1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7842" b="-2"/>
          <a:stretch/>
        </p:blipFill>
        <p:spPr>
          <a:xfrm>
            <a:off x="6748002" y="-1"/>
            <a:ext cx="4612337" cy="614978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085D7B9-E066-4923-8CB7-294BF3062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5443840-A796-4C43-8DC1-1B738EFEC5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3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999CF8B-CF36-4D83-8D39-AFC572603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CD0D5-6464-4DEA-9E88-8D7DA7D6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5828376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Cold War for the Soviet Union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BB4C4-6113-4C51-8AA0-BDC2E125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899" y="2880452"/>
            <a:ext cx="5828376" cy="30954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000" dirty="0"/>
              <a:t>The USSR was a Communist country and they believed communism was the superior economic system</a:t>
            </a:r>
          </a:p>
          <a:p>
            <a:r>
              <a:rPr lang="en-US" sz="3000" dirty="0"/>
              <a:t>The USSR felt that they should push Communism onto other nations </a:t>
            </a:r>
          </a:p>
          <a:p>
            <a:endParaRPr lang="en-US" sz="1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1F6D5B9-3D1A-4091-825E-F687A58ADD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748001" y="6120955"/>
            <a:ext cx="4621365" cy="73747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Content Placeholder 5" descr="A picture containing black, brown, sitting, small&#10;&#10;Description automatically generated">
            <a:extLst>
              <a:ext uri="{FF2B5EF4-FFF2-40B4-BE49-F238E27FC236}">
                <a16:creationId xmlns:a16="http://schemas.microsoft.com/office/drawing/2014/main" xmlns="" id="{302BCBC7-04E5-4FD4-868B-ECB3C7BAB1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7842" b="-2"/>
          <a:stretch/>
        </p:blipFill>
        <p:spPr>
          <a:xfrm>
            <a:off x="6748002" y="-1"/>
            <a:ext cx="4612337" cy="614978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085D7B9-E066-4923-8CB7-294BF3062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5443840-A796-4C43-8DC1-1B738EFEC5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9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xmlns="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12E89875-DE84-4351-B850-212A3C8BB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F96676-96B9-43AD-9DF1-D2E6CF22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319" y="576263"/>
            <a:ext cx="5054196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Cold War for the United States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="" id="{3B083774-A903-4B1B-BC6A-94C1F048E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42588" y="0"/>
            <a:ext cx="324851" cy="68579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Content Placeholder 4" descr="A picture containing text, man, wearing, riding&#10;&#10;Description automatically generated">
            <a:extLst>
              <a:ext uri="{FF2B5EF4-FFF2-40B4-BE49-F238E27FC236}">
                <a16:creationId xmlns:a16="http://schemas.microsoft.com/office/drawing/2014/main" xmlns="" id="{544975EC-E59A-4004-8991-219DEA53B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r="2223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xmlns="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xmlns="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AA72B-66B4-407F-A684-BE5A21CD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Cold War for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C0FD1D-9FAE-4BB8-90D7-E94DFCD1F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U.S believed the cause for WWII was the depression</a:t>
            </a:r>
          </a:p>
        </p:txBody>
      </p:sp>
      <p:pic>
        <p:nvPicPr>
          <p:cNvPr id="6" name="Content Placeholder 5" descr="A picture containing text, man, wearing, riding&#10;&#10;Description automatically generated">
            <a:extLst>
              <a:ext uri="{FF2B5EF4-FFF2-40B4-BE49-F238E27FC236}">
                <a16:creationId xmlns:a16="http://schemas.microsoft.com/office/drawing/2014/main" xmlns="" id="{E3CD5B25-ED07-4839-9962-AEC29C562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r="945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B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6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AA72B-66B4-407F-A684-BE5A21CD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Cold War for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C0FD1D-9FAE-4BB8-90D7-E94DFCD1F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U.S believed the cause for WWII was the depression</a:t>
            </a:r>
          </a:p>
          <a:p>
            <a:r>
              <a:rPr lang="en-US" sz="3000" dirty="0"/>
              <a:t>President Roosevelt in 1945 was convinced that economic growth was the key to world peace</a:t>
            </a:r>
          </a:p>
        </p:txBody>
      </p:sp>
      <p:pic>
        <p:nvPicPr>
          <p:cNvPr id="6" name="Content Placeholder 5" descr="A picture containing text, man, wearing, riding&#10;&#10;Description automatically generated">
            <a:extLst>
              <a:ext uri="{FF2B5EF4-FFF2-40B4-BE49-F238E27FC236}">
                <a16:creationId xmlns:a16="http://schemas.microsoft.com/office/drawing/2014/main" xmlns="" id="{E3CD5B25-ED07-4839-9962-AEC29C562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r="945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B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4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AA72B-66B4-407F-A684-BE5A21CD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Cold War for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C0FD1D-9FAE-4BB8-90D7-E94DFCD1F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U.S believed the cause for WWII was the depression</a:t>
            </a:r>
          </a:p>
          <a:p>
            <a:r>
              <a:rPr lang="en-US" sz="3000" dirty="0"/>
              <a:t>President Roosevelt in 1945 was convinced that economic growth was the key to world peace</a:t>
            </a:r>
          </a:p>
          <a:p>
            <a:r>
              <a:rPr lang="en-US" sz="3000" dirty="0"/>
              <a:t>Americans wanted to promote Democracy and enterprise </a:t>
            </a:r>
          </a:p>
        </p:txBody>
      </p:sp>
      <p:pic>
        <p:nvPicPr>
          <p:cNvPr id="6" name="Content Placeholder 5" descr="A picture containing text, man, wearing, riding&#10;&#10;Description automatically generated">
            <a:extLst>
              <a:ext uri="{FF2B5EF4-FFF2-40B4-BE49-F238E27FC236}">
                <a16:creationId xmlns:a16="http://schemas.microsoft.com/office/drawing/2014/main" xmlns="" id="{E3CD5B25-ED07-4839-9962-AEC29C562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r="945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B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1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AA72B-66B4-407F-A684-BE5A21CD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Cold War for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C0FD1D-9FAE-4BB8-90D7-E94DFCD1F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U.S believed the cause for WWII was the depression</a:t>
            </a:r>
          </a:p>
          <a:p>
            <a:r>
              <a:rPr lang="en-US" sz="3000" dirty="0"/>
              <a:t>President Roosevelt in 1945 was convinced that economic growth was the key to world peace</a:t>
            </a:r>
          </a:p>
          <a:p>
            <a:r>
              <a:rPr lang="en-US" sz="3000" dirty="0"/>
              <a:t>Americans wanted to promote Democracy and enterprise </a:t>
            </a:r>
          </a:p>
          <a:p>
            <a:r>
              <a:rPr lang="en-US" sz="3000" dirty="0"/>
              <a:t>Limiting and containing Communism </a:t>
            </a:r>
          </a:p>
        </p:txBody>
      </p:sp>
      <p:pic>
        <p:nvPicPr>
          <p:cNvPr id="6" name="Content Placeholder 5" descr="A picture containing text, man, wearing, riding&#10;&#10;Description automatically generated">
            <a:extLst>
              <a:ext uri="{FF2B5EF4-FFF2-40B4-BE49-F238E27FC236}">
                <a16:creationId xmlns:a16="http://schemas.microsoft.com/office/drawing/2014/main" xmlns="" id="{E3CD5B25-ED07-4839-9962-AEC29C562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r="945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B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7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58461B13-2D30-4F3F-AAF9-8ED95930F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296161-FA34-4486-8B22-48FF857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Yalta Conference </a:t>
            </a:r>
          </a:p>
        </p:txBody>
      </p:sp>
    </p:spTree>
    <p:extLst>
      <p:ext uri="{BB962C8B-B14F-4D97-AF65-F5344CB8AC3E}">
        <p14:creationId xmlns:p14="http://schemas.microsoft.com/office/powerpoint/2010/main" val="4167294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B8366489-E7ED-409F-AC23-F0F3D78C0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65BB1-8AAE-4824-B988-423FD276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Yalta Conference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A522A-F7C7-437C-9317-C1F6F5895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February 1945</a:t>
            </a:r>
          </a:p>
        </p:txBody>
      </p:sp>
    </p:spTree>
    <p:extLst>
      <p:ext uri="{BB962C8B-B14F-4D97-AF65-F5344CB8AC3E}">
        <p14:creationId xmlns:p14="http://schemas.microsoft.com/office/powerpoint/2010/main" val="1821185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B8366489-E7ED-409F-AC23-F0F3D78C0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65BB1-8AAE-4824-B988-423FD276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Yalta Conference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A522A-F7C7-437C-9317-C1F6F5895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February 1945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Churchill, Roosevelt, and Stalin met at </a:t>
            </a:r>
            <a:r>
              <a:rPr lang="en-US" sz="3200" b="1" dirty="0">
                <a:solidFill>
                  <a:srgbClr val="FFFFFF"/>
                </a:solidFill>
              </a:rPr>
              <a:t>Yalta </a:t>
            </a:r>
          </a:p>
        </p:txBody>
      </p:sp>
    </p:spTree>
    <p:extLst>
      <p:ext uri="{BB962C8B-B14F-4D97-AF65-F5344CB8AC3E}">
        <p14:creationId xmlns:p14="http://schemas.microsoft.com/office/powerpoint/2010/main" val="3082082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32DC8A6B-5052-4996-A96D-AAC73E64A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38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65831-3D84-48F1-92DD-F32DE226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Origins of the Cold War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3C84B-178F-4CFD-98DD-3889B5474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9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B8366489-E7ED-409F-AC23-F0F3D78C0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65BB1-8AAE-4824-B988-423FD276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Yalta Conference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A522A-F7C7-437C-9317-C1F6F5895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February 1945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Churchill, Roosevelt, and Stalin met at </a:t>
            </a:r>
            <a:r>
              <a:rPr lang="en-US" sz="3200" b="1" dirty="0">
                <a:solidFill>
                  <a:srgbClr val="FFFFFF"/>
                </a:solidFill>
              </a:rPr>
              <a:t>Yalta </a:t>
            </a:r>
          </a:p>
          <a:p>
            <a:r>
              <a:rPr lang="en-US" sz="3200" b="1" dirty="0">
                <a:solidFill>
                  <a:srgbClr val="FFFFFF"/>
                </a:solidFill>
              </a:rPr>
              <a:t>Yalta </a:t>
            </a:r>
            <a:r>
              <a:rPr lang="en-US" sz="3200" dirty="0">
                <a:solidFill>
                  <a:srgbClr val="FFFFFF"/>
                </a:solidFill>
              </a:rPr>
              <a:t>– Soviet resort on the Black Sea</a:t>
            </a:r>
          </a:p>
        </p:txBody>
      </p:sp>
    </p:spTree>
    <p:extLst>
      <p:ext uri="{BB962C8B-B14F-4D97-AF65-F5344CB8AC3E}">
        <p14:creationId xmlns:p14="http://schemas.microsoft.com/office/powerpoint/2010/main" val="2769506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B8366489-E7ED-409F-AC23-F0F3D78C0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65BB1-8AAE-4824-B988-423FD276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Yalta Conference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A522A-F7C7-437C-9317-C1F6F5895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February 1945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Churchill, Roosevelt, and Stalin met at </a:t>
            </a:r>
            <a:r>
              <a:rPr lang="en-US" sz="3200" b="1" dirty="0">
                <a:solidFill>
                  <a:srgbClr val="FFFFFF"/>
                </a:solidFill>
              </a:rPr>
              <a:t>Yalta </a:t>
            </a:r>
          </a:p>
          <a:p>
            <a:r>
              <a:rPr lang="en-US" sz="3200" b="1" dirty="0">
                <a:solidFill>
                  <a:srgbClr val="FFFFFF"/>
                </a:solidFill>
              </a:rPr>
              <a:t>Yalta </a:t>
            </a:r>
            <a:r>
              <a:rPr lang="en-US" sz="3200" dirty="0">
                <a:solidFill>
                  <a:srgbClr val="FFFFFF"/>
                </a:solidFill>
              </a:rPr>
              <a:t>– Soviet resort on the Black Sea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This conference was to plan for the postwar world </a:t>
            </a:r>
          </a:p>
        </p:txBody>
      </p:sp>
    </p:spTree>
    <p:extLst>
      <p:ext uri="{BB962C8B-B14F-4D97-AF65-F5344CB8AC3E}">
        <p14:creationId xmlns:p14="http://schemas.microsoft.com/office/powerpoint/2010/main" val="281015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B8366489-E7ED-409F-AC23-F0F3D78C0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65BB1-8AAE-4824-B988-423FD276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Yalta Conference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A522A-F7C7-437C-9317-C1F6F5895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February 1945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Churchill, Roosevelt, and Stalin met at </a:t>
            </a:r>
            <a:r>
              <a:rPr lang="en-US" sz="3200" b="1" dirty="0">
                <a:solidFill>
                  <a:srgbClr val="FFFFFF"/>
                </a:solidFill>
              </a:rPr>
              <a:t>Yalta </a:t>
            </a:r>
          </a:p>
          <a:p>
            <a:r>
              <a:rPr lang="en-US" sz="3200" b="1" dirty="0">
                <a:solidFill>
                  <a:srgbClr val="FFFFFF"/>
                </a:solidFill>
              </a:rPr>
              <a:t>Yalta </a:t>
            </a:r>
            <a:r>
              <a:rPr lang="en-US" sz="3200" dirty="0">
                <a:solidFill>
                  <a:srgbClr val="FFFFFF"/>
                </a:solidFill>
              </a:rPr>
              <a:t>– Soviet resort on the Black Sea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This conference was to plan for the postwar world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Agreements at this conference would lead to the Cold War</a:t>
            </a:r>
          </a:p>
        </p:txBody>
      </p:sp>
    </p:spTree>
    <p:extLst>
      <p:ext uri="{BB962C8B-B14F-4D97-AF65-F5344CB8AC3E}">
        <p14:creationId xmlns:p14="http://schemas.microsoft.com/office/powerpoint/2010/main" val="11542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2AD9-2438-461B-8ABD-E20D72C7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Agreements of the Yalta Conference</a:t>
            </a:r>
            <a:endParaRPr lang="en-US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36CAC07-2B37-4161-95FD-F5ECED69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Content Placeholder 4" descr="A group of people in uniform&#10;&#10;Description automatically generated">
            <a:extLst>
              <a:ext uri="{FF2B5EF4-FFF2-40B4-BE49-F238E27FC236}">
                <a16:creationId xmlns:a16="http://schemas.microsoft.com/office/drawing/2014/main" xmlns="" id="{A4349EFC-5250-4985-85F8-CBA7F2E05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5320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77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CE960-7F76-4DD0-B59F-2050FF6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Agreements of the Yalta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BD8AE-55B9-4AEF-8D71-B68BFF145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1. Polish government set up by the Soviets and it would include prewar Polish government members </a:t>
            </a:r>
          </a:p>
        </p:txBody>
      </p:sp>
      <p:pic>
        <p:nvPicPr>
          <p:cNvPr id="6" name="Content Placeholder 5" descr="A group of people in uniform&#10;&#10;Description automatically generated">
            <a:extLst>
              <a:ext uri="{FF2B5EF4-FFF2-40B4-BE49-F238E27FC236}">
                <a16:creationId xmlns:a16="http://schemas.microsoft.com/office/drawing/2014/main" xmlns="" id="{B0806CBB-8342-4F88-9C08-903E8B694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5320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CE960-7F76-4DD0-B59F-2050FF6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Agreements of the Yalta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BD8AE-55B9-4AEF-8D71-B68BFF145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The U.S and Great Britain believed that the Polish people should have the right to choose their own government system</a:t>
            </a:r>
          </a:p>
        </p:txBody>
      </p:sp>
      <p:pic>
        <p:nvPicPr>
          <p:cNvPr id="6" name="Content Placeholder 5" descr="A group of people in uniform&#10;&#10;Description automatically generated">
            <a:extLst>
              <a:ext uri="{FF2B5EF4-FFF2-40B4-BE49-F238E27FC236}">
                <a16:creationId xmlns:a16="http://schemas.microsoft.com/office/drawing/2014/main" xmlns="" id="{B0806CBB-8342-4F88-9C08-903E8B694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5320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CE960-7F76-4DD0-B59F-2050FF6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Agreements of the Yalta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BD8AE-55B9-4AEF-8D71-B68BFF145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2. </a:t>
            </a:r>
            <a:r>
              <a:rPr lang="en-US" sz="3000" b="1" dirty="0"/>
              <a:t>Declaration of Liberated Europe </a:t>
            </a:r>
            <a:r>
              <a:rPr lang="en-US" sz="3000" dirty="0"/>
              <a:t>– this declaration issued the right to all people to choose the form of government they want to live under</a:t>
            </a:r>
            <a:endParaRPr lang="en-US" sz="3000" b="1" dirty="0"/>
          </a:p>
        </p:txBody>
      </p:sp>
      <p:pic>
        <p:nvPicPr>
          <p:cNvPr id="6" name="Content Placeholder 5" descr="A group of people in uniform&#10;&#10;Description automatically generated">
            <a:extLst>
              <a:ext uri="{FF2B5EF4-FFF2-40B4-BE49-F238E27FC236}">
                <a16:creationId xmlns:a16="http://schemas.microsoft.com/office/drawing/2014/main" xmlns="" id="{B0806CBB-8342-4F88-9C08-903E8B694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5320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2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CE960-7F76-4DD0-B59F-2050FF6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Agreements of the Yalta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BD8AE-55B9-4AEF-8D71-B68BFF145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3. Agreement of </a:t>
            </a:r>
            <a:r>
              <a:rPr lang="en-US" sz="3000" b="1" dirty="0"/>
              <a:t>dividing Germany</a:t>
            </a:r>
          </a:p>
        </p:txBody>
      </p:sp>
      <p:pic>
        <p:nvPicPr>
          <p:cNvPr id="6" name="Content Placeholder 5" descr="A group of people in uniform&#10;&#10;Description automatically generated">
            <a:extLst>
              <a:ext uri="{FF2B5EF4-FFF2-40B4-BE49-F238E27FC236}">
                <a16:creationId xmlns:a16="http://schemas.microsoft.com/office/drawing/2014/main" xmlns="" id="{B0806CBB-8342-4F88-9C08-903E8B694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5320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CE960-7F76-4DD0-B59F-2050FF6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Agreements of the Yalta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BD8AE-55B9-4AEF-8D71-B68BFF145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3. Agreement of </a:t>
            </a:r>
            <a:r>
              <a:rPr lang="en-US" sz="3000" b="1" dirty="0"/>
              <a:t>dividing Germany</a:t>
            </a:r>
          </a:p>
          <a:p>
            <a:r>
              <a:rPr lang="en-US" sz="3000" dirty="0"/>
              <a:t>Germany would be </a:t>
            </a:r>
            <a:r>
              <a:rPr lang="en-US" sz="3000" u="sng" dirty="0"/>
              <a:t>spit</a:t>
            </a:r>
            <a:r>
              <a:rPr lang="en-US" sz="3000" dirty="0"/>
              <a:t> into</a:t>
            </a:r>
            <a:r>
              <a:rPr lang="en-US" sz="3000" b="1" dirty="0"/>
              <a:t> four military zones</a:t>
            </a:r>
          </a:p>
        </p:txBody>
      </p:sp>
      <p:pic>
        <p:nvPicPr>
          <p:cNvPr id="6" name="Content Placeholder 5" descr="A group of people in uniform&#10;&#10;Description automatically generated">
            <a:extLst>
              <a:ext uri="{FF2B5EF4-FFF2-40B4-BE49-F238E27FC236}">
                <a16:creationId xmlns:a16="http://schemas.microsoft.com/office/drawing/2014/main" xmlns="" id="{B0806CBB-8342-4F88-9C08-903E8B694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5320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6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CE960-7F76-4DD0-B59F-2050FF6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Agreements of the Yalta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BD8AE-55B9-4AEF-8D71-B68BFF145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000" dirty="0"/>
              <a:t>3. Agreement of dividing Germany</a:t>
            </a:r>
          </a:p>
          <a:p>
            <a:r>
              <a:rPr lang="en-US" sz="3000" dirty="0"/>
              <a:t>Germany would be </a:t>
            </a:r>
            <a:r>
              <a:rPr lang="en-US" sz="3000" u="sng" dirty="0"/>
              <a:t>spit</a:t>
            </a:r>
            <a:r>
              <a:rPr lang="en-US" sz="3000" dirty="0"/>
              <a:t> into</a:t>
            </a:r>
            <a:r>
              <a:rPr lang="en-US" sz="3000" b="1" dirty="0"/>
              <a:t> four military zones</a:t>
            </a:r>
          </a:p>
          <a:p>
            <a:r>
              <a:rPr lang="en-US" sz="3000" dirty="0"/>
              <a:t>These zones would be controlled by the </a:t>
            </a:r>
            <a:r>
              <a:rPr lang="en-US" sz="3000" b="1" dirty="0"/>
              <a:t>U.S, Great Britain, Soviet Union, </a:t>
            </a:r>
            <a:r>
              <a:rPr lang="en-US" sz="3000" dirty="0"/>
              <a:t>and</a:t>
            </a:r>
            <a:r>
              <a:rPr lang="en-US" sz="3000" b="1" dirty="0"/>
              <a:t> France</a:t>
            </a:r>
          </a:p>
        </p:txBody>
      </p:sp>
      <p:pic>
        <p:nvPicPr>
          <p:cNvPr id="6" name="Content Placeholder 5" descr="A group of people in uniform&#10;&#10;Description automatically generated">
            <a:extLst>
              <a:ext uri="{FF2B5EF4-FFF2-40B4-BE49-F238E27FC236}">
                <a16:creationId xmlns:a16="http://schemas.microsoft.com/office/drawing/2014/main" xmlns="" id="{B0806CBB-8342-4F88-9C08-903E8B694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5320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9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945E693-4C2A-4C79-ADBD-FFAF43E576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38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65831-3D84-48F1-92DD-F32DE226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Origins of the Cold War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3C84B-178F-4CFD-98DD-3889B5474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In 1945 peace was supposed to follow WWII</a:t>
            </a:r>
          </a:p>
        </p:txBody>
      </p:sp>
    </p:spTree>
    <p:extLst>
      <p:ext uri="{BB962C8B-B14F-4D97-AF65-F5344CB8AC3E}">
        <p14:creationId xmlns:p14="http://schemas.microsoft.com/office/powerpoint/2010/main" val="401618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574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7D214-EB99-4626-8AA2-F0E6173A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Change in American Leadership</a:t>
            </a:r>
          </a:p>
        </p:txBody>
      </p:sp>
      <p:pic>
        <p:nvPicPr>
          <p:cNvPr id="6" name="Content Placeholder 5" descr="A person sitting on a table&#10;&#10;Description automatically generated">
            <a:extLst>
              <a:ext uri="{FF2B5EF4-FFF2-40B4-BE49-F238E27FC236}">
                <a16:creationId xmlns:a16="http://schemas.microsoft.com/office/drawing/2014/main" xmlns="" id="{3CA02786-39C0-468F-A059-3CC5A8074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5DF34D-BFE0-4262-A640-0FC5AC891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2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574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7D214-EB99-4626-8AA2-F0E6173A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Change in American Leadership</a:t>
            </a:r>
          </a:p>
        </p:txBody>
      </p:sp>
      <p:pic>
        <p:nvPicPr>
          <p:cNvPr id="6" name="Content Placeholder 5" descr="A person sitting on a table&#10;&#10;Description automatically generated">
            <a:extLst>
              <a:ext uri="{FF2B5EF4-FFF2-40B4-BE49-F238E27FC236}">
                <a16:creationId xmlns:a16="http://schemas.microsoft.com/office/drawing/2014/main" xmlns="" id="{3CA02786-39C0-468F-A059-3CC5A8074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5DF34D-BFE0-4262-A640-0FC5AC891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President Roosevelt dies of a stroke on April 12, 1945</a:t>
            </a:r>
          </a:p>
        </p:txBody>
      </p:sp>
    </p:spTree>
    <p:extLst>
      <p:ext uri="{BB962C8B-B14F-4D97-AF65-F5344CB8AC3E}">
        <p14:creationId xmlns:p14="http://schemas.microsoft.com/office/powerpoint/2010/main" val="3555378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574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7D214-EB99-4626-8AA2-F0E6173A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Change in American Leadership</a:t>
            </a:r>
          </a:p>
        </p:txBody>
      </p:sp>
      <p:pic>
        <p:nvPicPr>
          <p:cNvPr id="6" name="Content Placeholder 5" descr="A person sitting on a table&#10;&#10;Description automatically generated">
            <a:extLst>
              <a:ext uri="{FF2B5EF4-FFF2-40B4-BE49-F238E27FC236}">
                <a16:creationId xmlns:a16="http://schemas.microsoft.com/office/drawing/2014/main" xmlns="" id="{3CA02786-39C0-468F-A059-3CC5A8074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5DF34D-BFE0-4262-A640-0FC5AC891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President Roosevelt dies of a stroke on April 12, 1945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Harry Truman becomes the 33</a:t>
            </a:r>
            <a:r>
              <a:rPr lang="en-US" baseline="30000" dirty="0">
                <a:solidFill>
                  <a:srgbClr val="FFFFFF"/>
                </a:solidFill>
              </a:rPr>
              <a:t>rd</a:t>
            </a:r>
            <a:r>
              <a:rPr lang="en-US" dirty="0">
                <a:solidFill>
                  <a:srgbClr val="FFFFFF"/>
                </a:solidFill>
              </a:rPr>
              <a:t> President of the United States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37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574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7D214-EB99-4626-8AA2-F0E6173A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Change in American Leadership</a:t>
            </a:r>
          </a:p>
        </p:txBody>
      </p:sp>
      <p:pic>
        <p:nvPicPr>
          <p:cNvPr id="6" name="Content Placeholder 5" descr="A person sitting on a table&#10;&#10;Description automatically generated">
            <a:extLst>
              <a:ext uri="{FF2B5EF4-FFF2-40B4-BE49-F238E27FC236}">
                <a16:creationId xmlns:a16="http://schemas.microsoft.com/office/drawing/2014/main" xmlns="" id="{3CA02786-39C0-468F-A059-3CC5A8074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5DF34D-BFE0-4262-A640-0FC5AC891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President Roosevelt dies of a stroke on April 12, 1945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Harry Truman becomes the 33</a:t>
            </a:r>
            <a:r>
              <a:rPr lang="en-US" baseline="30000" dirty="0">
                <a:solidFill>
                  <a:srgbClr val="FFFFFF"/>
                </a:solidFill>
              </a:rPr>
              <a:t>rd</a:t>
            </a:r>
            <a:r>
              <a:rPr lang="en-US" dirty="0">
                <a:solidFill>
                  <a:srgbClr val="FFFFFF"/>
                </a:solidFill>
              </a:rPr>
              <a:t> President of the United States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President Truman was a democrat from Missouri </a:t>
            </a:r>
          </a:p>
        </p:txBody>
      </p:sp>
    </p:spTree>
    <p:extLst>
      <p:ext uri="{BB962C8B-B14F-4D97-AF65-F5344CB8AC3E}">
        <p14:creationId xmlns:p14="http://schemas.microsoft.com/office/powerpoint/2010/main" val="2131267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CE882-C999-4672-BB1E-3545978C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b="1" dirty="0"/>
              <a:t>Potsdam Conference </a:t>
            </a:r>
            <a:endParaRPr lang="en-US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1A4E66B-B467-4DD2-A560-FE43DB16D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5" name="Content Placeholder 4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19E213DE-87CC-4F78-9587-7040D8D3B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r="6529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1206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40B85-1C95-4CF3-AA5A-734FF232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Potsdam Conference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C50C4-989C-4101-9B24-9185A4A36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July 1945</a:t>
            </a:r>
          </a:p>
          <a:p>
            <a:endParaRPr lang="en-US" sz="2000" dirty="0"/>
          </a:p>
        </p:txBody>
      </p:sp>
      <p:pic>
        <p:nvPicPr>
          <p:cNvPr id="6" name="Content Placeholder 5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363E07B-9FA2-4D84-B21D-1DB4D95214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r="1" b="49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10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40B85-1C95-4CF3-AA5A-734FF232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Potsdam Conference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C50C4-989C-4101-9B24-9185A4A36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July 1945</a:t>
            </a:r>
          </a:p>
          <a:p>
            <a:r>
              <a:rPr lang="en-US" sz="3000" dirty="0"/>
              <a:t>Primary focus was to work out a deal on Germany</a:t>
            </a:r>
          </a:p>
          <a:p>
            <a:endParaRPr lang="en-US" sz="3000" dirty="0"/>
          </a:p>
          <a:p>
            <a:endParaRPr lang="en-US" sz="2000" dirty="0"/>
          </a:p>
        </p:txBody>
      </p:sp>
      <p:pic>
        <p:nvPicPr>
          <p:cNvPr id="6" name="Content Placeholder 5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363E07B-9FA2-4D84-B21D-1DB4D95214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r="1" b="49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4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40B85-1C95-4CF3-AA5A-734FF232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Potsdam Conference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C50C4-989C-4101-9B24-9185A4A36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July 1945</a:t>
            </a:r>
          </a:p>
          <a:p>
            <a:r>
              <a:rPr lang="en-US" sz="3000" dirty="0"/>
              <a:t>Primary focus was to work out a deal on Germany</a:t>
            </a:r>
          </a:p>
          <a:p>
            <a:r>
              <a:rPr lang="en-US" sz="3000" dirty="0"/>
              <a:t>Truman convinced Stalin to take small amounts of German industrial equipment from other zones</a:t>
            </a:r>
          </a:p>
          <a:p>
            <a:endParaRPr lang="en-US" sz="3000" dirty="0"/>
          </a:p>
          <a:p>
            <a:endParaRPr lang="en-US" sz="2000" dirty="0"/>
          </a:p>
        </p:txBody>
      </p:sp>
      <p:pic>
        <p:nvPicPr>
          <p:cNvPr id="6" name="Content Placeholder 5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363E07B-9FA2-4D84-B21D-1DB4D95214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r="1" b="49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02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40B85-1C95-4CF3-AA5A-734FF232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Potsdam Conference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C50C4-989C-4101-9B24-9185A4A36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But Soviet Union would have to pay for equipment in form of food shipments</a:t>
            </a:r>
          </a:p>
        </p:txBody>
      </p:sp>
      <p:pic>
        <p:nvPicPr>
          <p:cNvPr id="6" name="Content Placeholder 5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363E07B-9FA2-4D84-B21D-1DB4D95214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r="1" b="49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29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40B85-1C95-4CF3-AA5A-734FF232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Potsdam Conference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C50C4-989C-4101-9B24-9185A4A36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But Soviet Union would have to pay for equipment in form of food shipments</a:t>
            </a:r>
          </a:p>
          <a:p>
            <a:endParaRPr lang="en-US" sz="3000" dirty="0"/>
          </a:p>
          <a:p>
            <a:r>
              <a:rPr lang="en-US" sz="3000" dirty="0"/>
              <a:t>This caused tensions to rise between the U.S and the Soviet Union</a:t>
            </a:r>
            <a:endParaRPr lang="en-US" sz="2000" dirty="0"/>
          </a:p>
        </p:txBody>
      </p:sp>
      <p:pic>
        <p:nvPicPr>
          <p:cNvPr id="6" name="Content Placeholder 5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363E07B-9FA2-4D84-B21D-1DB4D95214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r="1" b="49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9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945E693-4C2A-4C79-ADBD-FFAF43E576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38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65831-3D84-48F1-92DD-F32DE226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Origins of the Cold War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3C84B-178F-4CFD-98DD-3889B5474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In 1945 peace was supposed to follow WWII</a:t>
            </a:r>
          </a:p>
          <a:p>
            <a:r>
              <a:rPr lang="en-US" sz="3000" dirty="0">
                <a:solidFill>
                  <a:srgbClr val="FFFFFF"/>
                </a:solidFill>
              </a:rPr>
              <a:t>Instead of peace the Cold War followed</a:t>
            </a:r>
          </a:p>
        </p:txBody>
      </p:sp>
    </p:spTree>
    <p:extLst>
      <p:ext uri="{BB962C8B-B14F-4D97-AF65-F5344CB8AC3E}">
        <p14:creationId xmlns:p14="http://schemas.microsoft.com/office/powerpoint/2010/main" val="3713316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455043-5CFD-4790-A30C-152D3B694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790CBA0-32A4-48C6-8140-9148B3A0D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4056F06-1067-40CC-8153-8A04EA0AB7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6015350-BCF9-4ACA-99D9-2A98FB05C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5C57B1E4-5A42-473F-837E-3C5946D1F0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BD49C7C-52B4-4D8F-B956-ECCA10BD75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AF0C458-F592-426F-B531-3045000258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7A4B5212-F988-4671-B9F2-02B065E40B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6C93D35-1EA4-427C-832E-C077C1603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8648C95-1EC5-40D8-8D96-3DC3D112A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10134DF-195E-4609-BE91-D38A8334E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0757759-EC34-4221-B044-E44E140CD7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DD397B4-F579-4427-8501-9D3412F87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F669F62-C345-4D12-9436-F3E2B3AE6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89D0B0E-94E0-4A18-A5D4-F8999345F0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53708-A31B-4C95-9DAF-33450A38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50" y="609600"/>
            <a:ext cx="6095998" cy="281939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Soviet Control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09F982E-B4F0-4CF1-9698-0CA793629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5A6FD1C-ABC0-436A-9073-E0EED7D89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FE42E75-3FFE-428A-BBD2-CC87097B5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6F8E869C-899B-4BCE-8E7E-07CF2384D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BF071B4-ED93-480C-8E69-73432F0CE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FCA65703-32A1-4699-BC19-1CA9884BD2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person wearing a uniform&#10;&#10;Description automatically generated">
            <a:extLst>
              <a:ext uri="{FF2B5EF4-FFF2-40B4-BE49-F238E27FC236}">
                <a16:creationId xmlns:a16="http://schemas.microsoft.com/office/drawing/2014/main" xmlns="" id="{BF73AAF2-6403-4933-BB66-9D3D2CE19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56"/>
          <a:stretch/>
        </p:blipFill>
        <p:spPr>
          <a:xfrm>
            <a:off x="535164" y="706170"/>
            <a:ext cx="4492357" cy="543151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8AF1DD3-8D1D-4757-B035-70019593D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8184D1F-A6B0-4989-8187-7DA9B69FDB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0E4AAB83-8364-4EEC-B775-EB5BF22973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8334B8F-87AB-40F9-B22B-309F79C29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1507BCE7-4481-4881-ACD6-7B9E0A53B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1990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wearing a uniform&#10;&#10;Description automatically generated">
            <a:extLst>
              <a:ext uri="{FF2B5EF4-FFF2-40B4-BE49-F238E27FC236}">
                <a16:creationId xmlns:a16="http://schemas.microsoft.com/office/drawing/2014/main" xmlns="" id="{B41456A7-4D1E-4646-A46B-41399C765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 r="1" b="421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55A6E-82A1-45A7-AD75-B8F1D762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Soviet Control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3E9FF6-7D3C-44EB-B348-594B49D73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Poland, Romania, Bulgaria, Hungary, and Czechoslovakia</a:t>
            </a:r>
          </a:p>
        </p:txBody>
      </p:sp>
    </p:spTree>
    <p:extLst>
      <p:ext uri="{BB962C8B-B14F-4D97-AF65-F5344CB8AC3E}">
        <p14:creationId xmlns:p14="http://schemas.microsoft.com/office/powerpoint/2010/main" val="371469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wearing a uniform&#10;&#10;Description automatically generated">
            <a:extLst>
              <a:ext uri="{FF2B5EF4-FFF2-40B4-BE49-F238E27FC236}">
                <a16:creationId xmlns:a16="http://schemas.microsoft.com/office/drawing/2014/main" xmlns="" id="{B41456A7-4D1E-4646-A46B-41399C765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 r="1" b="421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55A6E-82A1-45A7-AD75-B8F1D762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Soviet Control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3E9FF6-7D3C-44EB-B348-594B49D73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Poland, Romania, Bulgaria, Hungary, and Czechoslovakia</a:t>
            </a:r>
          </a:p>
          <a:p>
            <a:r>
              <a:rPr lang="en-US" dirty="0">
                <a:solidFill>
                  <a:srgbClr val="FFFFFF"/>
                </a:solidFill>
              </a:rPr>
              <a:t>All of these countries were under Communist control</a:t>
            </a:r>
          </a:p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wearing a uniform&#10;&#10;Description automatically generated">
            <a:extLst>
              <a:ext uri="{FF2B5EF4-FFF2-40B4-BE49-F238E27FC236}">
                <a16:creationId xmlns:a16="http://schemas.microsoft.com/office/drawing/2014/main" xmlns="" id="{B41456A7-4D1E-4646-A46B-41399C765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 r="1" b="421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55A6E-82A1-45A7-AD75-B8F1D762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Soviet Control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3E9FF6-7D3C-44EB-B348-594B49D73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Poland, Romania, Bulgaria, Hungary, and Czechoslovakia</a:t>
            </a:r>
          </a:p>
          <a:p>
            <a:r>
              <a:rPr lang="en-US" dirty="0">
                <a:solidFill>
                  <a:srgbClr val="FFFFFF"/>
                </a:solidFill>
              </a:rPr>
              <a:t>All of these countries were under Communist control</a:t>
            </a:r>
          </a:p>
          <a:p>
            <a:r>
              <a:rPr lang="en-US" dirty="0">
                <a:solidFill>
                  <a:srgbClr val="FFFFFF"/>
                </a:solidFill>
              </a:rPr>
              <a:t>The countries of Eastern Europe became known as </a:t>
            </a:r>
            <a:r>
              <a:rPr lang="en-US" b="1" dirty="0">
                <a:solidFill>
                  <a:srgbClr val="FFFFFF"/>
                </a:solidFill>
              </a:rPr>
              <a:t>satellite nations</a:t>
            </a:r>
          </a:p>
        </p:txBody>
      </p:sp>
    </p:spTree>
    <p:extLst>
      <p:ext uri="{BB962C8B-B14F-4D97-AF65-F5344CB8AC3E}">
        <p14:creationId xmlns:p14="http://schemas.microsoft.com/office/powerpoint/2010/main" val="1971072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E1C27-3B3F-4AE6-8914-13E46162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b="1"/>
              <a:t>The Iron Curtain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4D29BD8-D6DB-4C7C-8D86-3080E12D7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D8B3CD4E-4DEF-4C99-B4AF-852BA4925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1194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9199B-B1FC-42AB-AF50-F7892CB8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Iron Curtain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7C7297-5C38-437C-B084-5494AA369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Iron Curtain </a:t>
            </a:r>
            <a:r>
              <a:rPr lang="en-US" dirty="0">
                <a:solidFill>
                  <a:schemeClr val="bg1"/>
                </a:solidFill>
              </a:rPr>
              <a:t>- Separating Eastern Europe from Western Europe – Soviet dominated nations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50B03904-7A76-4DD0-B693-6A1D74685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r="-2" b="-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2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ECEDD2A5-0230-4DC7-B4D5-AE3DBF1A44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38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65831-3D84-48F1-92DD-F32DE226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Origins of the Cold War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3C84B-178F-4CFD-98DD-3889B5474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 1945 peace was supposed to follow WWII</a:t>
            </a:r>
          </a:p>
          <a:p>
            <a:r>
              <a:rPr lang="en-US" dirty="0">
                <a:solidFill>
                  <a:srgbClr val="FFFFFF"/>
                </a:solidFill>
              </a:rPr>
              <a:t>Instead of peace the Cold War followed</a:t>
            </a:r>
          </a:p>
          <a:p>
            <a:r>
              <a:rPr lang="en-US" dirty="0">
                <a:solidFill>
                  <a:srgbClr val="FFFFFF"/>
                </a:solidFill>
              </a:rPr>
              <a:t>The United States and the Soviet Union (USSR) had a growing conflict towards each other</a:t>
            </a:r>
          </a:p>
        </p:txBody>
      </p:sp>
    </p:spTree>
    <p:extLst>
      <p:ext uri="{BB962C8B-B14F-4D97-AF65-F5344CB8AC3E}">
        <p14:creationId xmlns:p14="http://schemas.microsoft.com/office/powerpoint/2010/main" val="1890776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FE6ACAA8-62E2-4F21-83C5-34B05CA79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38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65831-3D84-48F1-92DD-F32DE226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Origins of the Cold War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3C84B-178F-4CFD-98DD-3889B5474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 1945 peace was supposed to follow WWII</a:t>
            </a:r>
          </a:p>
          <a:p>
            <a:r>
              <a:rPr lang="en-US" dirty="0">
                <a:solidFill>
                  <a:srgbClr val="FFFFFF"/>
                </a:solidFill>
              </a:rPr>
              <a:t>Instead of peace the Cold War followed</a:t>
            </a:r>
          </a:p>
          <a:p>
            <a:r>
              <a:rPr lang="en-US" dirty="0">
                <a:solidFill>
                  <a:srgbClr val="FFFFFF"/>
                </a:solidFill>
              </a:rPr>
              <a:t>The United States and the Soviet Union (USSR) had a growing conflict towards each other</a:t>
            </a:r>
          </a:p>
          <a:p>
            <a:r>
              <a:rPr lang="en-US" dirty="0">
                <a:solidFill>
                  <a:srgbClr val="FFFFFF"/>
                </a:solidFill>
              </a:rPr>
              <a:t>This conflict is what started the Cold War</a:t>
            </a:r>
          </a:p>
        </p:txBody>
      </p:sp>
    </p:spTree>
    <p:extLst>
      <p:ext uri="{BB962C8B-B14F-4D97-AF65-F5344CB8AC3E}">
        <p14:creationId xmlns:p14="http://schemas.microsoft.com/office/powerpoint/2010/main" val="401120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42FB603F-3C53-4A32-8129-CBEDF0FF2B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38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65831-3D84-48F1-92DD-F32DE226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Origins of the Cold War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3C84B-178F-4CFD-98DD-3889B5474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 1945 peace was supposed to follow WWII</a:t>
            </a:r>
          </a:p>
          <a:p>
            <a:r>
              <a:rPr lang="en-US" dirty="0">
                <a:solidFill>
                  <a:srgbClr val="FFFFFF"/>
                </a:solidFill>
              </a:rPr>
              <a:t>Instead of peace the Cold War followed</a:t>
            </a:r>
          </a:p>
          <a:p>
            <a:r>
              <a:rPr lang="en-US" dirty="0">
                <a:solidFill>
                  <a:srgbClr val="FFFFFF"/>
                </a:solidFill>
              </a:rPr>
              <a:t>The United States and the Soviet Union (USSR) had a growing conflict towards each other</a:t>
            </a:r>
          </a:p>
          <a:p>
            <a:r>
              <a:rPr lang="en-US" dirty="0">
                <a:solidFill>
                  <a:srgbClr val="FFFFFF"/>
                </a:solidFill>
              </a:rPr>
              <a:t>This conflict is what started the Cold War</a:t>
            </a:r>
          </a:p>
          <a:p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b="1" dirty="0">
                <a:solidFill>
                  <a:srgbClr val="FFFFFF"/>
                </a:solidFill>
              </a:rPr>
              <a:t>Cold War </a:t>
            </a:r>
            <a:r>
              <a:rPr lang="en-US" dirty="0">
                <a:solidFill>
                  <a:srgbClr val="FFFFFF"/>
                </a:solidFill>
              </a:rPr>
              <a:t>lasted from </a:t>
            </a:r>
            <a:r>
              <a:rPr lang="en-US" b="1" dirty="0">
                <a:solidFill>
                  <a:srgbClr val="FFFFFF"/>
                </a:solidFill>
              </a:rPr>
              <a:t>1946-1990</a:t>
            </a:r>
          </a:p>
        </p:txBody>
      </p:sp>
    </p:spTree>
    <p:extLst>
      <p:ext uri="{BB962C8B-B14F-4D97-AF65-F5344CB8AC3E}">
        <p14:creationId xmlns:p14="http://schemas.microsoft.com/office/powerpoint/2010/main" val="2846412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60F84A94-6E95-4753-A205-5CC5D21EFA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38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1356F-2613-411C-8F38-9EBCD501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b="1">
                <a:ln w="22225">
                  <a:solidFill>
                    <a:srgbClr val="FFFFFF"/>
                  </a:solidFill>
                </a:ln>
                <a:noFill/>
              </a:rPr>
              <a:t>Origins of the Cold War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4AD49-046E-4083-ADA6-7765ECEA9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Both sides created a massive build up of weapons</a:t>
            </a:r>
          </a:p>
        </p:txBody>
      </p:sp>
    </p:spTree>
    <p:extLst>
      <p:ext uri="{BB962C8B-B14F-4D97-AF65-F5344CB8AC3E}">
        <p14:creationId xmlns:p14="http://schemas.microsoft.com/office/powerpoint/2010/main" val="2685975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999CF8B-CF36-4D83-8D39-AFC572603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CD0D5-6464-4DEA-9E88-8D7DA7D6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5828376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Cold War for the Soviet Union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BB4C4-6113-4C51-8AA0-BDC2E125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899" y="2880452"/>
            <a:ext cx="5828376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1F6D5B9-3D1A-4091-825E-F687A58ADD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748001" y="6120955"/>
            <a:ext cx="4621365" cy="73747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Content Placeholder 5" descr="A picture containing black, brown, sitting, small&#10;&#10;Description automatically generated">
            <a:extLst>
              <a:ext uri="{FF2B5EF4-FFF2-40B4-BE49-F238E27FC236}">
                <a16:creationId xmlns:a16="http://schemas.microsoft.com/office/drawing/2014/main" xmlns="" id="{302BCBC7-04E5-4FD4-868B-ECB3C7BAB1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7842" b="-2"/>
          <a:stretch/>
        </p:blipFill>
        <p:spPr>
          <a:xfrm>
            <a:off x="6748002" y="-1"/>
            <a:ext cx="4612337" cy="614978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085D7B9-E066-4923-8CB7-294BF3062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5443840-A796-4C43-8DC1-1B738EFEC5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18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886</Words>
  <Application>Microsoft Office PowerPoint</Application>
  <PresentationFormat>Custom</PresentationFormat>
  <Paragraphs>124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Chapter 26 Section A</vt:lpstr>
      <vt:lpstr>Origins of the Cold War</vt:lpstr>
      <vt:lpstr>Origins of the Cold War</vt:lpstr>
      <vt:lpstr>Origins of the Cold War</vt:lpstr>
      <vt:lpstr>Origins of the Cold War</vt:lpstr>
      <vt:lpstr>Origins of the Cold War</vt:lpstr>
      <vt:lpstr>Origins of the Cold War</vt:lpstr>
      <vt:lpstr>Origins of the Cold War</vt:lpstr>
      <vt:lpstr>Cold War for the Soviet Union </vt:lpstr>
      <vt:lpstr>Cold War for the Soviet Union </vt:lpstr>
      <vt:lpstr>Cold War for the Soviet Union </vt:lpstr>
      <vt:lpstr>Cold War for the United States</vt:lpstr>
      <vt:lpstr>Cold War for the United States</vt:lpstr>
      <vt:lpstr>Cold War for the United States</vt:lpstr>
      <vt:lpstr>Cold War for the United States</vt:lpstr>
      <vt:lpstr>Cold War for the United States</vt:lpstr>
      <vt:lpstr>Yalta Conference </vt:lpstr>
      <vt:lpstr>Yalta Conference </vt:lpstr>
      <vt:lpstr>Yalta Conference </vt:lpstr>
      <vt:lpstr>Yalta Conference </vt:lpstr>
      <vt:lpstr>Yalta Conference </vt:lpstr>
      <vt:lpstr>Yalta Conference </vt:lpstr>
      <vt:lpstr>Agreements of the Yalta Conference</vt:lpstr>
      <vt:lpstr>Agreements of the Yalta Conference</vt:lpstr>
      <vt:lpstr>Agreements of the Yalta Conference</vt:lpstr>
      <vt:lpstr>Agreements of the Yalta Conference</vt:lpstr>
      <vt:lpstr>Agreements of the Yalta Conference</vt:lpstr>
      <vt:lpstr>Agreements of the Yalta Conference</vt:lpstr>
      <vt:lpstr>Agreements of the Yalta Conference</vt:lpstr>
      <vt:lpstr>Change in American Leadership</vt:lpstr>
      <vt:lpstr>Change in American Leadership</vt:lpstr>
      <vt:lpstr>Change in American Leadership</vt:lpstr>
      <vt:lpstr>Change in American Leadership</vt:lpstr>
      <vt:lpstr>Potsdam Conference </vt:lpstr>
      <vt:lpstr>Potsdam Conference </vt:lpstr>
      <vt:lpstr>Potsdam Conference </vt:lpstr>
      <vt:lpstr>Potsdam Conference </vt:lpstr>
      <vt:lpstr>Potsdam Conference </vt:lpstr>
      <vt:lpstr>Potsdam Conference </vt:lpstr>
      <vt:lpstr>Soviet Control</vt:lpstr>
      <vt:lpstr>Soviet Control</vt:lpstr>
      <vt:lpstr>Soviet Control</vt:lpstr>
      <vt:lpstr>Soviet Control</vt:lpstr>
      <vt:lpstr>The Iron Curtain </vt:lpstr>
      <vt:lpstr>Iron Curtain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 Section A</dc:title>
  <dc:creator>Nicholas Livingston</dc:creator>
  <cp:lastModifiedBy>Theresa Tonelli</cp:lastModifiedBy>
  <cp:revision>2</cp:revision>
  <dcterms:created xsi:type="dcterms:W3CDTF">2020-03-18T14:59:13Z</dcterms:created>
  <dcterms:modified xsi:type="dcterms:W3CDTF">2020-03-19T19:41:01Z</dcterms:modified>
</cp:coreProperties>
</file>