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45"/>
  </p:notesMasterIdLst>
  <p:handoutMasterIdLst>
    <p:handoutMasterId r:id="rId4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32" autoAdjust="0"/>
  </p:normalViewPr>
  <p:slideViewPr>
    <p:cSldViewPr>
      <p:cViewPr varScale="1">
        <p:scale>
          <a:sx n="105" d="100"/>
          <a:sy n="105" d="100"/>
        </p:scale>
        <p:origin x="11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0854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207CC5E6-6F48-46F5-8591-8911939AC4F5}" type="datetimeFigureOut">
              <a:rPr lang="en-US" altLang="en-US"/>
              <a:pPr/>
              <a:t>1/9/2015</a:t>
            </a:fld>
            <a:endParaRPr lang="en-US" altLang="en-US"/>
          </a:p>
        </p:txBody>
      </p:sp>
      <p:sp>
        <p:nvSpPr>
          <p:cNvPr id="10854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0854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6EEDBFE-B02D-45B7-93B5-BA16A1257D74}" type="slidenum">
              <a:rPr lang="en-US" altLang="en-US"/>
              <a:pPr/>
              <a:t>‹#›</a:t>
            </a:fld>
            <a:endParaRPr lang="en-US" altLang="en-US"/>
          </a:p>
        </p:txBody>
      </p:sp>
    </p:spTree>
    <p:extLst>
      <p:ext uri="{BB962C8B-B14F-4D97-AF65-F5344CB8AC3E}">
        <p14:creationId xmlns:p14="http://schemas.microsoft.com/office/powerpoint/2010/main" val="487129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pitchFamily="1" charset="-128"/>
              </a:defRPr>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pitchFamily="1" charset="-128"/>
              </a:defRPr>
            </a:lvl1pPr>
          </a:lstStyle>
          <a:p>
            <a:pPr>
              <a:defRPr/>
            </a:pPr>
            <a:fld id="{3581878E-DC91-417C-B34C-D35BCA65313C}" type="datetimeFigureOut">
              <a:rPr lang="en-US"/>
              <a:pPr>
                <a:defRPr/>
              </a:pPr>
              <a:t>1/9/2015</a:t>
            </a:fld>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pitchFamily="1" charset="-128"/>
              </a:defRPr>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EAC1B2B-BD82-4318-98F9-8EB79757E1AE}" type="slidenum">
              <a:rPr lang="en-US" altLang="en-US"/>
              <a:pPr/>
              <a:t>‹#›</a:t>
            </a:fld>
            <a:endParaRPr lang="en-US" altLang="en-US"/>
          </a:p>
        </p:txBody>
      </p:sp>
    </p:spTree>
    <p:extLst>
      <p:ext uri="{BB962C8B-B14F-4D97-AF65-F5344CB8AC3E}">
        <p14:creationId xmlns:p14="http://schemas.microsoft.com/office/powerpoint/2010/main" val="2383266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403CC8F-3BDC-4FEF-9A43-37564D3AE49F}" type="slidenum">
              <a:rPr lang="en-US" altLang="en-US" sz="1200"/>
              <a:pPr algn="r"/>
              <a:t>1</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24885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6261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9121FAE-533E-4CA0-A926-57853E5E3C1F}" type="slidenum">
              <a:rPr lang="en-US" altLang="en-US" sz="1200"/>
              <a:pPr algn="r"/>
              <a:t>11</a:t>
            </a:fld>
            <a:endParaRPr lang="en-US"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42019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44296CE-0AD0-4348-A28C-A85423E008E7}" type="slidenum">
              <a:rPr lang="en-US" altLang="en-US" sz="1200"/>
              <a:pPr algn="r"/>
              <a:t>12</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97694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F7A05650-9509-4B94-9C48-3548D267D865}" type="slidenum">
              <a:rPr lang="en-US" altLang="en-US" sz="1200"/>
              <a:pPr algn="r"/>
              <a:t>13</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60709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01987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1BD7213-128A-4C01-86A6-DAA51EA9FE79}" type="slidenum">
              <a:rPr lang="en-US" altLang="en-US" sz="1200"/>
              <a:pPr algn="r"/>
              <a:t>15</a:t>
            </a:fld>
            <a:endParaRPr lang="en-US"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39789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56C0BCA-0A30-470C-B203-4D94AAD08120}" type="slidenum">
              <a:rPr lang="en-US" altLang="en-US" sz="1200"/>
              <a:pPr algn="r"/>
              <a:t>16</a:t>
            </a:fld>
            <a:endParaRPr lang="en-US" alt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10592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28091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6759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1694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2541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15285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0451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02285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48589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44555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62609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10852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13377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2219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44031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50DCF2F-5709-4933-83B8-B6005E2E12FD}" type="slidenum">
              <a:rPr lang="en-US" altLang="en-US" sz="1200"/>
              <a:pPr algn="r"/>
              <a:t>3</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58885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93118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03979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28746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82584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93318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87800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54011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1581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5CAEC81-B899-4561-8C2A-8AAEAE9FA5F8}" type="slidenum">
              <a:rPr lang="en-US" altLang="en-US" sz="1200"/>
              <a:pPr algn="r"/>
              <a:t>38</a:t>
            </a:fld>
            <a:endParaRPr lang="en-US" alt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479198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366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545406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320741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897020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88753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72828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1D75AE73-5BAE-45FA-A9D4-FDEFF568C697}" type="slidenum">
              <a:rPr lang="en-US" altLang="en-US" sz="1200"/>
              <a:pPr algn="r"/>
              <a:t>5</a:t>
            </a:fld>
            <a:endParaRPr lang="en-US"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87339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57954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112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2CAF0253-A0E3-499C-96BC-6F192D410355}" type="slidenum">
              <a:rPr lang="en-US" altLang="en-US" sz="1200"/>
              <a:pPr algn="r"/>
              <a:t>8</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8017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0988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4AD084-F8C5-4B48-8919-3C769A58C1D1}"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313026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AD084-F8C5-4B48-8919-3C769A58C1D1}"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308818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AD084-F8C5-4B48-8919-3C769A58C1D1}"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641062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AD084-F8C5-4B48-8919-3C769A58C1D1}"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120572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AD084-F8C5-4B48-8919-3C769A58C1D1}"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17405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4AD084-F8C5-4B48-8919-3C769A58C1D1}"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214786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4AD084-F8C5-4B48-8919-3C769A58C1D1}" type="datetimeFigureOut">
              <a:rPr lang="en-US" smtClean="0"/>
              <a:t>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141808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4AD084-F8C5-4B48-8919-3C769A58C1D1}" type="datetimeFigureOut">
              <a:rPr lang="en-US" smtClean="0"/>
              <a:t>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3033135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AD084-F8C5-4B48-8919-3C769A58C1D1}" type="datetimeFigureOut">
              <a:rPr lang="en-US" smtClean="0"/>
              <a:t>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91642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AD084-F8C5-4B48-8919-3C769A58C1D1}"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3240666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AD084-F8C5-4B48-8919-3C769A58C1D1}"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1459608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67" y="0"/>
            <a:ext cx="9172309"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AD084-F8C5-4B48-8919-3C769A58C1D1}" type="datetimeFigureOut">
              <a:rPr lang="en-US" smtClean="0"/>
              <a:t>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35FBA-0E47-2C4B-A302-14413932A706}" type="slidenum">
              <a:rPr lang="en-US" smtClean="0"/>
              <a:t>‹#›</a:t>
            </a:fld>
            <a:endParaRPr lang="en-US"/>
          </a:p>
        </p:txBody>
      </p:sp>
    </p:spTree>
    <p:extLst>
      <p:ext uri="{BB962C8B-B14F-4D97-AF65-F5344CB8AC3E}">
        <p14:creationId xmlns:p14="http://schemas.microsoft.com/office/powerpoint/2010/main" val="7560253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ctrTitle" idx="4294967295"/>
          </p:nvPr>
        </p:nvSpPr>
        <p:spPr>
          <a:xfrm>
            <a:off x="381000" y="2589213"/>
            <a:ext cx="7772400" cy="1470025"/>
          </a:xfrm>
          <a:noFill/>
        </p:spPr>
        <p:txBody>
          <a:bodyPr/>
          <a:lstStyle/>
          <a:p>
            <a:pPr eaLnBrk="1" hangingPunct="1"/>
            <a:r>
              <a:rPr lang="en-US" altLang="en-US" sz="4400" dirty="0" smtClean="0"/>
              <a:t>Hood, Bumper, Fender, Lid, and Trim Service</a:t>
            </a:r>
          </a:p>
        </p:txBody>
      </p:sp>
      <p:sp>
        <p:nvSpPr>
          <p:cNvPr id="58371" name="Rectangle 5"/>
          <p:cNvSpPr>
            <a:spLocks noGrp="1" noChangeArrowheads="1"/>
          </p:cNvSpPr>
          <p:nvPr>
            <p:ph type="subTitle" idx="4294967295"/>
          </p:nvPr>
        </p:nvSpPr>
        <p:spPr>
          <a:xfrm>
            <a:off x="304800" y="1371600"/>
            <a:ext cx="7924800" cy="838200"/>
          </a:xfrm>
          <a:noFill/>
        </p:spPr>
        <p:txBody>
          <a:bodyPr/>
          <a:lstStyle/>
          <a:p>
            <a:pPr marL="0" indent="0" algn="ctr" eaLnBrk="1" hangingPunct="1">
              <a:buFontTx/>
              <a:buNone/>
            </a:pPr>
            <a:r>
              <a:rPr lang="en-US" altLang="en-US" sz="3600" dirty="0" smtClean="0"/>
              <a:t>Chapter 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5"/>
          <p:cNvSpPr txBox="1">
            <a:spLocks noChangeArrowheads="1"/>
          </p:cNvSpPr>
          <p:nvPr/>
        </p:nvSpPr>
        <p:spPr bwMode="auto">
          <a:xfrm>
            <a:off x="533400" y="5334000"/>
            <a:ext cx="8169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t>FIGURE 14-6  </a:t>
            </a:r>
            <a:r>
              <a:rPr lang="en-US" altLang="en-US" sz="1800" dirty="0"/>
              <a:t>An air ratchet is handy for removing and installing hood hinge bolts. If they are not knocked out of alignment from collision, mark the hinge positions to simplify reassembly and realignment</a:t>
            </a:r>
            <a:r>
              <a:rPr lang="en-US" altLang="en-US" sz="1800" dirty="0" smtClean="0"/>
              <a:t>.</a:t>
            </a:r>
            <a:endParaRPr lang="en-US" altLang="en-US"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685800"/>
            <a:ext cx="5410200" cy="405429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533400" y="533400"/>
            <a:ext cx="7772400" cy="1143000"/>
          </a:xfrm>
          <a:noFill/>
        </p:spPr>
        <p:txBody>
          <a:bodyPr/>
          <a:lstStyle/>
          <a:p>
            <a:pPr eaLnBrk="1" hangingPunct="1"/>
            <a:r>
              <a:rPr lang="en-US" altLang="en-US" dirty="0" smtClean="0">
                <a:solidFill>
                  <a:schemeClr val="tx1"/>
                </a:solidFill>
              </a:rPr>
              <a:t>Hood Service (continued)</a:t>
            </a:r>
          </a:p>
        </p:txBody>
      </p:sp>
      <p:sp>
        <p:nvSpPr>
          <p:cNvPr id="72707" name="Rectangle 3"/>
          <p:cNvSpPr>
            <a:spLocks noGrp="1" noChangeArrowheads="1"/>
          </p:cNvSpPr>
          <p:nvPr>
            <p:ph type="body" idx="4294967295"/>
          </p:nvPr>
        </p:nvSpPr>
        <p:spPr>
          <a:xfrm>
            <a:off x="381000" y="1752600"/>
            <a:ext cx="8610600" cy="4572000"/>
          </a:xfrm>
          <a:noFill/>
        </p:spPr>
        <p:txBody>
          <a:bodyPr>
            <a:normAutofit lnSpcReduction="10000"/>
          </a:bodyPr>
          <a:lstStyle/>
          <a:p>
            <a:pPr eaLnBrk="1" hangingPunct="1"/>
            <a:r>
              <a:rPr lang="en-US" altLang="en-US" dirty="0" smtClean="0"/>
              <a:t>Hood hinge R&amp;R</a:t>
            </a:r>
          </a:p>
          <a:p>
            <a:pPr lvl="1" eaLnBrk="1" hangingPunct="1"/>
            <a:r>
              <a:rPr lang="en-US" altLang="en-US" dirty="0" smtClean="0"/>
              <a:t>Hood hinges:</a:t>
            </a:r>
            <a:r>
              <a:rPr lang="en-US" altLang="en-US" b="1" dirty="0" smtClean="0"/>
              <a:t> </a:t>
            </a:r>
            <a:r>
              <a:rPr lang="en-US" altLang="en-US" dirty="0" smtClean="0"/>
              <a:t>allow hood to open and close while staying in alignment</a:t>
            </a:r>
          </a:p>
          <a:p>
            <a:pPr lvl="1" eaLnBrk="1" hangingPunct="1"/>
            <a:r>
              <a:rPr lang="en-US" altLang="en-US" dirty="0" smtClean="0"/>
              <a:t>Replace, if bent badly or damaged</a:t>
            </a:r>
          </a:p>
          <a:p>
            <a:pPr lvl="1" eaLnBrk="1" hangingPunct="1"/>
            <a:r>
              <a:rPr lang="en-US" altLang="en-US" dirty="0" smtClean="0"/>
              <a:t>Install new or repaired hood in reverse order of removal</a:t>
            </a:r>
          </a:p>
          <a:p>
            <a:pPr eaLnBrk="1" hangingPunct="1"/>
            <a:r>
              <a:rPr lang="en-US" altLang="en-US" dirty="0" smtClean="0"/>
              <a:t>Hood adjustment</a:t>
            </a:r>
          </a:p>
          <a:p>
            <a:pPr lvl="1" eaLnBrk="1" hangingPunct="1"/>
            <a:r>
              <a:rPr lang="en-US" altLang="en-US" dirty="0" smtClean="0"/>
              <a:t>At hinges, adjustable stops, and hood latch</a:t>
            </a:r>
          </a:p>
          <a:p>
            <a:pPr lvl="1" eaLnBrk="1" hangingPunct="1"/>
            <a:r>
              <a:rPr lang="en-US" altLang="en-US" dirty="0" smtClean="0"/>
              <a:t>Should align with cowl and fenders with equal gap between them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609600" y="457200"/>
            <a:ext cx="7772400" cy="1143000"/>
          </a:xfrm>
          <a:noFill/>
        </p:spPr>
        <p:txBody>
          <a:bodyPr/>
          <a:lstStyle/>
          <a:p>
            <a:pPr eaLnBrk="1" hangingPunct="1"/>
            <a:r>
              <a:rPr lang="en-US" altLang="en-US" dirty="0" smtClean="0">
                <a:solidFill>
                  <a:schemeClr val="tx1"/>
                </a:solidFill>
              </a:rPr>
              <a:t>Hood Service (continued)</a:t>
            </a:r>
          </a:p>
        </p:txBody>
      </p:sp>
      <p:sp>
        <p:nvSpPr>
          <p:cNvPr id="74755" name="Rectangle 3"/>
          <p:cNvSpPr>
            <a:spLocks noGrp="1" noChangeArrowheads="1"/>
          </p:cNvSpPr>
          <p:nvPr>
            <p:ph type="body" idx="4294967295"/>
          </p:nvPr>
        </p:nvSpPr>
        <p:spPr>
          <a:xfrm>
            <a:off x="304800" y="1828800"/>
            <a:ext cx="8458200" cy="4495800"/>
          </a:xfrm>
          <a:noFill/>
        </p:spPr>
        <p:txBody>
          <a:bodyPr>
            <a:normAutofit fontScale="92500" lnSpcReduction="20000"/>
          </a:bodyPr>
          <a:lstStyle/>
          <a:p>
            <a:pPr eaLnBrk="1" hangingPunct="1"/>
            <a:r>
              <a:rPr lang="en-US" altLang="en-US" dirty="0" smtClean="0"/>
              <a:t>Hood adjustment (continued)</a:t>
            </a:r>
          </a:p>
          <a:p>
            <a:pPr lvl="1" eaLnBrk="1" hangingPunct="1"/>
            <a:r>
              <a:rPr lang="en-US" altLang="en-US" dirty="0" smtClean="0"/>
              <a:t>Front edge of hood should be even with front edge of fender</a:t>
            </a:r>
          </a:p>
          <a:p>
            <a:pPr eaLnBrk="1" hangingPunct="1"/>
            <a:r>
              <a:rPr lang="en-US" altLang="en-US" dirty="0" smtClean="0"/>
              <a:t>Hood-to-hinge adjustment</a:t>
            </a:r>
          </a:p>
          <a:p>
            <a:pPr lvl="1" eaLnBrk="1" hangingPunct="1"/>
            <a:r>
              <a:rPr lang="en-US" altLang="en-US" dirty="0" smtClean="0"/>
              <a:t>Slightly loosen bolts attaching hood to hinges</a:t>
            </a:r>
          </a:p>
          <a:p>
            <a:pPr lvl="1" eaLnBrk="1" hangingPunct="1"/>
            <a:r>
              <a:rPr lang="en-US" altLang="en-US" dirty="0" smtClean="0"/>
              <a:t>Close hood and line it up properly until gap around all sides is equal</a:t>
            </a:r>
          </a:p>
          <a:p>
            <a:pPr lvl="1" eaLnBrk="1" hangingPunct="1"/>
            <a:r>
              <a:rPr lang="en-US" altLang="en-US" dirty="0" smtClean="0"/>
              <a:t>Raise hood far enough for another technician to tighten bolts</a:t>
            </a:r>
          </a:p>
          <a:p>
            <a:pPr lvl="1" eaLnBrk="1" hangingPunct="1"/>
            <a:r>
              <a:rPr lang="en-US" altLang="en-US" dirty="0" smtClean="0"/>
              <a:t>Make sure there is sufficient clearance between hood and cowl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609600" y="609600"/>
            <a:ext cx="7772400" cy="1143000"/>
          </a:xfrm>
          <a:noFill/>
        </p:spPr>
        <p:txBody>
          <a:bodyPr/>
          <a:lstStyle/>
          <a:p>
            <a:pPr eaLnBrk="1" hangingPunct="1"/>
            <a:r>
              <a:rPr lang="en-US" altLang="en-US" dirty="0" smtClean="0">
                <a:solidFill>
                  <a:schemeClr val="tx1"/>
                </a:solidFill>
              </a:rPr>
              <a:t>Hood Service (continued)</a:t>
            </a:r>
          </a:p>
        </p:txBody>
      </p:sp>
      <p:sp>
        <p:nvSpPr>
          <p:cNvPr id="76803" name="Rectangle 3"/>
          <p:cNvSpPr>
            <a:spLocks noGrp="1" noChangeArrowheads="1"/>
          </p:cNvSpPr>
          <p:nvPr>
            <p:ph type="body" idx="4294967295"/>
          </p:nvPr>
        </p:nvSpPr>
        <p:spPr>
          <a:xfrm>
            <a:off x="457200" y="1981200"/>
            <a:ext cx="8382000" cy="4419600"/>
          </a:xfrm>
          <a:noFill/>
        </p:spPr>
        <p:txBody>
          <a:bodyPr/>
          <a:lstStyle/>
          <a:p>
            <a:pPr eaLnBrk="1" hangingPunct="1"/>
            <a:r>
              <a:rPr lang="en-US" altLang="en-US" dirty="0" smtClean="0"/>
              <a:t>Hood height adjustments</a:t>
            </a:r>
          </a:p>
          <a:p>
            <a:pPr lvl="1" eaLnBrk="1" hangingPunct="1"/>
            <a:r>
              <a:rPr lang="en-US" altLang="en-US" dirty="0" smtClean="0"/>
              <a:t>Slightly loosen bolts holding hinges to fenders or cowl</a:t>
            </a:r>
          </a:p>
          <a:p>
            <a:pPr lvl="1" eaLnBrk="1" hangingPunct="1"/>
            <a:r>
              <a:rPr lang="en-US" altLang="en-US" dirty="0" smtClean="0"/>
              <a:t>Close hood and raise or lower rear edge of hood as necessary</a:t>
            </a:r>
          </a:p>
          <a:p>
            <a:pPr lvl="1" eaLnBrk="1" hangingPunct="1"/>
            <a:r>
              <a:rPr lang="en-US" altLang="en-US" dirty="0" smtClean="0"/>
              <a:t>When rear of hood is level with adjacent fenders and cowl, open hood and tighten bolts</a:t>
            </a:r>
          </a:p>
          <a:p>
            <a:pPr lvl="1" eaLnBrk="1" hangingPunct="1"/>
            <a:r>
              <a:rPr lang="en-US" altLang="en-US" dirty="0" smtClean="0"/>
              <a:t>Adjust rear and front stops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5"/>
          <p:cNvSpPr txBox="1">
            <a:spLocks noChangeArrowheads="1"/>
          </p:cNvSpPr>
          <p:nvPr/>
        </p:nvSpPr>
        <p:spPr bwMode="auto">
          <a:xfrm>
            <a:off x="152400" y="4419600"/>
            <a:ext cx="862647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t>FIGURE 14-9  </a:t>
            </a:r>
            <a:r>
              <a:rPr lang="en-US" altLang="en-US" sz="1800" dirty="0"/>
              <a:t>(</a:t>
            </a:r>
            <a:r>
              <a:rPr lang="en-US" altLang="en-US" sz="1800" b="1" dirty="0"/>
              <a:t>A</a:t>
            </a:r>
            <a:r>
              <a:rPr lang="en-US" altLang="en-US" sz="1800" dirty="0"/>
              <a:t>) When adjusting the hood alignment, loosen the hinge-to-body bolts slightly. This will let you shift the hinge mounting in the elongated holes right to left and fore to aft. To avoid paint damage, slowly lower the hood while checking alignment. Tighten the hinge bolts when the hood is aligned with the cowl and fenders. (</a:t>
            </a:r>
            <a:r>
              <a:rPr lang="en-US" altLang="en-US" sz="1800" b="1" dirty="0"/>
              <a:t>B</a:t>
            </a:r>
            <a:r>
              <a:rPr lang="en-US" altLang="en-US" sz="1800" dirty="0"/>
              <a:t>) Hood edge cushions or stops must be adjusted so that the height of the hood is even with the fenders. You may want to remove the latch during hood adjustment.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237" y="762000"/>
            <a:ext cx="6400800" cy="352850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533400" y="609600"/>
            <a:ext cx="7772400" cy="1143000"/>
          </a:xfrm>
          <a:noFill/>
        </p:spPr>
        <p:txBody>
          <a:bodyPr/>
          <a:lstStyle/>
          <a:p>
            <a:pPr eaLnBrk="1" hangingPunct="1"/>
            <a:r>
              <a:rPr lang="en-US" altLang="en-US" dirty="0" smtClean="0">
                <a:solidFill>
                  <a:schemeClr val="tx1"/>
                </a:solidFill>
              </a:rPr>
              <a:t>Hood Service (continued)</a:t>
            </a:r>
          </a:p>
        </p:txBody>
      </p:sp>
      <p:sp>
        <p:nvSpPr>
          <p:cNvPr id="79875" name="Rectangle 3"/>
          <p:cNvSpPr>
            <a:spLocks noGrp="1" noChangeArrowheads="1"/>
          </p:cNvSpPr>
          <p:nvPr>
            <p:ph type="body" idx="4294967295"/>
          </p:nvPr>
        </p:nvSpPr>
        <p:spPr>
          <a:xfrm>
            <a:off x="381000" y="1828800"/>
            <a:ext cx="8534400" cy="4343400"/>
          </a:xfrm>
          <a:noFill/>
        </p:spPr>
        <p:txBody>
          <a:bodyPr/>
          <a:lstStyle/>
          <a:p>
            <a:pPr eaLnBrk="1" hangingPunct="1"/>
            <a:r>
              <a:rPr lang="en-US" altLang="en-US" dirty="0" smtClean="0"/>
              <a:t>Hood latch mechanisms</a:t>
            </a:r>
          </a:p>
          <a:p>
            <a:pPr lvl="1" eaLnBrk="1" hangingPunct="1"/>
            <a:r>
              <a:rPr lang="en-US" altLang="en-US" dirty="0" smtClean="0"/>
              <a:t>Keep hood closed and release hood when activated</a:t>
            </a:r>
          </a:p>
          <a:p>
            <a:pPr lvl="2" eaLnBrk="1" hangingPunct="1"/>
            <a:r>
              <a:rPr lang="en-US" altLang="en-US" dirty="0" smtClean="0"/>
              <a:t>Most are opened by cable release that runs into passenger compartment</a:t>
            </a:r>
          </a:p>
          <a:p>
            <a:pPr lvl="1" eaLnBrk="1" hangingPunct="1"/>
            <a:r>
              <a:rPr lang="en-US" altLang="en-US" dirty="0" smtClean="0"/>
              <a:t>Cable hood release consists of four major components: hood release handle, hood release cable, hood latch, and hood </a:t>
            </a:r>
            <a:r>
              <a:rPr lang="en-US" altLang="en-US" dirty="0" smtClean="0"/>
              <a:t>striker </a:t>
            </a:r>
            <a:endParaRPr lang="en-US" alt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609600" y="609600"/>
            <a:ext cx="7772400" cy="1143000"/>
          </a:xfrm>
          <a:noFill/>
        </p:spPr>
        <p:txBody>
          <a:bodyPr/>
          <a:lstStyle/>
          <a:p>
            <a:pPr eaLnBrk="1" hangingPunct="1"/>
            <a:r>
              <a:rPr lang="en-US" altLang="en-US" dirty="0" smtClean="0">
                <a:solidFill>
                  <a:schemeClr val="tx1"/>
                </a:solidFill>
              </a:rPr>
              <a:t>Hood Service (continued)</a:t>
            </a:r>
          </a:p>
        </p:txBody>
      </p:sp>
      <p:sp>
        <p:nvSpPr>
          <p:cNvPr id="81923" name="Rectangle 3"/>
          <p:cNvSpPr>
            <a:spLocks noGrp="1" noChangeArrowheads="1"/>
          </p:cNvSpPr>
          <p:nvPr>
            <p:ph type="body" idx="4294967295"/>
          </p:nvPr>
        </p:nvSpPr>
        <p:spPr>
          <a:xfrm>
            <a:off x="457200" y="1828800"/>
            <a:ext cx="8382000" cy="4419600"/>
          </a:xfrm>
          <a:noFill/>
        </p:spPr>
        <p:txBody>
          <a:bodyPr/>
          <a:lstStyle/>
          <a:p>
            <a:pPr eaLnBrk="1" hangingPunct="1"/>
            <a:r>
              <a:rPr lang="en-US" altLang="en-US" dirty="0" smtClean="0"/>
              <a:t>Hood latch adjustments</a:t>
            </a:r>
          </a:p>
          <a:p>
            <a:pPr lvl="1" eaLnBrk="1" hangingPunct="1"/>
            <a:r>
              <a:rPr lang="en-US" altLang="en-US" dirty="0" smtClean="0"/>
              <a:t>Slowly lower hood and make sure it engages latch in the center</a:t>
            </a:r>
          </a:p>
          <a:p>
            <a:pPr lvl="1" eaLnBrk="1" hangingPunct="1"/>
            <a:r>
              <a:rPr lang="en-US" altLang="en-US" dirty="0" smtClean="0"/>
              <a:t>If hood must be slammed excessively hard to engage latch, raise latch</a:t>
            </a:r>
          </a:p>
          <a:p>
            <a:pPr lvl="1" eaLnBrk="1" hangingPunct="1"/>
            <a:r>
              <a:rPr lang="en-US" altLang="en-US" dirty="0" smtClean="0"/>
              <a:t>If hood does not contact front stoppers when latched, lower latch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463296" y="609600"/>
            <a:ext cx="7772400" cy="1143000"/>
          </a:xfrm>
          <a:noFill/>
        </p:spPr>
        <p:txBody>
          <a:bodyPr/>
          <a:lstStyle/>
          <a:p>
            <a:pPr eaLnBrk="1" hangingPunct="1"/>
            <a:r>
              <a:rPr lang="en-US" altLang="en-US" dirty="0" smtClean="0">
                <a:solidFill>
                  <a:schemeClr val="tx1"/>
                </a:solidFill>
              </a:rPr>
              <a:t>Bumper Service</a:t>
            </a:r>
          </a:p>
        </p:txBody>
      </p:sp>
      <p:sp>
        <p:nvSpPr>
          <p:cNvPr id="83971" name="Rectangle 3"/>
          <p:cNvSpPr>
            <a:spLocks noGrp="1" noChangeArrowheads="1"/>
          </p:cNvSpPr>
          <p:nvPr>
            <p:ph type="body" idx="4294967295"/>
          </p:nvPr>
        </p:nvSpPr>
        <p:spPr>
          <a:xfrm>
            <a:off x="457200" y="1905000"/>
            <a:ext cx="8382000" cy="4114800"/>
          </a:xfrm>
          <a:noFill/>
        </p:spPr>
        <p:txBody>
          <a:bodyPr/>
          <a:lstStyle/>
          <a:p>
            <a:pPr eaLnBrk="1" hangingPunct="1"/>
            <a:r>
              <a:rPr lang="en-US" altLang="en-US" dirty="0" smtClean="0"/>
              <a:t>Chrome bumpers that are severely damaged or have chipped chrome plating are usually sent to a shop that specializes in repairing and </a:t>
            </a:r>
            <a:r>
              <a:rPr lang="en-US" altLang="en-US" dirty="0" err="1" smtClean="0"/>
              <a:t>rechroming</a:t>
            </a:r>
            <a:r>
              <a:rPr lang="en-US" altLang="en-US" dirty="0" smtClean="0"/>
              <a:t> bumpers</a:t>
            </a:r>
          </a:p>
          <a:p>
            <a:pPr eaLnBrk="1" hangingPunct="1"/>
            <a:r>
              <a:rPr lang="en-US" altLang="en-US" dirty="0" smtClean="0"/>
              <a:t>Painted bumpers that are not too severely bent can be pulled and bumped back to shape using common shop procedures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493776" y="533400"/>
            <a:ext cx="7772400" cy="1143000"/>
          </a:xfrm>
          <a:noFill/>
        </p:spPr>
        <p:txBody>
          <a:bodyPr/>
          <a:lstStyle/>
          <a:p>
            <a:pPr eaLnBrk="1" hangingPunct="1"/>
            <a:r>
              <a:rPr lang="en-US" altLang="en-US" dirty="0" smtClean="0">
                <a:solidFill>
                  <a:schemeClr val="tx1"/>
                </a:solidFill>
              </a:rPr>
              <a:t>Bumper Service (continued)</a:t>
            </a:r>
          </a:p>
        </p:txBody>
      </p:sp>
      <p:sp>
        <p:nvSpPr>
          <p:cNvPr id="84995" name="Rectangle 3"/>
          <p:cNvSpPr>
            <a:spLocks noGrp="1" noChangeArrowheads="1"/>
          </p:cNvSpPr>
          <p:nvPr>
            <p:ph type="body" idx="4294967295"/>
          </p:nvPr>
        </p:nvSpPr>
        <p:spPr>
          <a:xfrm>
            <a:off x="457200" y="1828800"/>
            <a:ext cx="8305800" cy="4572000"/>
          </a:xfrm>
          <a:noFill/>
        </p:spPr>
        <p:txBody>
          <a:bodyPr>
            <a:normAutofit fontScale="92500" lnSpcReduction="10000"/>
          </a:bodyPr>
          <a:lstStyle/>
          <a:p>
            <a:pPr eaLnBrk="1" hangingPunct="1"/>
            <a:r>
              <a:rPr lang="en-US" altLang="en-US" dirty="0" smtClean="0"/>
              <a:t>Bumper removal</a:t>
            </a:r>
          </a:p>
          <a:p>
            <a:pPr lvl="1" eaLnBrk="1" hangingPunct="1"/>
            <a:r>
              <a:rPr lang="en-US" altLang="en-US" dirty="0" smtClean="0"/>
              <a:t>Unplug wiring harness going to any lights</a:t>
            </a:r>
          </a:p>
          <a:p>
            <a:pPr lvl="1" eaLnBrk="1" hangingPunct="1"/>
            <a:r>
              <a:rPr lang="en-US" altLang="en-US" dirty="0" smtClean="0"/>
              <a:t>Before removing last mounting bolts, support bumper on floor jack</a:t>
            </a:r>
          </a:p>
          <a:p>
            <a:pPr lvl="1" eaLnBrk="1" hangingPunct="1"/>
            <a:r>
              <a:rPr lang="en-US" altLang="en-US" dirty="0" smtClean="0"/>
              <a:t>Get a helper to hold bumper on jack as you remove the final fasteners</a:t>
            </a:r>
          </a:p>
          <a:p>
            <a:pPr eaLnBrk="1" hangingPunct="1"/>
            <a:r>
              <a:rPr lang="en-US" altLang="en-US" dirty="0" smtClean="0"/>
              <a:t>Bumper energy absorbers</a:t>
            </a:r>
          </a:p>
          <a:p>
            <a:pPr lvl="1" eaLnBrk="1" hangingPunct="1"/>
            <a:r>
              <a:rPr lang="en-US" altLang="en-US" dirty="0" smtClean="0"/>
              <a:t>Cushion some of the impact of collision and reduce damage</a:t>
            </a:r>
          </a:p>
          <a:p>
            <a:pPr lvl="2" eaLnBrk="1" hangingPunct="1"/>
            <a:r>
              <a:rPr lang="en-US" altLang="en-US" dirty="0" smtClean="0"/>
              <a:t>Compress inward to help prevent bumper and other part damage during low-speed impact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5"/>
          <p:cNvSpPr txBox="1">
            <a:spLocks noChangeArrowheads="1"/>
          </p:cNvSpPr>
          <p:nvPr/>
        </p:nvSpPr>
        <p:spPr bwMode="auto">
          <a:xfrm>
            <a:off x="228600" y="5257800"/>
            <a:ext cx="8550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t>FIGURE 14-14  </a:t>
            </a:r>
            <a:r>
              <a:rPr lang="en-US" altLang="en-US" sz="1800" dirty="0"/>
              <a:t>Various methods are used to secure the front bumper to a vehicle. Removal of lights and moldings often allows access to mounting hardware for removal of a bumper. Also note the screws and bolts that come in from the bottom and rear of a bumper.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762000"/>
            <a:ext cx="4773810" cy="405172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381000" y="5410200"/>
            <a:ext cx="80930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t>FIGURE 14-1  </a:t>
            </a:r>
            <a:r>
              <a:rPr lang="en-US" altLang="en-US" sz="1800" dirty="0"/>
              <a:t>Many major body panels are held on with bolts, nuts, screws, clips, or adhesives. You must know how to efficiently remove and install these parts during collision repair.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838200"/>
            <a:ext cx="5653723" cy="40824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81000" y="609600"/>
            <a:ext cx="7772400" cy="1143000"/>
          </a:xfrm>
          <a:noFill/>
        </p:spPr>
        <p:txBody>
          <a:bodyPr/>
          <a:lstStyle/>
          <a:p>
            <a:pPr eaLnBrk="1" hangingPunct="1"/>
            <a:r>
              <a:rPr lang="en-US" altLang="en-US" dirty="0" smtClean="0">
                <a:solidFill>
                  <a:schemeClr val="tx1"/>
                </a:solidFill>
              </a:rPr>
              <a:t>Bumper Service (continued)</a:t>
            </a:r>
          </a:p>
        </p:txBody>
      </p:sp>
      <p:sp>
        <p:nvSpPr>
          <p:cNvPr id="87043" name="Rectangle 3"/>
          <p:cNvSpPr>
            <a:spLocks noGrp="1" noChangeArrowheads="1"/>
          </p:cNvSpPr>
          <p:nvPr>
            <p:ph type="body" idx="4294967295"/>
          </p:nvPr>
        </p:nvSpPr>
        <p:spPr>
          <a:xfrm>
            <a:off x="381000" y="1905000"/>
            <a:ext cx="8458200" cy="4495800"/>
          </a:xfrm>
          <a:noFill/>
        </p:spPr>
        <p:txBody>
          <a:bodyPr/>
          <a:lstStyle/>
          <a:p>
            <a:pPr eaLnBrk="1" hangingPunct="1"/>
            <a:r>
              <a:rPr lang="en-US" altLang="en-US" dirty="0" smtClean="0"/>
              <a:t>Bumper replacement</a:t>
            </a:r>
          </a:p>
          <a:p>
            <a:pPr lvl="1" eaLnBrk="1" hangingPunct="1"/>
            <a:r>
              <a:rPr lang="en-US" altLang="en-US" dirty="0" smtClean="0"/>
              <a:t>Removing bumper is basically a matter of removing correct bolts</a:t>
            </a:r>
          </a:p>
          <a:p>
            <a:pPr lvl="1" eaLnBrk="1" hangingPunct="1"/>
            <a:r>
              <a:rPr lang="en-US" altLang="en-US" dirty="0" smtClean="0"/>
              <a:t>After bolting bumper in place, it must be adjusted so that it is an equal distance from fenders and front grille</a:t>
            </a:r>
          </a:p>
          <a:p>
            <a:pPr lvl="1" eaLnBrk="1" hangingPunct="1"/>
            <a:r>
              <a:rPr lang="en-US" altLang="en-US" dirty="0" smtClean="0"/>
              <a:t>Clearance across the top must be even</a:t>
            </a:r>
          </a:p>
          <a:p>
            <a:pPr lvl="1" eaLnBrk="1" hangingPunct="1"/>
            <a:r>
              <a:rPr lang="en-US" altLang="en-US" dirty="0" smtClean="0"/>
              <a:t>Adjustments are made at mounting bolts</a:t>
            </a:r>
          </a:p>
          <a:p>
            <a:pPr lvl="1" eaLnBrk="1" hangingPunct="1"/>
            <a:endParaRPr lang="en-US" alt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5"/>
          <p:cNvSpPr txBox="1">
            <a:spLocks noChangeArrowheads="1"/>
          </p:cNvSpPr>
          <p:nvPr/>
        </p:nvSpPr>
        <p:spPr bwMode="auto">
          <a:xfrm>
            <a:off x="228600" y="5715000"/>
            <a:ext cx="876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t>FIGURE 14-18  </a:t>
            </a:r>
            <a:r>
              <a:rPr lang="en-US" altLang="en-US" sz="1800" dirty="0"/>
              <a:t>Note the typical fasteners used to secure the rear bumper assembly</a:t>
            </a:r>
            <a:r>
              <a:rPr lang="en-US" altLang="en-US" sz="1800" dirty="0" smtClean="0"/>
              <a:t>.</a:t>
            </a:r>
            <a:endParaRPr lang="en-US" altLang="en-US"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762000"/>
            <a:ext cx="6172200" cy="445892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381000" y="533400"/>
            <a:ext cx="7772400" cy="1143000"/>
          </a:xfrm>
          <a:noFill/>
        </p:spPr>
        <p:txBody>
          <a:bodyPr/>
          <a:lstStyle/>
          <a:p>
            <a:pPr eaLnBrk="1" hangingPunct="1"/>
            <a:r>
              <a:rPr lang="en-US" altLang="en-US" dirty="0" smtClean="0">
                <a:solidFill>
                  <a:schemeClr val="tx1"/>
                </a:solidFill>
              </a:rPr>
              <a:t>Fender Service</a:t>
            </a:r>
          </a:p>
        </p:txBody>
      </p:sp>
      <p:sp>
        <p:nvSpPr>
          <p:cNvPr id="89091" name="Rectangle 3"/>
          <p:cNvSpPr>
            <a:spLocks noGrp="1" noChangeArrowheads="1"/>
          </p:cNvSpPr>
          <p:nvPr>
            <p:ph type="body" idx="4294967295"/>
          </p:nvPr>
        </p:nvSpPr>
        <p:spPr>
          <a:xfrm>
            <a:off x="381000" y="1828800"/>
            <a:ext cx="8458200" cy="4419600"/>
          </a:xfrm>
          <a:noFill/>
        </p:spPr>
        <p:txBody>
          <a:bodyPr>
            <a:normAutofit/>
          </a:bodyPr>
          <a:lstStyle/>
          <a:p>
            <a:pPr eaLnBrk="1" hangingPunct="1"/>
            <a:r>
              <a:rPr lang="en-US" altLang="en-US" dirty="0" smtClean="0"/>
              <a:t>Commonly needed after frontal impacts</a:t>
            </a:r>
          </a:p>
          <a:p>
            <a:pPr eaLnBrk="1" hangingPunct="1"/>
            <a:r>
              <a:rPr lang="en-US" altLang="en-US" dirty="0" smtClean="0"/>
              <a:t>Fender removal</a:t>
            </a:r>
          </a:p>
          <a:p>
            <a:pPr lvl="1" eaLnBrk="1" hangingPunct="1"/>
            <a:r>
              <a:rPr lang="en-US" altLang="en-US" dirty="0" smtClean="0"/>
              <a:t>Find and remove all bolts securing fender to vehicle</a:t>
            </a:r>
          </a:p>
          <a:p>
            <a:pPr lvl="1" eaLnBrk="1" hangingPunct="1"/>
            <a:r>
              <a:rPr lang="en-US" altLang="en-US" dirty="0" smtClean="0"/>
              <a:t>Remove any wires going to fender-mounted lights</a:t>
            </a:r>
          </a:p>
          <a:p>
            <a:pPr lvl="1" eaLnBrk="1" hangingPunct="1"/>
            <a:r>
              <a:rPr lang="en-US" altLang="en-US" dirty="0" smtClean="0"/>
              <a:t>If old fender has factory-installed fender shims or spacers, note their locations during disassembly</a:t>
            </a:r>
          </a:p>
          <a:p>
            <a:pPr lvl="1" eaLnBrk="1" hangingPunct="1"/>
            <a:endParaRPr lang="en-US" alt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 Box 5"/>
          <p:cNvSpPr txBox="1">
            <a:spLocks noChangeArrowheads="1"/>
          </p:cNvSpPr>
          <p:nvPr/>
        </p:nvSpPr>
        <p:spPr bwMode="auto">
          <a:xfrm>
            <a:off x="533400" y="5715000"/>
            <a:ext cx="8321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t>FIGURE 14-20  </a:t>
            </a:r>
            <a:r>
              <a:rPr lang="en-US" altLang="en-US" sz="1800" dirty="0"/>
              <a:t>Fender bolts are typically located in these locations. Some are hidden behind the fender’s inner splash guard.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990600"/>
            <a:ext cx="4267200" cy="420382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457200" y="521208"/>
            <a:ext cx="7772400" cy="1143000"/>
          </a:xfrm>
          <a:noFill/>
        </p:spPr>
        <p:txBody>
          <a:bodyPr/>
          <a:lstStyle/>
          <a:p>
            <a:pPr eaLnBrk="1" hangingPunct="1"/>
            <a:r>
              <a:rPr lang="en-US" altLang="en-US" dirty="0" smtClean="0">
                <a:solidFill>
                  <a:schemeClr val="tx1"/>
                </a:solidFill>
              </a:rPr>
              <a:t>Fender Service (continued)</a:t>
            </a:r>
          </a:p>
        </p:txBody>
      </p:sp>
      <p:sp>
        <p:nvSpPr>
          <p:cNvPr id="91139" name="Rectangle 3"/>
          <p:cNvSpPr>
            <a:spLocks noGrp="1" noChangeArrowheads="1"/>
          </p:cNvSpPr>
          <p:nvPr>
            <p:ph type="body" idx="4294967295"/>
          </p:nvPr>
        </p:nvSpPr>
        <p:spPr>
          <a:xfrm>
            <a:off x="381000" y="1676400"/>
            <a:ext cx="8610600" cy="4495800"/>
          </a:xfrm>
          <a:noFill/>
        </p:spPr>
        <p:txBody>
          <a:bodyPr>
            <a:normAutofit fontScale="92500"/>
          </a:bodyPr>
          <a:lstStyle/>
          <a:p>
            <a:pPr eaLnBrk="1" hangingPunct="1"/>
            <a:r>
              <a:rPr lang="en-US" altLang="en-US" dirty="0" smtClean="0"/>
              <a:t>Installing fenders</a:t>
            </a:r>
          </a:p>
          <a:p>
            <a:pPr lvl="1" eaLnBrk="1" hangingPunct="1"/>
            <a:r>
              <a:rPr lang="en-US" altLang="en-US" dirty="0" smtClean="0"/>
              <a:t>Install replacement fender in reverse order of removal</a:t>
            </a:r>
          </a:p>
          <a:p>
            <a:pPr lvl="1" eaLnBrk="1" hangingPunct="1"/>
            <a:r>
              <a:rPr lang="en-US" altLang="en-US" dirty="0" smtClean="0"/>
              <a:t>Hand-start all fender bolts</a:t>
            </a:r>
          </a:p>
          <a:p>
            <a:pPr lvl="2" eaLnBrk="1" hangingPunct="1"/>
            <a:r>
              <a:rPr lang="en-US" altLang="en-US" dirty="0" smtClean="0"/>
              <a:t>Leave bolts loose enough so that you can adjust fender</a:t>
            </a:r>
          </a:p>
          <a:p>
            <a:pPr eaLnBrk="1" hangingPunct="1"/>
            <a:r>
              <a:rPr lang="en-US" altLang="en-US" dirty="0" smtClean="0"/>
              <a:t>Fender adjustments</a:t>
            </a:r>
          </a:p>
          <a:p>
            <a:pPr lvl="1" eaLnBrk="1" hangingPunct="1"/>
            <a:r>
              <a:rPr lang="en-US" altLang="en-US" dirty="0" smtClean="0"/>
              <a:t>Start adjusting and tightening fender bolts at the rear, next to the top of door</a:t>
            </a:r>
          </a:p>
          <a:p>
            <a:pPr lvl="1" eaLnBrk="1" hangingPunct="1"/>
            <a:r>
              <a:rPr lang="en-US" altLang="en-US" dirty="0" smtClean="0"/>
              <a:t>Obtain correct fender-to-door gap and correct fender-to-hood gap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533400" y="685800"/>
            <a:ext cx="7772400" cy="1143000"/>
          </a:xfrm>
          <a:noFill/>
        </p:spPr>
        <p:txBody>
          <a:bodyPr/>
          <a:lstStyle/>
          <a:p>
            <a:pPr eaLnBrk="1" hangingPunct="1"/>
            <a:r>
              <a:rPr lang="en-US" altLang="en-US" dirty="0" smtClean="0">
                <a:solidFill>
                  <a:schemeClr val="tx1"/>
                </a:solidFill>
              </a:rPr>
              <a:t>Fender Service (continued)</a:t>
            </a:r>
          </a:p>
        </p:txBody>
      </p:sp>
      <p:sp>
        <p:nvSpPr>
          <p:cNvPr id="92163" name="Rectangle 3"/>
          <p:cNvSpPr>
            <a:spLocks noGrp="1" noChangeArrowheads="1"/>
          </p:cNvSpPr>
          <p:nvPr>
            <p:ph type="body" idx="4294967295"/>
          </p:nvPr>
        </p:nvSpPr>
        <p:spPr>
          <a:xfrm>
            <a:off x="533400" y="2057400"/>
            <a:ext cx="8229600" cy="4114800"/>
          </a:xfrm>
          <a:noFill/>
        </p:spPr>
        <p:txBody>
          <a:bodyPr/>
          <a:lstStyle/>
          <a:p>
            <a:pPr eaLnBrk="1" hangingPunct="1"/>
            <a:r>
              <a:rPr lang="en-US" altLang="en-US" dirty="0" smtClean="0"/>
              <a:t>Fender adjustments (continued)</a:t>
            </a:r>
          </a:p>
          <a:p>
            <a:pPr lvl="1" eaLnBrk="1" hangingPunct="1"/>
            <a:r>
              <a:rPr lang="en-US" altLang="en-US" dirty="0" smtClean="0"/>
              <a:t>Tighten fender bolts, working your way to the front of vehicle</a:t>
            </a:r>
          </a:p>
          <a:p>
            <a:pPr lvl="1" eaLnBrk="1" hangingPunct="1"/>
            <a:r>
              <a:rPr lang="en-US" altLang="en-US" dirty="0" smtClean="0"/>
              <a:t>Make sure curvature of fender matches shape of front door edge</a:t>
            </a:r>
          </a:p>
          <a:p>
            <a:pPr lvl="1" eaLnBrk="1" hangingPunct="1"/>
            <a:endParaRPr lang="en-US" alt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533400" y="521208"/>
            <a:ext cx="7772400" cy="1143000"/>
          </a:xfrm>
          <a:noFill/>
        </p:spPr>
        <p:txBody>
          <a:bodyPr/>
          <a:lstStyle/>
          <a:p>
            <a:pPr eaLnBrk="1" hangingPunct="1"/>
            <a:r>
              <a:rPr lang="en-US" altLang="en-US" dirty="0" smtClean="0">
                <a:solidFill>
                  <a:schemeClr val="tx1"/>
                </a:solidFill>
              </a:rPr>
              <a:t>Grille Service</a:t>
            </a:r>
          </a:p>
        </p:txBody>
      </p:sp>
      <p:sp>
        <p:nvSpPr>
          <p:cNvPr id="93187" name="Rectangle 3"/>
          <p:cNvSpPr>
            <a:spLocks noGrp="1" noChangeArrowheads="1"/>
          </p:cNvSpPr>
          <p:nvPr>
            <p:ph type="body" idx="4294967295"/>
          </p:nvPr>
        </p:nvSpPr>
        <p:spPr>
          <a:xfrm>
            <a:off x="304800" y="1676400"/>
            <a:ext cx="8610600" cy="4572000"/>
          </a:xfrm>
          <a:noFill/>
        </p:spPr>
        <p:txBody>
          <a:bodyPr>
            <a:normAutofit fontScale="92500" lnSpcReduction="10000"/>
          </a:bodyPr>
          <a:lstStyle/>
          <a:p>
            <a:pPr eaLnBrk="1" hangingPunct="1"/>
            <a:r>
              <a:rPr lang="en-US" altLang="en-US" dirty="0" smtClean="0"/>
              <a:t>Grilles are often held in place with small screws and clips</a:t>
            </a:r>
          </a:p>
          <a:p>
            <a:pPr eaLnBrk="1" hangingPunct="1"/>
            <a:r>
              <a:rPr lang="en-US" altLang="en-US" dirty="0" smtClean="0"/>
              <a:t>Air ratchet is handy for reaching down and unscrewing grille bolts</a:t>
            </a:r>
          </a:p>
          <a:p>
            <a:pPr eaLnBrk="1" hangingPunct="1"/>
            <a:r>
              <a:rPr lang="en-US" altLang="en-US" dirty="0" smtClean="0"/>
              <a:t>When installing grille, make sure all clips are undamaged and installed</a:t>
            </a:r>
          </a:p>
          <a:p>
            <a:pPr eaLnBrk="1" hangingPunct="1"/>
            <a:r>
              <a:rPr lang="en-US" altLang="en-US" dirty="0" smtClean="0"/>
              <a:t>Because most grilles are plastic, do not overtighten any bolts or screws</a:t>
            </a:r>
          </a:p>
          <a:p>
            <a:pPr eaLnBrk="1" hangingPunct="1"/>
            <a:r>
              <a:rPr lang="en-US" altLang="en-US" dirty="0" smtClean="0"/>
              <a:t>Most grilles have slotted or oversize holes in them for adjustment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0" y="528638"/>
            <a:ext cx="7772400" cy="1143000"/>
          </a:xfrm>
          <a:noFill/>
        </p:spPr>
        <p:txBody>
          <a:bodyPr/>
          <a:lstStyle/>
          <a:p>
            <a:pPr eaLnBrk="1" hangingPunct="1"/>
            <a:r>
              <a:rPr lang="en-US" altLang="en-US" smtClean="0">
                <a:solidFill>
                  <a:schemeClr val="tx1"/>
                </a:solidFill>
              </a:rPr>
              <a:t>Deck Lid and Hatch Service</a:t>
            </a:r>
          </a:p>
        </p:txBody>
      </p:sp>
      <p:sp>
        <p:nvSpPr>
          <p:cNvPr id="94211" name="Rectangle 3"/>
          <p:cNvSpPr>
            <a:spLocks noGrp="1" noChangeArrowheads="1"/>
          </p:cNvSpPr>
          <p:nvPr>
            <p:ph type="body" idx="4294967295"/>
          </p:nvPr>
        </p:nvSpPr>
        <p:spPr>
          <a:xfrm>
            <a:off x="304800" y="1905000"/>
            <a:ext cx="8686800" cy="4495800"/>
          </a:xfrm>
          <a:noFill/>
        </p:spPr>
        <p:txBody>
          <a:bodyPr>
            <a:normAutofit fontScale="92500"/>
          </a:bodyPr>
          <a:lstStyle/>
          <a:p>
            <a:pPr eaLnBrk="1" hangingPunct="1"/>
            <a:r>
              <a:rPr lang="en-US" altLang="en-US" dirty="0" smtClean="0"/>
              <a:t>Deck lid must be evenly spaced between adjacent panels</a:t>
            </a:r>
          </a:p>
          <a:p>
            <a:pPr eaLnBrk="1" hangingPunct="1"/>
            <a:r>
              <a:rPr lang="en-US" altLang="en-US" dirty="0" smtClean="0"/>
              <a:t>To prevent air and water leaks, deck lid must contact the </a:t>
            </a:r>
            <a:r>
              <a:rPr lang="en-US" altLang="en-US" dirty="0" smtClean="0"/>
              <a:t>weather-stripping </a:t>
            </a:r>
            <a:r>
              <a:rPr lang="en-US" altLang="en-US" dirty="0" smtClean="0"/>
              <a:t>evenly when closed</a:t>
            </a:r>
          </a:p>
          <a:p>
            <a:pPr eaLnBrk="1" hangingPunct="1"/>
            <a:r>
              <a:rPr lang="en-US" altLang="en-US" dirty="0" smtClean="0"/>
              <a:t>Trunk lid adjustments</a:t>
            </a:r>
          </a:p>
          <a:p>
            <a:pPr lvl="1" eaLnBrk="1" hangingPunct="1"/>
            <a:r>
              <a:rPr lang="en-US" altLang="en-US" dirty="0" smtClean="0"/>
              <a:t>Slotted holes in hinges and/or caged plates in the lid allow trunk lid to be moved forward, rearward, and side to side</a:t>
            </a:r>
          </a:p>
          <a:p>
            <a:pPr lvl="2" eaLnBrk="1" hangingPunct="1"/>
            <a:r>
              <a:rPr lang="en-US" altLang="en-US" dirty="0" smtClean="0"/>
              <a:t>Loosen attaching hardware to adjust lid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381000" y="762000"/>
            <a:ext cx="7772400" cy="1143000"/>
          </a:xfrm>
          <a:noFill/>
        </p:spPr>
        <p:txBody>
          <a:bodyPr>
            <a:normAutofit fontScale="90000"/>
          </a:bodyPr>
          <a:lstStyle/>
          <a:p>
            <a:pPr eaLnBrk="1" hangingPunct="1"/>
            <a:r>
              <a:rPr lang="en-US" altLang="en-US" dirty="0" smtClean="0">
                <a:solidFill>
                  <a:schemeClr val="tx1"/>
                </a:solidFill>
              </a:rPr>
              <a:t>Deck Lid and Hatch Service (continued)</a:t>
            </a:r>
          </a:p>
        </p:txBody>
      </p:sp>
      <p:sp>
        <p:nvSpPr>
          <p:cNvPr id="95235" name="Rectangle 3"/>
          <p:cNvSpPr>
            <a:spLocks noGrp="1" noChangeArrowheads="1"/>
          </p:cNvSpPr>
          <p:nvPr>
            <p:ph type="body" idx="4294967295"/>
          </p:nvPr>
        </p:nvSpPr>
        <p:spPr>
          <a:xfrm>
            <a:off x="152400" y="2286000"/>
            <a:ext cx="8763000" cy="4114800"/>
          </a:xfrm>
          <a:noFill/>
        </p:spPr>
        <p:txBody>
          <a:bodyPr/>
          <a:lstStyle/>
          <a:p>
            <a:pPr eaLnBrk="1" hangingPunct="1">
              <a:lnSpc>
                <a:spcPct val="90000"/>
              </a:lnSpc>
            </a:pPr>
            <a:r>
              <a:rPr lang="en-US" altLang="en-US" dirty="0" smtClean="0"/>
              <a:t>Trunk lid adjustments (continued)</a:t>
            </a:r>
          </a:p>
          <a:p>
            <a:pPr lvl="1" eaLnBrk="1" hangingPunct="1">
              <a:lnSpc>
                <a:spcPct val="90000"/>
              </a:lnSpc>
            </a:pPr>
            <a:r>
              <a:rPr lang="en-US" altLang="en-US" dirty="0" smtClean="0"/>
              <a:t>Tighten attaching hardware after adjustment</a:t>
            </a:r>
          </a:p>
          <a:p>
            <a:pPr eaLnBrk="1" hangingPunct="1">
              <a:lnSpc>
                <a:spcPct val="90000"/>
              </a:lnSpc>
            </a:pPr>
            <a:r>
              <a:rPr lang="en-US" altLang="en-US" dirty="0" smtClean="0"/>
              <a:t>Panel alignment</a:t>
            </a:r>
          </a:p>
          <a:p>
            <a:pPr lvl="1" eaLnBrk="1" hangingPunct="1">
              <a:lnSpc>
                <a:spcPct val="90000"/>
              </a:lnSpc>
            </a:pPr>
            <a:r>
              <a:rPr lang="en-US" altLang="en-US" dirty="0" smtClean="0"/>
              <a:t>After installing all new body parts, you must check overall panel alignment</a:t>
            </a:r>
          </a:p>
          <a:p>
            <a:pPr lvl="1" eaLnBrk="1" hangingPunct="1">
              <a:lnSpc>
                <a:spcPct val="90000"/>
              </a:lnSpc>
            </a:pPr>
            <a:r>
              <a:rPr lang="en-US" altLang="en-US" dirty="0" smtClean="0"/>
              <a:t>Make sure clearances between parts are equal</a:t>
            </a:r>
          </a:p>
          <a:p>
            <a:pPr lvl="1" eaLnBrk="1" hangingPunct="1">
              <a:lnSpc>
                <a:spcPct val="90000"/>
              </a:lnSpc>
            </a:pPr>
            <a:r>
              <a:rPr lang="en-US" altLang="en-US" dirty="0" smtClean="0"/>
              <a:t>Check that surfaces of all panels are even with each other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4"/>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406525" y="681038"/>
            <a:ext cx="6289675"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 Box 5"/>
          <p:cNvSpPr txBox="1">
            <a:spLocks noChangeArrowheads="1"/>
          </p:cNvSpPr>
          <p:nvPr/>
        </p:nvSpPr>
        <p:spPr bwMode="auto">
          <a:xfrm>
            <a:off x="457200" y="579120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14-24  </a:t>
            </a:r>
            <a:r>
              <a:rPr lang="en-US" altLang="en-US" sz="1800"/>
              <a:t>Study the parts that must be serviced to replace a rear hatch lid.</a:t>
            </a:r>
          </a:p>
          <a:p>
            <a:endParaRPr lang="en-US" altLang="en-US" sz="1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idx="4294967295"/>
          </p:nvPr>
        </p:nvSpPr>
        <p:spPr>
          <a:xfrm>
            <a:off x="533400" y="533400"/>
            <a:ext cx="7772400" cy="1143000"/>
          </a:xfrm>
        </p:spPr>
        <p:txBody>
          <a:bodyPr/>
          <a:lstStyle/>
          <a:p>
            <a:pPr eaLnBrk="1" hangingPunct="1"/>
            <a:r>
              <a:rPr lang="en-US" altLang="en-US" dirty="0" smtClean="0"/>
              <a:t>Objectives</a:t>
            </a:r>
          </a:p>
        </p:txBody>
      </p:sp>
      <p:sp>
        <p:nvSpPr>
          <p:cNvPr id="61443" name="Rectangle 5"/>
          <p:cNvSpPr>
            <a:spLocks noGrp="1" noChangeArrowheads="1"/>
          </p:cNvSpPr>
          <p:nvPr>
            <p:ph type="body" idx="4294967295"/>
          </p:nvPr>
        </p:nvSpPr>
        <p:spPr>
          <a:xfrm>
            <a:off x="381000" y="1828800"/>
            <a:ext cx="8229600" cy="4343400"/>
          </a:xfrm>
          <a:noFill/>
        </p:spPr>
        <p:txBody>
          <a:bodyPr>
            <a:normAutofit fontScale="92500" lnSpcReduction="10000"/>
          </a:bodyPr>
          <a:lstStyle/>
          <a:p>
            <a:pPr eaLnBrk="1" hangingPunct="1"/>
            <a:r>
              <a:rPr lang="en-US" altLang="en-US" dirty="0" smtClean="0"/>
              <a:t>Remove and install fenders</a:t>
            </a:r>
          </a:p>
          <a:p>
            <a:pPr eaLnBrk="1" hangingPunct="1"/>
            <a:r>
              <a:rPr lang="en-US" altLang="en-US" dirty="0" smtClean="0"/>
              <a:t>List the various methods for adjusting mechanically fastened panels</a:t>
            </a:r>
          </a:p>
          <a:p>
            <a:pPr eaLnBrk="1" hangingPunct="1"/>
            <a:r>
              <a:rPr lang="en-US" altLang="en-US" dirty="0" smtClean="0"/>
              <a:t>Perform hood-to-hinge, hood height, and hood latch adjustments</a:t>
            </a:r>
          </a:p>
          <a:p>
            <a:pPr eaLnBrk="1" hangingPunct="1"/>
            <a:r>
              <a:rPr lang="en-US" altLang="en-US" dirty="0" smtClean="0"/>
              <a:t>Remove, install, and adjust deck lids</a:t>
            </a:r>
          </a:p>
          <a:p>
            <a:pPr eaLnBrk="1" hangingPunct="1"/>
            <a:r>
              <a:rPr lang="en-US" altLang="en-US" dirty="0" smtClean="0"/>
              <a:t>Remove, install, and adjust bumpers</a:t>
            </a:r>
          </a:p>
          <a:p>
            <a:pPr eaLnBrk="1" hangingPunct="1"/>
            <a:r>
              <a:rPr lang="en-US" altLang="en-US" dirty="0" smtClean="0"/>
              <a:t>List the precautions to follow when servicing bumper energy absorbers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ext Box 5"/>
          <p:cNvSpPr txBox="1">
            <a:spLocks noChangeArrowheads="1"/>
          </p:cNvSpPr>
          <p:nvPr/>
        </p:nvSpPr>
        <p:spPr bwMode="auto">
          <a:xfrm>
            <a:off x="381000" y="4648200"/>
            <a:ext cx="8534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t>FIGURE 14-25  </a:t>
            </a:r>
            <a:r>
              <a:rPr lang="en-US" altLang="en-US" sz="1800" dirty="0"/>
              <a:t>Servicing a deck lid is similar to servicing a hood. If the deck lid has torsion bar springs, it can complicate service, however. Deck lids sometimes have torsion rods instead of struts to hold the lid open. Be careful when removing these rods, because they are under pressure and can fly out of their slots. Many lid hinges slide into a box section formed in the panel. Do not lose any small spacers or other parts; keep them organized in a tray or plastic bag.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838200"/>
            <a:ext cx="4534293" cy="336071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457200" y="533400"/>
            <a:ext cx="7772400" cy="1143000"/>
          </a:xfrm>
          <a:noFill/>
        </p:spPr>
        <p:txBody>
          <a:bodyPr/>
          <a:lstStyle/>
          <a:p>
            <a:pPr eaLnBrk="1" hangingPunct="1"/>
            <a:r>
              <a:rPr lang="en-US" altLang="en-US" dirty="0" smtClean="0">
                <a:solidFill>
                  <a:schemeClr val="tx1"/>
                </a:solidFill>
              </a:rPr>
              <a:t>Truck Bed Service</a:t>
            </a:r>
          </a:p>
        </p:txBody>
      </p:sp>
      <p:sp>
        <p:nvSpPr>
          <p:cNvPr id="98307" name="Rectangle 3"/>
          <p:cNvSpPr>
            <a:spLocks noGrp="1" noChangeArrowheads="1"/>
          </p:cNvSpPr>
          <p:nvPr>
            <p:ph type="body" idx="4294967295"/>
          </p:nvPr>
        </p:nvSpPr>
        <p:spPr>
          <a:xfrm>
            <a:off x="304800" y="1828800"/>
            <a:ext cx="8686800" cy="4572000"/>
          </a:xfrm>
          <a:noFill/>
        </p:spPr>
        <p:txBody>
          <a:bodyPr>
            <a:normAutofit fontScale="92500"/>
          </a:bodyPr>
          <a:lstStyle/>
          <a:p>
            <a:pPr eaLnBrk="1" hangingPunct="1"/>
            <a:r>
              <a:rPr lang="en-US" altLang="en-US" dirty="0" smtClean="0"/>
              <a:t>Truck beds are usually bolted to a full ladder frame</a:t>
            </a:r>
          </a:p>
          <a:p>
            <a:pPr eaLnBrk="1" hangingPunct="1"/>
            <a:r>
              <a:rPr lang="en-US" altLang="en-US" dirty="0" smtClean="0"/>
              <a:t>To remove bed, remove bolts that extend up through brackets on frame</a:t>
            </a:r>
          </a:p>
          <a:p>
            <a:pPr lvl="1" eaLnBrk="1" hangingPunct="1"/>
            <a:r>
              <a:rPr lang="en-US" altLang="en-US" dirty="0" smtClean="0"/>
              <a:t>Keep track of bolt lengths and rubber mounting cushion locations</a:t>
            </a:r>
          </a:p>
          <a:p>
            <a:pPr lvl="2" eaLnBrk="1" hangingPunct="1"/>
            <a:r>
              <a:rPr lang="en-US" altLang="en-US" dirty="0" smtClean="0"/>
              <a:t>Must be reinstalled in their original positions</a:t>
            </a:r>
          </a:p>
          <a:p>
            <a:pPr eaLnBrk="1" hangingPunct="1"/>
            <a:r>
              <a:rPr lang="en-US" altLang="en-US" dirty="0" smtClean="0"/>
              <a:t>Tailgate hinges must be adjusted</a:t>
            </a:r>
          </a:p>
          <a:p>
            <a:pPr lvl="1" eaLnBrk="1" hangingPunct="1"/>
            <a:r>
              <a:rPr lang="en-US" altLang="en-US" dirty="0" smtClean="0"/>
              <a:t>Leave hinge bolts loose to adjust tailgate</a:t>
            </a:r>
          </a:p>
          <a:p>
            <a:pPr lvl="1" eaLnBrk="1" hangingPunct="1"/>
            <a:r>
              <a:rPr lang="en-US" altLang="en-US" dirty="0" smtClean="0"/>
              <a:t>Tighten hinge bolts and recheck adjustment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457200" y="609600"/>
            <a:ext cx="7772400" cy="1143000"/>
          </a:xfrm>
          <a:noFill/>
        </p:spPr>
        <p:txBody>
          <a:bodyPr/>
          <a:lstStyle/>
          <a:p>
            <a:pPr eaLnBrk="1" hangingPunct="1"/>
            <a:r>
              <a:rPr lang="en-US" altLang="en-US" dirty="0" smtClean="0">
                <a:solidFill>
                  <a:schemeClr val="tx1"/>
                </a:solidFill>
              </a:rPr>
              <a:t>Sound-Deadening Pads</a:t>
            </a:r>
          </a:p>
        </p:txBody>
      </p:sp>
      <p:sp>
        <p:nvSpPr>
          <p:cNvPr id="99331" name="Rectangle 3"/>
          <p:cNvSpPr>
            <a:spLocks noGrp="1" noChangeArrowheads="1"/>
          </p:cNvSpPr>
          <p:nvPr>
            <p:ph type="body" idx="4294967295"/>
          </p:nvPr>
        </p:nvSpPr>
        <p:spPr>
          <a:xfrm>
            <a:off x="228600" y="1981200"/>
            <a:ext cx="8610600" cy="4343400"/>
          </a:xfrm>
          <a:noFill/>
        </p:spPr>
        <p:txBody>
          <a:bodyPr>
            <a:normAutofit lnSpcReduction="10000"/>
          </a:bodyPr>
          <a:lstStyle/>
          <a:p>
            <a:pPr eaLnBrk="1" hangingPunct="1"/>
            <a:r>
              <a:rPr lang="en-US" altLang="en-US" dirty="0" smtClean="0"/>
              <a:t>Often bonded to the inside surface of trunk cavities and doors to reduce noise, vibration, and harshness</a:t>
            </a:r>
          </a:p>
          <a:p>
            <a:pPr eaLnBrk="1" hangingPunct="1"/>
            <a:r>
              <a:rPr lang="en-US" altLang="en-US" dirty="0" smtClean="0"/>
              <a:t>During collision repair, sound-deadening pads must be replaced to match </a:t>
            </a:r>
            <a:r>
              <a:rPr lang="en-US" altLang="en-US" dirty="0" smtClean="0"/>
              <a:t>pre-accident </a:t>
            </a:r>
            <a:r>
              <a:rPr lang="en-US" altLang="en-US" dirty="0" smtClean="0"/>
              <a:t>performance</a:t>
            </a:r>
          </a:p>
          <a:p>
            <a:pPr eaLnBrk="1" hangingPunct="1"/>
            <a:r>
              <a:rPr lang="en-US" altLang="en-US" dirty="0" smtClean="0"/>
              <a:t>After repair, area must be properly refinished to provide corrosion protection before sound-deadening material is applied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304800" y="609600"/>
            <a:ext cx="7772400" cy="1143000"/>
          </a:xfrm>
          <a:noFill/>
        </p:spPr>
        <p:txBody>
          <a:bodyPr/>
          <a:lstStyle/>
          <a:p>
            <a:pPr eaLnBrk="1" hangingPunct="1"/>
            <a:r>
              <a:rPr lang="en-US" altLang="en-US" dirty="0" smtClean="0">
                <a:solidFill>
                  <a:schemeClr val="tx1"/>
                </a:solidFill>
              </a:rPr>
              <a:t>Custom Body Panels</a:t>
            </a:r>
          </a:p>
        </p:txBody>
      </p:sp>
      <p:sp>
        <p:nvSpPr>
          <p:cNvPr id="100355" name="Rectangle 3"/>
          <p:cNvSpPr>
            <a:spLocks noGrp="1" noChangeArrowheads="1"/>
          </p:cNvSpPr>
          <p:nvPr>
            <p:ph type="body" idx="4294967295"/>
          </p:nvPr>
        </p:nvSpPr>
        <p:spPr>
          <a:xfrm>
            <a:off x="304800" y="1905000"/>
            <a:ext cx="8534400" cy="4495800"/>
          </a:xfrm>
          <a:noFill/>
        </p:spPr>
        <p:txBody>
          <a:bodyPr>
            <a:normAutofit fontScale="92500"/>
          </a:bodyPr>
          <a:lstStyle/>
          <a:p>
            <a:pPr eaLnBrk="1" hangingPunct="1"/>
            <a:r>
              <a:rPr lang="en-US" altLang="en-US" dirty="0" smtClean="0"/>
              <a:t>Aftermarket parts that alter appearance of vehicle</a:t>
            </a:r>
          </a:p>
          <a:p>
            <a:pPr lvl="1" eaLnBrk="1" hangingPunct="1"/>
            <a:r>
              <a:rPr lang="en-US" altLang="en-US" dirty="0" smtClean="0"/>
              <a:t>Spoilers, side skirts, air dams, etc.</a:t>
            </a:r>
          </a:p>
          <a:p>
            <a:pPr eaLnBrk="1" hangingPunct="1"/>
            <a:r>
              <a:rPr lang="en-US" altLang="en-US" dirty="0" smtClean="0"/>
              <a:t>Before installing, clean parts</a:t>
            </a:r>
          </a:p>
          <a:p>
            <a:pPr eaLnBrk="1" hangingPunct="1"/>
            <a:r>
              <a:rPr lang="en-US" altLang="en-US" dirty="0" smtClean="0"/>
              <a:t>Scuff sand parts to improve adhesion</a:t>
            </a:r>
          </a:p>
          <a:p>
            <a:pPr eaLnBrk="1" hangingPunct="1"/>
            <a:r>
              <a:rPr lang="en-US" altLang="en-US" dirty="0" smtClean="0"/>
              <a:t>Most custom body panels utilize original fasteners</a:t>
            </a:r>
          </a:p>
          <a:p>
            <a:pPr eaLnBrk="1" hangingPunct="1"/>
            <a:r>
              <a:rPr lang="en-US" altLang="en-US" dirty="0" smtClean="0"/>
              <a:t>Key to successful add-ons: proper alignment, careful positioning of new fasteners, and preparation of mating surfaces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457200" y="533400"/>
            <a:ext cx="7772400" cy="1143000"/>
          </a:xfrm>
          <a:noFill/>
        </p:spPr>
        <p:txBody>
          <a:bodyPr>
            <a:normAutofit fontScale="90000"/>
          </a:bodyPr>
          <a:lstStyle/>
          <a:p>
            <a:pPr eaLnBrk="1" hangingPunct="1"/>
            <a:r>
              <a:rPr lang="en-US" altLang="en-US" dirty="0" smtClean="0">
                <a:solidFill>
                  <a:schemeClr val="tx1"/>
                </a:solidFill>
              </a:rPr>
              <a:t>Installing Body Trim and Moldings</a:t>
            </a:r>
          </a:p>
        </p:txBody>
      </p:sp>
      <p:sp>
        <p:nvSpPr>
          <p:cNvPr id="101379" name="Rectangle 3"/>
          <p:cNvSpPr>
            <a:spLocks noGrp="1" noChangeArrowheads="1"/>
          </p:cNvSpPr>
          <p:nvPr>
            <p:ph type="body" idx="4294967295"/>
          </p:nvPr>
        </p:nvSpPr>
        <p:spPr>
          <a:xfrm>
            <a:off x="381000" y="1905000"/>
            <a:ext cx="8610600" cy="4572000"/>
          </a:xfrm>
          <a:noFill/>
        </p:spPr>
        <p:txBody>
          <a:bodyPr>
            <a:normAutofit fontScale="92500" lnSpcReduction="10000"/>
          </a:bodyPr>
          <a:lstStyle/>
          <a:p>
            <a:pPr eaLnBrk="1" hangingPunct="1"/>
            <a:r>
              <a:rPr lang="en-US" altLang="en-US" dirty="0" smtClean="0"/>
              <a:t>Moldings enhance appearance of vehicle by hiding panel joints, preventing door dings, and accenting body lines</a:t>
            </a:r>
          </a:p>
          <a:p>
            <a:pPr lvl="1" eaLnBrk="1" hangingPunct="1"/>
            <a:r>
              <a:rPr lang="en-US" altLang="en-US" dirty="0" smtClean="0"/>
              <a:t>Also help weatherproof vehicle by channeling wind and water away from windows and doors</a:t>
            </a:r>
          </a:p>
          <a:p>
            <a:pPr eaLnBrk="1" hangingPunct="1"/>
            <a:r>
              <a:rPr lang="en-US" altLang="en-US" dirty="0" smtClean="0"/>
              <a:t>Removing adhesive-held moldings</a:t>
            </a:r>
          </a:p>
          <a:p>
            <a:pPr lvl="1" eaLnBrk="1" hangingPunct="1"/>
            <a:r>
              <a:rPr lang="en-US" altLang="en-US" dirty="0" smtClean="0"/>
              <a:t>Molding tool</a:t>
            </a:r>
            <a:r>
              <a:rPr lang="en-US" altLang="en-US" b="1" dirty="0" smtClean="0"/>
              <a:t> </a:t>
            </a:r>
            <a:r>
              <a:rPr lang="en-US" altLang="en-US" dirty="0" smtClean="0"/>
              <a:t>or power knife is used to cut through adhesive</a:t>
            </a:r>
          </a:p>
          <a:p>
            <a:pPr lvl="1" eaLnBrk="1" hangingPunct="1"/>
            <a:r>
              <a:rPr lang="en-US" altLang="en-US" dirty="0" smtClean="0"/>
              <a:t>Heat gun is sometimes recommended to soften adhesive before molding removal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4"/>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04800" y="1981200"/>
            <a:ext cx="8391525"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 Box 5"/>
          <p:cNvSpPr txBox="1">
            <a:spLocks noChangeArrowheads="1"/>
          </p:cNvSpPr>
          <p:nvPr/>
        </p:nvSpPr>
        <p:spPr bwMode="auto">
          <a:xfrm>
            <a:off x="1371600" y="5073650"/>
            <a:ext cx="655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14-30  </a:t>
            </a:r>
            <a:r>
              <a:rPr lang="en-US" altLang="en-US" sz="1800"/>
              <a:t>Here are a few molding attachment methods.</a:t>
            </a:r>
          </a:p>
          <a:p>
            <a:endParaRPr lang="en-US" altLang="en-US"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Text Box 5"/>
          <p:cNvSpPr txBox="1">
            <a:spLocks noChangeArrowheads="1"/>
          </p:cNvSpPr>
          <p:nvPr/>
        </p:nvSpPr>
        <p:spPr bwMode="auto">
          <a:xfrm>
            <a:off x="373062" y="4343400"/>
            <a:ext cx="86264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t>FIGURE 14-32  </a:t>
            </a:r>
            <a:r>
              <a:rPr lang="en-US" altLang="en-US" sz="1800" dirty="0"/>
              <a:t>When installing large trim pieces like this lower front spoiler, it can be difficult to align all of the body clips. (</a:t>
            </a:r>
            <a:r>
              <a:rPr lang="en-US" altLang="en-US" sz="1800" b="1" dirty="0"/>
              <a:t>A</a:t>
            </a:r>
            <a:r>
              <a:rPr lang="en-US" altLang="en-US" sz="1800" dirty="0"/>
              <a:t>) A pointed awl can be inserted into holes to move clips into alignment. (</a:t>
            </a:r>
            <a:r>
              <a:rPr lang="en-US" altLang="en-US" sz="1800" b="1" dirty="0"/>
              <a:t>B</a:t>
            </a:r>
            <a:r>
              <a:rPr lang="en-US" altLang="en-US" sz="1800" dirty="0"/>
              <a:t>) An electric screwdriver will quickly run in all of the screws that secure the front spoiler.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914400"/>
            <a:ext cx="7848600" cy="296795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5"/>
          <p:cNvSpPr txBox="1">
            <a:spLocks noChangeArrowheads="1"/>
          </p:cNvSpPr>
          <p:nvPr/>
        </p:nvSpPr>
        <p:spPr bwMode="auto">
          <a:xfrm>
            <a:off x="381000" y="5027613"/>
            <a:ext cx="84740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t>FIGURE 14-33  </a:t>
            </a:r>
            <a:r>
              <a:rPr lang="en-US" altLang="en-US" sz="1800" dirty="0"/>
              <a:t>Place masking tape over the paint or finish to protect it when replacing emblems and moldings. You can then use a heat gun and electric knife to cut through an adhesive-held trim piece.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990600"/>
            <a:ext cx="5574030" cy="354082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387096" y="609600"/>
            <a:ext cx="7772400" cy="1143000"/>
          </a:xfrm>
          <a:noFill/>
        </p:spPr>
        <p:txBody>
          <a:bodyPr>
            <a:normAutofit fontScale="90000"/>
          </a:bodyPr>
          <a:lstStyle/>
          <a:p>
            <a:pPr eaLnBrk="1" hangingPunct="1"/>
            <a:r>
              <a:rPr lang="en-US" altLang="en-US" dirty="0" smtClean="0">
                <a:solidFill>
                  <a:schemeClr val="tx1"/>
                </a:solidFill>
              </a:rPr>
              <a:t>Installing Body Trim and Moldings (continued)</a:t>
            </a:r>
          </a:p>
        </p:txBody>
      </p:sp>
      <p:sp>
        <p:nvSpPr>
          <p:cNvPr id="105475" name="Rectangle 3"/>
          <p:cNvSpPr>
            <a:spLocks noGrp="1" noChangeArrowheads="1"/>
          </p:cNvSpPr>
          <p:nvPr>
            <p:ph type="body" idx="4294967295"/>
          </p:nvPr>
        </p:nvSpPr>
        <p:spPr>
          <a:xfrm>
            <a:off x="381000" y="1981200"/>
            <a:ext cx="8534400" cy="4114800"/>
          </a:xfrm>
          <a:noFill/>
        </p:spPr>
        <p:txBody>
          <a:bodyPr>
            <a:normAutofit lnSpcReduction="10000"/>
          </a:bodyPr>
          <a:lstStyle/>
          <a:p>
            <a:pPr eaLnBrk="1" hangingPunct="1"/>
            <a:r>
              <a:rPr lang="en-US" altLang="en-US" dirty="0" smtClean="0"/>
              <a:t>Installing adhesive body side moldings</a:t>
            </a:r>
          </a:p>
          <a:p>
            <a:pPr lvl="1" eaLnBrk="1" hangingPunct="1"/>
            <a:r>
              <a:rPr lang="en-US" altLang="en-US" dirty="0" smtClean="0"/>
              <a:t>Park car on level surface</a:t>
            </a:r>
          </a:p>
          <a:p>
            <a:pPr lvl="1" eaLnBrk="1" hangingPunct="1"/>
            <a:r>
              <a:rPr lang="en-US" altLang="en-US" dirty="0" smtClean="0"/>
              <a:t>Select area to which molding will be applied</a:t>
            </a:r>
          </a:p>
          <a:p>
            <a:pPr lvl="1" eaLnBrk="1" hangingPunct="1"/>
            <a:r>
              <a:rPr lang="en-US" altLang="en-US" dirty="0" smtClean="0"/>
              <a:t>Clean area with water and detergent, and then with wax-and-grease remover</a:t>
            </a:r>
          </a:p>
          <a:p>
            <a:pPr lvl="1" eaLnBrk="1" hangingPunct="1"/>
            <a:r>
              <a:rPr lang="en-US" altLang="en-US" dirty="0" smtClean="0"/>
              <a:t>Mark correct height of molding</a:t>
            </a:r>
          </a:p>
          <a:p>
            <a:pPr lvl="1" eaLnBrk="1" hangingPunct="1"/>
            <a:r>
              <a:rPr lang="en-US" altLang="en-US" dirty="0" smtClean="0"/>
              <a:t>If needed, cut molding to length</a:t>
            </a:r>
          </a:p>
          <a:p>
            <a:pPr lvl="1" eaLnBrk="1" hangingPunct="1"/>
            <a:r>
              <a:rPr lang="en-US" altLang="en-US" dirty="0" smtClean="0"/>
              <a:t>Peel six inches of protective backing paper from cut end of fender molding</a:t>
            </a:r>
          </a:p>
          <a:p>
            <a:pPr lvl="1" eaLnBrk="1" hangingPunct="1"/>
            <a:endParaRPr lang="en-US" alt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304800" y="685800"/>
            <a:ext cx="7772400" cy="1143000"/>
          </a:xfrm>
          <a:noFill/>
        </p:spPr>
        <p:txBody>
          <a:bodyPr>
            <a:normAutofit fontScale="90000"/>
          </a:bodyPr>
          <a:lstStyle/>
          <a:p>
            <a:pPr eaLnBrk="1" hangingPunct="1"/>
            <a:r>
              <a:rPr lang="en-US" altLang="en-US" dirty="0" smtClean="0">
                <a:solidFill>
                  <a:schemeClr val="tx1"/>
                </a:solidFill>
              </a:rPr>
              <a:t>Installing Body Trim and Moldings (continued)</a:t>
            </a:r>
          </a:p>
        </p:txBody>
      </p:sp>
      <p:sp>
        <p:nvSpPr>
          <p:cNvPr id="107523" name="Rectangle 3"/>
          <p:cNvSpPr>
            <a:spLocks noGrp="1" noChangeArrowheads="1"/>
          </p:cNvSpPr>
          <p:nvPr>
            <p:ph type="body" idx="4294967295"/>
          </p:nvPr>
        </p:nvSpPr>
        <p:spPr>
          <a:xfrm>
            <a:off x="304800" y="2133600"/>
            <a:ext cx="8382000" cy="4114800"/>
          </a:xfrm>
          <a:noFill/>
        </p:spPr>
        <p:txBody>
          <a:bodyPr/>
          <a:lstStyle/>
          <a:p>
            <a:pPr eaLnBrk="1" hangingPunct="1"/>
            <a:r>
              <a:rPr lang="en-US" altLang="en-US" dirty="0" smtClean="0"/>
              <a:t>Installing adhesive body side moldings (continued)</a:t>
            </a:r>
          </a:p>
          <a:p>
            <a:pPr lvl="1" eaLnBrk="1" hangingPunct="1"/>
            <a:r>
              <a:rPr lang="en-US" altLang="en-US" dirty="0" smtClean="0"/>
              <a:t>Begin installing fender molding from fender rear edge</a:t>
            </a:r>
          </a:p>
          <a:p>
            <a:pPr lvl="1" eaLnBrk="1" hangingPunct="1"/>
            <a:r>
              <a:rPr lang="en-US" altLang="en-US" dirty="0" smtClean="0"/>
              <a:t>After whole length of molding is applied, press along entire length with heel of your hand or with roller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304800" y="609600"/>
            <a:ext cx="7772400" cy="1143000"/>
          </a:xfrm>
          <a:noFill/>
        </p:spPr>
        <p:txBody>
          <a:bodyPr/>
          <a:lstStyle/>
          <a:p>
            <a:pPr eaLnBrk="1" hangingPunct="1"/>
            <a:r>
              <a:rPr lang="en-US" altLang="en-US" dirty="0" smtClean="0"/>
              <a:t>Objectives (continued)</a:t>
            </a:r>
          </a:p>
        </p:txBody>
      </p:sp>
      <p:sp>
        <p:nvSpPr>
          <p:cNvPr id="63491" name="Rectangle 3"/>
          <p:cNvSpPr>
            <a:spLocks noGrp="1" noChangeArrowheads="1"/>
          </p:cNvSpPr>
          <p:nvPr>
            <p:ph type="body" idx="4294967295"/>
          </p:nvPr>
        </p:nvSpPr>
        <p:spPr>
          <a:xfrm>
            <a:off x="304800" y="1981200"/>
            <a:ext cx="8458200" cy="4114800"/>
          </a:xfrm>
          <a:noFill/>
        </p:spPr>
        <p:txBody>
          <a:bodyPr/>
          <a:lstStyle/>
          <a:p>
            <a:pPr eaLnBrk="1" hangingPunct="1"/>
            <a:r>
              <a:rPr lang="en-US" altLang="en-US" dirty="0" smtClean="0"/>
              <a:t>Replace grilles and other bolt-on body parts</a:t>
            </a:r>
          </a:p>
          <a:p>
            <a:pPr eaLnBrk="1" hangingPunct="1"/>
            <a:r>
              <a:rPr lang="en-US" altLang="en-US" dirty="0" smtClean="0"/>
              <a:t>Service trim pieces on the outside of body panels</a:t>
            </a:r>
          </a:p>
          <a:p>
            <a:pPr eaLnBrk="1" hangingPunct="1"/>
            <a:r>
              <a:rPr lang="en-US" altLang="en-US" dirty="0" smtClean="0"/>
              <a:t>Answer ASE-style review questions relating to replacement of hoods, bumpers, fenders, deck lids, and trim pieces</a:t>
            </a:r>
          </a:p>
          <a:p>
            <a:pPr eaLnBrk="1" hangingPunct="1"/>
            <a:endParaRPr lang="en-US" alt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381000" y="685800"/>
            <a:ext cx="7772400" cy="609600"/>
          </a:xfrm>
          <a:noFill/>
        </p:spPr>
        <p:txBody>
          <a:bodyPr>
            <a:normAutofit fontScale="90000"/>
          </a:bodyPr>
          <a:lstStyle/>
          <a:p>
            <a:pPr eaLnBrk="1" hangingPunct="1"/>
            <a:r>
              <a:rPr lang="en-US" altLang="en-US" dirty="0" smtClean="0">
                <a:solidFill>
                  <a:schemeClr val="tx1"/>
                </a:solidFill>
              </a:rPr>
              <a:t>Summary</a:t>
            </a:r>
            <a:endParaRPr lang="en-US" altLang="en-US" dirty="0" smtClean="0">
              <a:solidFill>
                <a:schemeClr val="tx1"/>
              </a:solidFill>
            </a:endParaRPr>
          </a:p>
        </p:txBody>
      </p:sp>
      <p:sp>
        <p:nvSpPr>
          <p:cNvPr id="107523" name="Rectangle 3"/>
          <p:cNvSpPr>
            <a:spLocks noGrp="1" noChangeArrowheads="1"/>
          </p:cNvSpPr>
          <p:nvPr>
            <p:ph type="body" idx="4294967295"/>
          </p:nvPr>
        </p:nvSpPr>
        <p:spPr>
          <a:xfrm>
            <a:off x="228600" y="1295400"/>
            <a:ext cx="8610600" cy="5029200"/>
          </a:xfrm>
          <a:noFill/>
        </p:spPr>
        <p:txBody>
          <a:bodyPr>
            <a:noAutofit/>
          </a:bodyPr>
          <a:lstStyle/>
          <a:p>
            <a:r>
              <a:rPr lang="en-US" sz="2800" dirty="0"/>
              <a:t>Keep in mind on-the-job experience is the only </a:t>
            </a:r>
            <a:r>
              <a:rPr lang="en-US" sz="2800" dirty="0" smtClean="0"/>
              <a:t>way to </a:t>
            </a:r>
            <a:r>
              <a:rPr lang="en-US" sz="2800" dirty="0"/>
              <a:t>become competent and fast at body part </a:t>
            </a:r>
            <a:r>
              <a:rPr lang="en-US" sz="2800" dirty="0" smtClean="0"/>
              <a:t>R&amp;R (</a:t>
            </a:r>
            <a:r>
              <a:rPr lang="en-US" sz="2800" dirty="0"/>
              <a:t>part removal and replacement</a:t>
            </a:r>
            <a:r>
              <a:rPr lang="en-US" sz="2800" dirty="0" smtClean="0"/>
              <a:t>). </a:t>
            </a:r>
          </a:p>
          <a:p>
            <a:r>
              <a:rPr lang="en-US" sz="2800" dirty="0" smtClean="0"/>
              <a:t>Fastened </a:t>
            </a:r>
            <a:r>
              <a:rPr lang="en-US" sz="2800" dirty="0"/>
              <a:t>parts are held on the vehicle by bolts, nuts</a:t>
            </a:r>
            <a:r>
              <a:rPr lang="en-US" sz="2800" dirty="0" smtClean="0"/>
              <a:t>, screws</a:t>
            </a:r>
            <a:r>
              <a:rPr lang="en-US" sz="2800" dirty="0"/>
              <a:t>, clips, and adhesives</a:t>
            </a:r>
            <a:r>
              <a:rPr lang="en-US" sz="2800" dirty="0" smtClean="0"/>
              <a:t>. </a:t>
            </a:r>
          </a:p>
          <a:p>
            <a:r>
              <a:rPr lang="en-US" sz="2800" dirty="0" smtClean="0"/>
              <a:t>If </a:t>
            </a:r>
            <a:r>
              <a:rPr lang="en-US" sz="2800" dirty="0"/>
              <a:t>in doubt about how to remove a part, refer to </a:t>
            </a:r>
            <a:r>
              <a:rPr lang="en-US" sz="2800" dirty="0" smtClean="0"/>
              <a:t>the vehicle’s </a:t>
            </a:r>
            <a:r>
              <a:rPr lang="en-US" sz="2800" dirty="0"/>
              <a:t>service manual or computerized </a:t>
            </a:r>
            <a:r>
              <a:rPr lang="en-US" sz="2800" dirty="0" smtClean="0"/>
              <a:t>service information.</a:t>
            </a:r>
          </a:p>
          <a:p>
            <a:r>
              <a:rPr lang="en-US" sz="2800" dirty="0"/>
              <a:t>A common mistake during hood removal is </a:t>
            </a:r>
            <a:r>
              <a:rPr lang="en-US" sz="2800" dirty="0" smtClean="0"/>
              <a:t>forgetting to </a:t>
            </a:r>
            <a:r>
              <a:rPr lang="en-US" sz="2800" dirty="0"/>
              <a:t>disconnect windshield washer hoses </a:t>
            </a:r>
            <a:r>
              <a:rPr lang="en-US" sz="2800" dirty="0" smtClean="0"/>
              <a:t>and wires</a:t>
            </a:r>
            <a:r>
              <a:rPr lang="en-US" sz="2800" dirty="0"/>
              <a:t>. This can break or snap small hose fittings </a:t>
            </a:r>
            <a:r>
              <a:rPr lang="en-US" sz="2800" dirty="0" smtClean="0"/>
              <a:t>or sever </a:t>
            </a:r>
            <a:r>
              <a:rPr lang="en-US" sz="2800" dirty="0"/>
              <a:t>wires.</a:t>
            </a:r>
            <a:endParaRPr lang="en-US" altLang="en-US" sz="2800" dirty="0" smtClean="0"/>
          </a:p>
        </p:txBody>
      </p:sp>
    </p:spTree>
    <p:extLst>
      <p:ext uri="{BB962C8B-B14F-4D97-AF65-F5344CB8AC3E}">
        <p14:creationId xmlns:p14="http://schemas.microsoft.com/office/powerpoint/2010/main" val="3686509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381000" y="685800"/>
            <a:ext cx="7772400" cy="609600"/>
          </a:xfrm>
          <a:noFill/>
        </p:spPr>
        <p:txBody>
          <a:bodyPr>
            <a:normAutofit fontScale="90000"/>
          </a:bodyPr>
          <a:lstStyle/>
          <a:p>
            <a:pPr eaLnBrk="1" hangingPunct="1"/>
            <a:r>
              <a:rPr lang="en-US" altLang="en-US" dirty="0" smtClean="0">
                <a:solidFill>
                  <a:schemeClr val="tx1"/>
                </a:solidFill>
              </a:rPr>
              <a:t>Summary</a:t>
            </a:r>
            <a:endParaRPr lang="en-US" altLang="en-US" dirty="0" smtClean="0">
              <a:solidFill>
                <a:schemeClr val="tx1"/>
              </a:solidFill>
            </a:endParaRPr>
          </a:p>
        </p:txBody>
      </p:sp>
      <p:sp>
        <p:nvSpPr>
          <p:cNvPr id="107523" name="Rectangle 3"/>
          <p:cNvSpPr>
            <a:spLocks noGrp="1" noChangeArrowheads="1"/>
          </p:cNvSpPr>
          <p:nvPr>
            <p:ph type="body" idx="4294967295"/>
          </p:nvPr>
        </p:nvSpPr>
        <p:spPr>
          <a:xfrm>
            <a:off x="228600" y="1295400"/>
            <a:ext cx="8610600" cy="5029200"/>
          </a:xfrm>
          <a:noFill/>
        </p:spPr>
        <p:txBody>
          <a:bodyPr>
            <a:noAutofit/>
          </a:bodyPr>
          <a:lstStyle/>
          <a:p>
            <a:r>
              <a:rPr lang="en-US" sz="2800" dirty="0"/>
              <a:t>To prevent part damage, have someone help </a:t>
            </a:r>
            <a:r>
              <a:rPr lang="en-US" sz="2800" dirty="0" smtClean="0"/>
              <a:t>you hold </a:t>
            </a:r>
            <a:r>
              <a:rPr lang="en-US" sz="2800" dirty="0"/>
              <a:t>the hood. The hood is the largest </a:t>
            </a:r>
            <a:r>
              <a:rPr lang="en-US" sz="2800" dirty="0" smtClean="0"/>
              <a:t>adjustable panel </a:t>
            </a:r>
            <a:r>
              <a:rPr lang="en-US" sz="2800" dirty="0"/>
              <a:t>on most vehicles. It can be adjusted at </a:t>
            </a:r>
            <a:r>
              <a:rPr lang="en-US" sz="2800" dirty="0" smtClean="0"/>
              <a:t>the hinges</a:t>
            </a:r>
            <a:r>
              <a:rPr lang="en-US" sz="2800" dirty="0"/>
              <a:t>, at the adjustable stops, and at the hood latch</a:t>
            </a:r>
            <a:r>
              <a:rPr lang="en-US" sz="2800" dirty="0" smtClean="0"/>
              <a:t>. </a:t>
            </a:r>
          </a:p>
          <a:p>
            <a:r>
              <a:rPr lang="en-US" sz="2800" dirty="0" smtClean="0"/>
              <a:t>Most </a:t>
            </a:r>
            <a:r>
              <a:rPr lang="en-US" sz="2800" dirty="0"/>
              <a:t>vehicles have adjustable hood bumper </a:t>
            </a:r>
            <a:r>
              <a:rPr lang="en-US" sz="2800" dirty="0" smtClean="0"/>
              <a:t>stops mounted </a:t>
            </a:r>
            <a:r>
              <a:rPr lang="en-US" sz="2800" dirty="0"/>
              <a:t>on the radiator support or along the </a:t>
            </a:r>
            <a:r>
              <a:rPr lang="en-US" sz="2800" dirty="0" smtClean="0"/>
              <a:t>inner edges </a:t>
            </a:r>
            <a:r>
              <a:rPr lang="en-US" sz="2800" dirty="0"/>
              <a:t>of the fenders. After first installing the hood</a:t>
            </a:r>
            <a:r>
              <a:rPr lang="en-US" sz="2800" dirty="0" smtClean="0"/>
              <a:t>, close </a:t>
            </a:r>
            <a:r>
              <a:rPr lang="en-US" sz="2800" dirty="0"/>
              <a:t>the hood slowly. If the hood is not centered, </a:t>
            </a:r>
            <a:r>
              <a:rPr lang="en-US" sz="2800" dirty="0" smtClean="0"/>
              <a:t>it could </a:t>
            </a:r>
            <a:r>
              <a:rPr lang="en-US" sz="2800" dirty="0"/>
              <a:t>hit and dent the fenders</a:t>
            </a:r>
            <a:r>
              <a:rPr lang="en-US" sz="2800" dirty="0" smtClean="0"/>
              <a:t>.</a:t>
            </a:r>
          </a:p>
          <a:p>
            <a:r>
              <a:rPr lang="en-US" sz="2800" dirty="0"/>
              <a:t>Bumpers on many late model cars are covered </a:t>
            </a:r>
            <a:r>
              <a:rPr lang="en-US" sz="2800" dirty="0" smtClean="0"/>
              <a:t>with urethane </a:t>
            </a:r>
            <a:r>
              <a:rPr lang="en-US" sz="2800" dirty="0"/>
              <a:t>or other plastics.</a:t>
            </a:r>
            <a:endParaRPr lang="en-US" altLang="en-US" sz="2800" dirty="0" smtClean="0"/>
          </a:p>
        </p:txBody>
      </p:sp>
    </p:spTree>
    <p:extLst>
      <p:ext uri="{BB962C8B-B14F-4D97-AF65-F5344CB8AC3E}">
        <p14:creationId xmlns:p14="http://schemas.microsoft.com/office/powerpoint/2010/main" val="3677533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381000" y="685800"/>
            <a:ext cx="7772400" cy="609600"/>
          </a:xfrm>
          <a:noFill/>
        </p:spPr>
        <p:txBody>
          <a:bodyPr>
            <a:normAutofit fontScale="90000"/>
          </a:bodyPr>
          <a:lstStyle/>
          <a:p>
            <a:pPr eaLnBrk="1" hangingPunct="1"/>
            <a:r>
              <a:rPr lang="en-US" altLang="en-US" dirty="0" smtClean="0">
                <a:solidFill>
                  <a:schemeClr val="tx1"/>
                </a:solidFill>
              </a:rPr>
              <a:t>Summary</a:t>
            </a:r>
            <a:endParaRPr lang="en-US" altLang="en-US" dirty="0" smtClean="0">
              <a:solidFill>
                <a:schemeClr val="tx1"/>
              </a:solidFill>
            </a:endParaRPr>
          </a:p>
        </p:txBody>
      </p:sp>
      <p:sp>
        <p:nvSpPr>
          <p:cNvPr id="107523" name="Rectangle 3"/>
          <p:cNvSpPr>
            <a:spLocks noGrp="1" noChangeArrowheads="1"/>
          </p:cNvSpPr>
          <p:nvPr>
            <p:ph type="body" idx="4294967295"/>
          </p:nvPr>
        </p:nvSpPr>
        <p:spPr>
          <a:xfrm>
            <a:off x="228600" y="1295400"/>
            <a:ext cx="8610600" cy="5029200"/>
          </a:xfrm>
          <a:noFill/>
        </p:spPr>
        <p:txBody>
          <a:bodyPr>
            <a:noAutofit/>
          </a:bodyPr>
          <a:lstStyle/>
          <a:p>
            <a:r>
              <a:rPr lang="en-US" sz="2800" dirty="0"/>
              <a:t>Bumpers can be heavy and clumsy. Before </a:t>
            </a:r>
            <a:r>
              <a:rPr lang="en-US" sz="2800" dirty="0" smtClean="0"/>
              <a:t>removing the </a:t>
            </a:r>
            <a:r>
              <a:rPr lang="en-US" sz="2800" dirty="0"/>
              <a:t>last mounting bolts, support the bumper </a:t>
            </a:r>
            <a:r>
              <a:rPr lang="en-US" sz="2800" dirty="0" smtClean="0"/>
              <a:t>on a </a:t>
            </a:r>
            <a:r>
              <a:rPr lang="en-US" sz="2800" dirty="0"/>
              <a:t>floor jack. Get a helper to hold the bumper on </a:t>
            </a:r>
            <a:r>
              <a:rPr lang="en-US" sz="2800" dirty="0" smtClean="0"/>
              <a:t>the jack </a:t>
            </a:r>
            <a:r>
              <a:rPr lang="en-US" sz="2800" dirty="0"/>
              <a:t>as you remove the final fasteners</a:t>
            </a:r>
            <a:r>
              <a:rPr lang="en-US" sz="2800" dirty="0" smtClean="0"/>
              <a:t>. </a:t>
            </a:r>
          </a:p>
          <a:p>
            <a:r>
              <a:rPr lang="en-US" sz="2800" dirty="0" smtClean="0"/>
              <a:t>Major </a:t>
            </a:r>
            <a:r>
              <a:rPr lang="en-US" sz="2800" dirty="0"/>
              <a:t>front end damage sometimes requires </a:t>
            </a:r>
            <a:r>
              <a:rPr lang="en-US" sz="2800" dirty="0" smtClean="0"/>
              <a:t>removal of </a:t>
            </a:r>
            <a:r>
              <a:rPr lang="en-US" sz="2800" dirty="0"/>
              <a:t>the large assemblies like the front clip or </a:t>
            </a:r>
            <a:r>
              <a:rPr lang="en-US" sz="2800" dirty="0" smtClean="0"/>
              <a:t>the bumper-spoiler </a:t>
            </a:r>
            <a:r>
              <a:rPr lang="en-US" sz="2800" dirty="0"/>
              <a:t>assembly. This will give you </a:t>
            </a:r>
            <a:r>
              <a:rPr lang="en-US" sz="2800" dirty="0" smtClean="0"/>
              <a:t>better access </a:t>
            </a:r>
            <a:r>
              <a:rPr lang="en-US" sz="2800" dirty="0"/>
              <a:t>to hard-to-reach parts on the assembly</a:t>
            </a:r>
            <a:r>
              <a:rPr lang="en-US" sz="2800" dirty="0" smtClean="0"/>
              <a:t>. </a:t>
            </a:r>
          </a:p>
          <a:p>
            <a:r>
              <a:rPr lang="en-US" sz="2800" dirty="0" smtClean="0"/>
              <a:t>During </a:t>
            </a:r>
            <a:r>
              <a:rPr lang="en-US" sz="2800" dirty="0"/>
              <a:t>paint edging, all ends, corners, edges, </a:t>
            </a:r>
            <a:r>
              <a:rPr lang="en-US" sz="2800" dirty="0" smtClean="0"/>
              <a:t>and sometimes </a:t>
            </a:r>
            <a:r>
              <a:rPr lang="en-US" sz="2800" dirty="0"/>
              <a:t>the rear of the fender panel should </a:t>
            </a:r>
            <a:r>
              <a:rPr lang="en-US" sz="2800" dirty="0" smtClean="0"/>
              <a:t>be scuff </a:t>
            </a:r>
            <a:r>
              <a:rPr lang="en-US" sz="2800" dirty="0"/>
              <a:t>sanded, primed, and painted.</a:t>
            </a:r>
            <a:endParaRPr lang="en-US" altLang="en-US" sz="2800" dirty="0" smtClean="0"/>
          </a:p>
        </p:txBody>
      </p:sp>
    </p:spTree>
    <p:extLst>
      <p:ext uri="{BB962C8B-B14F-4D97-AF65-F5344CB8AC3E}">
        <p14:creationId xmlns:p14="http://schemas.microsoft.com/office/powerpoint/2010/main" val="707586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381000" y="685800"/>
            <a:ext cx="7772400" cy="609600"/>
          </a:xfrm>
          <a:noFill/>
        </p:spPr>
        <p:txBody>
          <a:bodyPr>
            <a:normAutofit fontScale="90000"/>
          </a:bodyPr>
          <a:lstStyle/>
          <a:p>
            <a:pPr eaLnBrk="1" hangingPunct="1"/>
            <a:r>
              <a:rPr lang="en-US" altLang="en-US" dirty="0" smtClean="0">
                <a:solidFill>
                  <a:schemeClr val="tx1"/>
                </a:solidFill>
              </a:rPr>
              <a:t>Summary</a:t>
            </a:r>
            <a:endParaRPr lang="en-US" altLang="en-US" dirty="0" smtClean="0">
              <a:solidFill>
                <a:schemeClr val="tx1"/>
              </a:solidFill>
            </a:endParaRPr>
          </a:p>
        </p:txBody>
      </p:sp>
      <p:sp>
        <p:nvSpPr>
          <p:cNvPr id="107523" name="Rectangle 3"/>
          <p:cNvSpPr>
            <a:spLocks noGrp="1" noChangeArrowheads="1"/>
          </p:cNvSpPr>
          <p:nvPr>
            <p:ph type="body" idx="4294967295"/>
          </p:nvPr>
        </p:nvSpPr>
        <p:spPr>
          <a:xfrm>
            <a:off x="228600" y="1752600"/>
            <a:ext cx="8610600" cy="4419600"/>
          </a:xfrm>
          <a:noFill/>
        </p:spPr>
        <p:txBody>
          <a:bodyPr>
            <a:noAutofit/>
          </a:bodyPr>
          <a:lstStyle/>
          <a:p>
            <a:r>
              <a:rPr lang="en-US" sz="2800" dirty="0"/>
              <a:t>Weatherstripping is a rubber seal that prevents </a:t>
            </a:r>
            <a:r>
              <a:rPr lang="en-US" sz="2800" dirty="0" smtClean="0"/>
              <a:t>leakage at </a:t>
            </a:r>
            <a:r>
              <a:rPr lang="en-US" sz="2800" dirty="0"/>
              <a:t>the joint between the movable part (lid</a:t>
            </a:r>
            <a:r>
              <a:rPr lang="en-US" sz="2800" dirty="0" smtClean="0"/>
              <a:t>, hatch</a:t>
            </a:r>
            <a:r>
              <a:rPr lang="en-US" sz="2800" dirty="0"/>
              <a:t>, door) and the body. To prevent air and </a:t>
            </a:r>
            <a:r>
              <a:rPr lang="en-US" sz="2800" dirty="0" smtClean="0"/>
              <a:t>water leaks</a:t>
            </a:r>
            <a:r>
              <a:rPr lang="en-US" sz="2800" dirty="0"/>
              <a:t>, the deck lid or door must contact the </a:t>
            </a:r>
            <a:r>
              <a:rPr lang="en-US" sz="2800" dirty="0" err="1" smtClean="0"/>
              <a:t>weatherstripping</a:t>
            </a:r>
            <a:r>
              <a:rPr lang="en-US" sz="2800" dirty="0" smtClean="0"/>
              <a:t> evenly </a:t>
            </a:r>
            <a:r>
              <a:rPr lang="en-US" sz="2800" dirty="0"/>
              <a:t>when closed</a:t>
            </a:r>
            <a:r>
              <a:rPr lang="en-US" sz="2800" dirty="0" smtClean="0"/>
              <a:t>. </a:t>
            </a:r>
          </a:p>
          <a:p>
            <a:r>
              <a:rPr lang="en-US" sz="2800" dirty="0" smtClean="0"/>
              <a:t>Truck </a:t>
            </a:r>
            <a:r>
              <a:rPr lang="en-US" sz="2800" dirty="0"/>
              <a:t>beds are usually bolted to a full </a:t>
            </a:r>
            <a:r>
              <a:rPr lang="en-US" sz="2800" dirty="0" smtClean="0"/>
              <a:t>perimeter frame</a:t>
            </a:r>
            <a:r>
              <a:rPr lang="en-US" sz="2800" dirty="0"/>
              <a:t>. To remove the bed, simply remove the </a:t>
            </a:r>
            <a:r>
              <a:rPr lang="en-US" sz="2800" dirty="0" smtClean="0"/>
              <a:t>bolts that </a:t>
            </a:r>
            <a:r>
              <a:rPr lang="en-US" sz="2800" dirty="0"/>
              <a:t>extend up through brackets on the frame.</a:t>
            </a:r>
            <a:endParaRPr lang="en-US" altLang="en-US" sz="2800" dirty="0" smtClean="0"/>
          </a:p>
        </p:txBody>
      </p:sp>
    </p:spTree>
    <p:extLst>
      <p:ext uri="{BB962C8B-B14F-4D97-AF65-F5344CB8AC3E}">
        <p14:creationId xmlns:p14="http://schemas.microsoft.com/office/powerpoint/2010/main" val="226066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533400" y="609600"/>
            <a:ext cx="7772400" cy="1143000"/>
          </a:xfrm>
          <a:noFill/>
        </p:spPr>
        <p:txBody>
          <a:bodyPr/>
          <a:lstStyle/>
          <a:p>
            <a:pPr eaLnBrk="1" hangingPunct="1"/>
            <a:r>
              <a:rPr lang="en-US" altLang="en-US" dirty="0" smtClean="0">
                <a:solidFill>
                  <a:schemeClr val="tx1"/>
                </a:solidFill>
              </a:rPr>
              <a:t>Introduction</a:t>
            </a:r>
          </a:p>
        </p:txBody>
      </p:sp>
      <p:sp>
        <p:nvSpPr>
          <p:cNvPr id="64515" name="Rectangle 3"/>
          <p:cNvSpPr>
            <a:spLocks noGrp="1" noChangeArrowheads="1"/>
          </p:cNvSpPr>
          <p:nvPr>
            <p:ph type="body" idx="4294967295"/>
          </p:nvPr>
        </p:nvSpPr>
        <p:spPr>
          <a:xfrm>
            <a:off x="381000" y="1981200"/>
            <a:ext cx="7772400" cy="4114800"/>
          </a:xfrm>
          <a:noFill/>
        </p:spPr>
        <p:txBody>
          <a:bodyPr/>
          <a:lstStyle/>
          <a:p>
            <a:pPr eaLnBrk="1" hangingPunct="1"/>
            <a:r>
              <a:rPr lang="en-US" altLang="en-US" dirty="0" smtClean="0"/>
              <a:t>Many major parts bolt on to vehicles</a:t>
            </a:r>
          </a:p>
          <a:p>
            <a:pPr eaLnBrk="1" hangingPunct="1"/>
            <a:r>
              <a:rPr lang="en-US" altLang="en-US" dirty="0" smtClean="0"/>
              <a:t>On-the-job experience is the only way to become competent at body part removal and replacement</a:t>
            </a:r>
          </a:p>
          <a:p>
            <a:pPr eaLnBrk="1" hangingPunct="1"/>
            <a:r>
              <a:rPr lang="en-US" altLang="en-US" dirty="0" smtClean="0"/>
              <a:t>Sometimes you must remove one part at a time; sometimes, it is better to remove several parts as an assembly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356616" y="556070"/>
            <a:ext cx="7772400" cy="1143000"/>
          </a:xfrm>
          <a:noFill/>
        </p:spPr>
        <p:txBody>
          <a:bodyPr>
            <a:normAutofit fontScale="90000"/>
          </a:bodyPr>
          <a:lstStyle/>
          <a:p>
            <a:pPr eaLnBrk="1" hangingPunct="1"/>
            <a:r>
              <a:rPr lang="en-US" altLang="en-US" dirty="0" smtClean="0">
                <a:solidFill>
                  <a:schemeClr val="tx1"/>
                </a:solidFill>
              </a:rPr>
              <a:t>How are Fastened Parts Serviced?</a:t>
            </a:r>
          </a:p>
        </p:txBody>
      </p:sp>
      <p:sp>
        <p:nvSpPr>
          <p:cNvPr id="66563" name="Rectangle 3"/>
          <p:cNvSpPr>
            <a:spLocks noGrp="1" noChangeArrowheads="1"/>
          </p:cNvSpPr>
          <p:nvPr>
            <p:ph type="body" idx="4294967295"/>
          </p:nvPr>
        </p:nvSpPr>
        <p:spPr>
          <a:xfrm>
            <a:off x="381000" y="1699070"/>
            <a:ext cx="8229600" cy="4396930"/>
          </a:xfrm>
          <a:noFill/>
        </p:spPr>
        <p:txBody>
          <a:bodyPr>
            <a:normAutofit fontScale="92500" lnSpcReduction="10000"/>
          </a:bodyPr>
          <a:lstStyle/>
          <a:p>
            <a:pPr eaLnBrk="1" hangingPunct="1"/>
            <a:r>
              <a:rPr lang="en-US" altLang="en-US" dirty="0" smtClean="0"/>
              <a:t>Fastened parts</a:t>
            </a:r>
          </a:p>
          <a:p>
            <a:pPr lvl="1" eaLnBrk="1" hangingPunct="1"/>
            <a:r>
              <a:rPr lang="en-US" altLang="en-US" dirty="0" smtClean="0"/>
              <a:t>Held on vehicle by bolts, nuts, screws, clips, and adhesives</a:t>
            </a:r>
          </a:p>
          <a:p>
            <a:pPr lvl="1" eaLnBrk="1" hangingPunct="1"/>
            <a:r>
              <a:rPr lang="en-US" altLang="en-US" dirty="0" smtClean="0"/>
              <a:t>Many parts that were held on with bolts and screws in the past now snap-fit into place</a:t>
            </a:r>
          </a:p>
          <a:p>
            <a:pPr eaLnBrk="1" hangingPunct="1"/>
            <a:r>
              <a:rPr lang="en-US" altLang="en-US" dirty="0" smtClean="0"/>
              <a:t>Part removal sequence</a:t>
            </a:r>
          </a:p>
          <a:p>
            <a:pPr lvl="1" eaLnBrk="1" hangingPunct="1"/>
            <a:r>
              <a:rPr lang="en-US" altLang="en-US" dirty="0" smtClean="0"/>
              <a:t>Start by removing large, external parts first</a:t>
            </a:r>
          </a:p>
          <a:p>
            <a:pPr lvl="1" eaLnBrk="1" hangingPunct="1"/>
            <a:r>
              <a:rPr lang="en-US" altLang="en-US" dirty="0" smtClean="0"/>
              <a:t>Refer to vehicle’s service manual or computerized service information</a:t>
            </a:r>
          </a:p>
          <a:p>
            <a:pPr lvl="2" eaLnBrk="1" hangingPunct="1"/>
            <a:r>
              <a:rPr lang="en-US" altLang="en-US" dirty="0" smtClean="0"/>
              <a:t>Body repair section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5"/>
          <p:cNvSpPr txBox="1">
            <a:spLocks noChangeArrowheads="1"/>
          </p:cNvSpPr>
          <p:nvPr/>
        </p:nvSpPr>
        <p:spPr bwMode="auto">
          <a:xfrm>
            <a:off x="342900" y="5410200"/>
            <a:ext cx="8305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t>FIGURE 14-3  </a:t>
            </a:r>
            <a:r>
              <a:rPr lang="en-US" altLang="en-US" sz="1800" dirty="0"/>
              <a:t>This high-performance sports car is a mid-engine design. Lightweight, rustproof aluminum panels, including the rear quarter panels, bolt to this advanced space frame</a:t>
            </a:r>
            <a:r>
              <a:rPr lang="en-US" altLang="en-US" sz="1800" dirty="0" smtClean="0"/>
              <a:t>.</a:t>
            </a:r>
            <a:endParaRPr lang="en-US" altLang="en-US"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838200"/>
            <a:ext cx="4114800" cy="41357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533400" y="518160"/>
            <a:ext cx="7772400" cy="1143000"/>
          </a:xfrm>
          <a:noFill/>
        </p:spPr>
        <p:txBody>
          <a:bodyPr/>
          <a:lstStyle/>
          <a:p>
            <a:pPr eaLnBrk="1" hangingPunct="1"/>
            <a:r>
              <a:rPr lang="en-US" altLang="en-US" dirty="0" smtClean="0">
                <a:solidFill>
                  <a:schemeClr val="tx1"/>
                </a:solidFill>
              </a:rPr>
              <a:t>Hood Service</a:t>
            </a:r>
          </a:p>
        </p:txBody>
      </p:sp>
      <p:sp>
        <p:nvSpPr>
          <p:cNvPr id="68611" name="Rectangle 3"/>
          <p:cNvSpPr>
            <a:spLocks noGrp="1" noChangeArrowheads="1"/>
          </p:cNvSpPr>
          <p:nvPr>
            <p:ph type="body" idx="4294967295"/>
          </p:nvPr>
        </p:nvSpPr>
        <p:spPr>
          <a:xfrm>
            <a:off x="457200" y="1676400"/>
            <a:ext cx="8382000" cy="4495800"/>
          </a:xfrm>
          <a:noFill/>
        </p:spPr>
        <p:txBody>
          <a:bodyPr>
            <a:normAutofit fontScale="92500" lnSpcReduction="10000"/>
          </a:bodyPr>
          <a:lstStyle/>
          <a:p>
            <a:pPr eaLnBrk="1" hangingPunct="1"/>
            <a:r>
              <a:rPr lang="en-US" altLang="en-US" dirty="0" smtClean="0"/>
              <a:t>Hood: one of the largest, heaviest panels on car or truck</a:t>
            </a:r>
          </a:p>
          <a:p>
            <a:pPr eaLnBrk="1" hangingPunct="1"/>
            <a:r>
              <a:rPr lang="en-US" altLang="en-US" dirty="0" smtClean="0"/>
              <a:t>Hood removal</a:t>
            </a:r>
          </a:p>
          <a:p>
            <a:pPr lvl="1" eaLnBrk="1" hangingPunct="1"/>
            <a:r>
              <a:rPr lang="en-US" altLang="en-US" dirty="0" smtClean="0"/>
              <a:t>Disconnect any wires and hoses</a:t>
            </a:r>
          </a:p>
          <a:p>
            <a:pPr lvl="1" eaLnBrk="1" hangingPunct="1"/>
            <a:r>
              <a:rPr lang="en-US" altLang="en-US" dirty="0" smtClean="0"/>
              <a:t>Hold hood open using hood prop tool as you remove shocks and other hood parts</a:t>
            </a:r>
          </a:p>
          <a:p>
            <a:pPr lvl="1" eaLnBrk="1" hangingPunct="1"/>
            <a:r>
              <a:rPr lang="en-US" altLang="en-US" dirty="0" smtClean="0"/>
              <a:t>Remove hood struts</a:t>
            </a:r>
          </a:p>
          <a:p>
            <a:pPr lvl="1" eaLnBrk="1" hangingPunct="1"/>
            <a:r>
              <a:rPr lang="en-US" altLang="en-US" dirty="0" smtClean="0"/>
              <a:t>Remove hood hinge bolts</a:t>
            </a:r>
          </a:p>
          <a:p>
            <a:pPr lvl="1" eaLnBrk="1" hangingPunct="1"/>
            <a:r>
              <a:rPr lang="en-US" altLang="en-US" dirty="0" smtClean="0"/>
              <a:t>Note location of any body shims or spacers that help adjust hood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5"/>
          <p:cNvSpPr txBox="1">
            <a:spLocks noChangeArrowheads="1"/>
          </p:cNvSpPr>
          <p:nvPr/>
        </p:nvSpPr>
        <p:spPr bwMode="auto">
          <a:xfrm>
            <a:off x="304800" y="5334000"/>
            <a:ext cx="82454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t>FIGURE 14-4  </a:t>
            </a:r>
            <a:r>
              <a:rPr lang="en-US" altLang="en-US" sz="1800" dirty="0"/>
              <a:t>This display vehicle has had all bolt-on parts removed, including the hood, fenders, bumper, doors, and grill, exposing the unibody structure and suspension</a:t>
            </a:r>
            <a:r>
              <a:rPr lang="en-US" altLang="en-US" sz="1800" dirty="0" smtClean="0"/>
              <a:t>.</a:t>
            </a:r>
            <a:endParaRPr lang="en-US" altLang="en-US"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562" y="762000"/>
            <a:ext cx="5715000" cy="40416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1610</TotalTime>
  <Words>2267</Words>
  <Application>Microsoft Office PowerPoint</Application>
  <PresentationFormat>On-screen Show (4:3)</PresentationFormat>
  <Paragraphs>195</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ＭＳ Ｐゴシック</vt:lpstr>
      <vt:lpstr>Arial</vt:lpstr>
      <vt:lpstr>Calibri</vt:lpstr>
      <vt:lpstr>Office Theme</vt:lpstr>
      <vt:lpstr>Hood, Bumper, Fender, Lid, and Trim Service</vt:lpstr>
      <vt:lpstr>PowerPoint Presentation</vt:lpstr>
      <vt:lpstr>Objectives</vt:lpstr>
      <vt:lpstr>Objectives (continued)</vt:lpstr>
      <vt:lpstr>Introduction</vt:lpstr>
      <vt:lpstr>How are Fastened Parts Serviced?</vt:lpstr>
      <vt:lpstr>PowerPoint Presentation</vt:lpstr>
      <vt:lpstr>Hood Service</vt:lpstr>
      <vt:lpstr>PowerPoint Presentation</vt:lpstr>
      <vt:lpstr>PowerPoint Presentation</vt:lpstr>
      <vt:lpstr>Hood Service (continued)</vt:lpstr>
      <vt:lpstr>Hood Service (continued)</vt:lpstr>
      <vt:lpstr>Hood Service (continued)</vt:lpstr>
      <vt:lpstr>PowerPoint Presentation</vt:lpstr>
      <vt:lpstr>Hood Service (continued)</vt:lpstr>
      <vt:lpstr>Hood Service (continued)</vt:lpstr>
      <vt:lpstr>Bumper Service</vt:lpstr>
      <vt:lpstr>Bumper Service (continued)</vt:lpstr>
      <vt:lpstr>PowerPoint Presentation</vt:lpstr>
      <vt:lpstr>Bumper Service (continued)</vt:lpstr>
      <vt:lpstr>PowerPoint Presentation</vt:lpstr>
      <vt:lpstr>Fender Service</vt:lpstr>
      <vt:lpstr>PowerPoint Presentation</vt:lpstr>
      <vt:lpstr>Fender Service (continued)</vt:lpstr>
      <vt:lpstr>Fender Service (continued)</vt:lpstr>
      <vt:lpstr>Grille Service</vt:lpstr>
      <vt:lpstr>Deck Lid and Hatch Service</vt:lpstr>
      <vt:lpstr>Deck Lid and Hatch Service (continued)</vt:lpstr>
      <vt:lpstr>PowerPoint Presentation</vt:lpstr>
      <vt:lpstr>PowerPoint Presentation</vt:lpstr>
      <vt:lpstr>Truck Bed Service</vt:lpstr>
      <vt:lpstr>Sound-Deadening Pads</vt:lpstr>
      <vt:lpstr>Custom Body Panels</vt:lpstr>
      <vt:lpstr>Installing Body Trim and Moldings</vt:lpstr>
      <vt:lpstr>PowerPoint Presentation</vt:lpstr>
      <vt:lpstr>PowerPoint Presentation</vt:lpstr>
      <vt:lpstr>PowerPoint Presentation</vt:lpstr>
      <vt:lpstr>Installing Body Trim and Moldings (continued)</vt:lpstr>
      <vt:lpstr>Installing Body Trim and Moldings (continued)</vt:lpstr>
      <vt:lpstr>Summary</vt:lpstr>
      <vt:lpstr>Summary</vt:lpstr>
      <vt:lpstr>Summary</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Vehicle Construction Technology</dc:title>
  <dc:creator>Chambliss, Sharon</dc:creator>
  <cp:lastModifiedBy>Chambliss, Sharon</cp:lastModifiedBy>
  <cp:revision>161</cp:revision>
  <dcterms:created xsi:type="dcterms:W3CDTF">2007-03-22T18:51:57Z</dcterms:created>
  <dcterms:modified xsi:type="dcterms:W3CDTF">2015-01-09T14:44:37Z</dcterms:modified>
</cp:coreProperties>
</file>