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Lora"/>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ora-regular.fntdata"/><Relationship Id="rId14" Type="http://schemas.openxmlformats.org/officeDocument/2006/relationships/slide" Target="slides/slide9.xml"/><Relationship Id="rId17" Type="http://schemas.openxmlformats.org/officeDocument/2006/relationships/font" Target="fonts/Lora-italic.fntdata"/><Relationship Id="rId16" Type="http://schemas.openxmlformats.org/officeDocument/2006/relationships/font" Target="fonts/Lora-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Lora-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f00bace00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f00bace00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f00bace00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f00bace00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142024f201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142024f201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1105c28bff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1105c28bff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fd4596a509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fd4596a509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214ee5db6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214ee5db6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f00bace007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f00bace007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cb36eee33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cb36eee33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B6D7A8"/>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7.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2.jp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0.jpg"/><Relationship Id="rId4" Type="http://schemas.openxmlformats.org/officeDocument/2006/relationships/image" Target="../media/image1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6.jpg"/><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332050"/>
            <a:ext cx="8520600" cy="16887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latin typeface="Lora"/>
                <a:ea typeface="Lora"/>
                <a:cs typeface="Lora"/>
                <a:sym typeface="Lora"/>
              </a:rPr>
              <a:t>Classroom Rules and Procedures</a:t>
            </a:r>
            <a:r>
              <a:rPr lang="en"/>
              <a:t>  </a:t>
            </a:r>
            <a:endParaRPr/>
          </a:p>
        </p:txBody>
      </p:sp>
      <p:pic>
        <p:nvPicPr>
          <p:cNvPr id="55" name="Google Shape;55;p13"/>
          <p:cNvPicPr preferRelativeResize="0"/>
          <p:nvPr/>
        </p:nvPicPr>
        <p:blipFill>
          <a:blip r:embed="rId3">
            <a:alphaModFix/>
          </a:blip>
          <a:stretch>
            <a:fillRect/>
          </a:stretch>
        </p:blipFill>
        <p:spPr>
          <a:xfrm>
            <a:off x="5193600" y="2165375"/>
            <a:ext cx="3638700" cy="2725525"/>
          </a:xfrm>
          <a:prstGeom prst="rect">
            <a:avLst/>
          </a:prstGeom>
          <a:noFill/>
          <a:ln>
            <a:noFill/>
          </a:ln>
        </p:spPr>
      </p:pic>
      <p:pic>
        <p:nvPicPr>
          <p:cNvPr id="56" name="Google Shape;56;p13"/>
          <p:cNvPicPr preferRelativeResize="0"/>
          <p:nvPr/>
        </p:nvPicPr>
        <p:blipFill>
          <a:blip r:embed="rId4">
            <a:alphaModFix/>
          </a:blip>
          <a:stretch>
            <a:fillRect/>
          </a:stretch>
        </p:blipFill>
        <p:spPr>
          <a:xfrm>
            <a:off x="311700" y="2414562"/>
            <a:ext cx="4436787" cy="24763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943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latin typeface="Lora"/>
                <a:ea typeface="Lora"/>
                <a:cs typeface="Lora"/>
                <a:sym typeface="Lora"/>
              </a:rPr>
              <a:t>Why do we have Rules?</a:t>
            </a:r>
            <a:endParaRPr b="1">
              <a:latin typeface="Lora"/>
              <a:ea typeface="Lora"/>
              <a:cs typeface="Lora"/>
              <a:sym typeface="Lora"/>
            </a:endParaRPr>
          </a:p>
        </p:txBody>
      </p:sp>
      <p:sp>
        <p:nvSpPr>
          <p:cNvPr id="62" name="Google Shape;62;p14"/>
          <p:cNvSpPr txBox="1"/>
          <p:nvPr>
            <p:ph idx="1" type="body"/>
          </p:nvPr>
        </p:nvSpPr>
        <p:spPr>
          <a:xfrm>
            <a:off x="311700" y="66702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900">
                <a:solidFill>
                  <a:schemeClr val="dk1"/>
                </a:solidFill>
                <a:latin typeface="Lora"/>
                <a:ea typeface="Lora"/>
                <a:cs typeface="Lora"/>
                <a:sym typeface="Lora"/>
              </a:rPr>
              <a:t>Rules are put in place so that </a:t>
            </a:r>
            <a:endParaRPr sz="1900">
              <a:solidFill>
                <a:schemeClr val="dk1"/>
              </a:solidFill>
              <a:latin typeface="Lora"/>
              <a:ea typeface="Lora"/>
              <a:cs typeface="Lora"/>
              <a:sym typeface="Lora"/>
            </a:endParaRPr>
          </a:p>
          <a:p>
            <a:pPr indent="-349250" lvl="0" marL="457200" rtl="0" algn="l">
              <a:spcBef>
                <a:spcPts val="1200"/>
              </a:spcBef>
              <a:spcAft>
                <a:spcPts val="0"/>
              </a:spcAft>
              <a:buClr>
                <a:schemeClr val="dk1"/>
              </a:buClr>
              <a:buSzPts val="1900"/>
              <a:buFont typeface="Lora"/>
              <a:buChar char="●"/>
            </a:pPr>
            <a:r>
              <a:rPr lang="en" sz="1900">
                <a:solidFill>
                  <a:schemeClr val="dk1"/>
                </a:solidFill>
                <a:latin typeface="Lora"/>
                <a:ea typeface="Lora"/>
                <a:cs typeface="Lora"/>
                <a:sym typeface="Lora"/>
              </a:rPr>
              <a:t>Everyone can feel safe and respected when learning </a:t>
            </a:r>
            <a:endParaRPr sz="1900">
              <a:solidFill>
                <a:schemeClr val="dk1"/>
              </a:solidFill>
              <a:latin typeface="Lora"/>
              <a:ea typeface="Lora"/>
              <a:cs typeface="Lora"/>
              <a:sym typeface="Lora"/>
            </a:endParaRPr>
          </a:p>
          <a:p>
            <a:pPr indent="-349250" lvl="0" marL="457200" rtl="0" algn="l">
              <a:spcBef>
                <a:spcPts val="0"/>
              </a:spcBef>
              <a:spcAft>
                <a:spcPts val="0"/>
              </a:spcAft>
              <a:buClr>
                <a:schemeClr val="dk1"/>
              </a:buClr>
              <a:buSzPts val="1900"/>
              <a:buFont typeface="Lora"/>
              <a:buChar char="●"/>
            </a:pPr>
            <a:r>
              <a:rPr lang="en" sz="1900">
                <a:solidFill>
                  <a:schemeClr val="dk1"/>
                </a:solidFill>
                <a:latin typeface="Lora"/>
                <a:ea typeface="Lora"/>
                <a:cs typeface="Lora"/>
                <a:sym typeface="Lora"/>
              </a:rPr>
              <a:t>We know what is </a:t>
            </a:r>
            <a:r>
              <a:rPr lang="en" sz="1900">
                <a:solidFill>
                  <a:schemeClr val="dk1"/>
                </a:solidFill>
                <a:latin typeface="Lora"/>
                <a:ea typeface="Lora"/>
                <a:cs typeface="Lora"/>
                <a:sym typeface="Lora"/>
              </a:rPr>
              <a:t>expected</a:t>
            </a:r>
            <a:r>
              <a:rPr lang="en" sz="1900">
                <a:solidFill>
                  <a:schemeClr val="dk1"/>
                </a:solidFill>
                <a:latin typeface="Lora"/>
                <a:ea typeface="Lora"/>
                <a:cs typeface="Lora"/>
                <a:sym typeface="Lora"/>
              </a:rPr>
              <a:t> of us </a:t>
            </a:r>
            <a:endParaRPr sz="1900">
              <a:solidFill>
                <a:schemeClr val="dk1"/>
              </a:solidFill>
              <a:latin typeface="Lora"/>
              <a:ea typeface="Lora"/>
              <a:cs typeface="Lora"/>
              <a:sym typeface="Lora"/>
            </a:endParaRPr>
          </a:p>
          <a:p>
            <a:pPr indent="-349250" lvl="0" marL="457200" rtl="0" algn="l">
              <a:spcBef>
                <a:spcPts val="0"/>
              </a:spcBef>
              <a:spcAft>
                <a:spcPts val="0"/>
              </a:spcAft>
              <a:buClr>
                <a:schemeClr val="dk1"/>
              </a:buClr>
              <a:buSzPts val="1900"/>
              <a:buFont typeface="Lora"/>
              <a:buChar char="●"/>
            </a:pPr>
            <a:r>
              <a:rPr lang="en" sz="1900">
                <a:solidFill>
                  <a:schemeClr val="dk1"/>
                </a:solidFill>
                <a:latin typeface="Lora"/>
                <a:ea typeface="Lora"/>
                <a:cs typeface="Lora"/>
                <a:sym typeface="Lora"/>
              </a:rPr>
              <a:t>To keep </a:t>
            </a:r>
            <a:r>
              <a:rPr lang="en" sz="1900">
                <a:solidFill>
                  <a:schemeClr val="dk1"/>
                </a:solidFill>
                <a:latin typeface="Lora"/>
                <a:ea typeface="Lora"/>
                <a:cs typeface="Lora"/>
                <a:sym typeface="Lora"/>
              </a:rPr>
              <a:t>the</a:t>
            </a:r>
            <a:r>
              <a:rPr lang="en" sz="1900">
                <a:solidFill>
                  <a:schemeClr val="dk1"/>
                </a:solidFill>
                <a:latin typeface="Lora"/>
                <a:ea typeface="Lora"/>
                <a:cs typeface="Lora"/>
                <a:sym typeface="Lora"/>
              </a:rPr>
              <a:t> class running </a:t>
            </a:r>
            <a:r>
              <a:rPr lang="en" sz="1900">
                <a:solidFill>
                  <a:schemeClr val="dk1"/>
                </a:solidFill>
                <a:latin typeface="Lora"/>
                <a:ea typeface="Lora"/>
                <a:cs typeface="Lora"/>
                <a:sym typeface="Lora"/>
              </a:rPr>
              <a:t>smoothly so that we can make amazing art!</a:t>
            </a:r>
            <a:endParaRPr sz="1900">
              <a:solidFill>
                <a:schemeClr val="dk1"/>
              </a:solidFill>
              <a:latin typeface="Lora"/>
              <a:ea typeface="Lora"/>
              <a:cs typeface="Lora"/>
              <a:sym typeface="Lora"/>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pic>
        <p:nvPicPr>
          <p:cNvPr id="63" name="Google Shape;63;p14"/>
          <p:cNvPicPr preferRelativeResize="0"/>
          <p:nvPr/>
        </p:nvPicPr>
        <p:blipFill rotWithShape="1">
          <a:blip r:embed="rId3">
            <a:alphaModFix/>
          </a:blip>
          <a:srcRect b="50000" l="0" r="0" t="0"/>
          <a:stretch/>
        </p:blipFill>
        <p:spPr>
          <a:xfrm>
            <a:off x="197600" y="2772623"/>
            <a:ext cx="4040400" cy="2020177"/>
          </a:xfrm>
          <a:prstGeom prst="rect">
            <a:avLst/>
          </a:prstGeom>
          <a:noFill/>
          <a:ln>
            <a:noFill/>
          </a:ln>
        </p:spPr>
      </p:pic>
      <p:pic>
        <p:nvPicPr>
          <p:cNvPr id="64" name="Google Shape;64;p14"/>
          <p:cNvPicPr preferRelativeResize="0"/>
          <p:nvPr/>
        </p:nvPicPr>
        <p:blipFill>
          <a:blip r:embed="rId4">
            <a:alphaModFix/>
          </a:blip>
          <a:stretch>
            <a:fillRect/>
          </a:stretch>
        </p:blipFill>
        <p:spPr>
          <a:xfrm>
            <a:off x="5451025" y="2398050"/>
            <a:ext cx="3049100" cy="25742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idx="1" type="body"/>
          </p:nvPr>
        </p:nvSpPr>
        <p:spPr>
          <a:xfrm>
            <a:off x="161400" y="139500"/>
            <a:ext cx="5666700" cy="4786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700">
                <a:solidFill>
                  <a:schemeClr val="dk1"/>
                </a:solidFill>
                <a:latin typeface="Lora"/>
                <a:ea typeface="Lora"/>
                <a:cs typeface="Lora"/>
                <a:sym typeface="Lora"/>
              </a:rPr>
              <a:t>The Basics</a:t>
            </a:r>
            <a:endParaRPr sz="1900">
              <a:solidFill>
                <a:schemeClr val="dk1"/>
              </a:solidFill>
              <a:latin typeface="Lora"/>
              <a:ea typeface="Lora"/>
              <a:cs typeface="Lora"/>
              <a:sym typeface="Lora"/>
            </a:endParaRPr>
          </a:p>
          <a:p>
            <a:pPr indent="-349250" lvl="0" marL="457200" rtl="0" algn="l">
              <a:spcBef>
                <a:spcPts val="1200"/>
              </a:spcBef>
              <a:spcAft>
                <a:spcPts val="0"/>
              </a:spcAft>
              <a:buClr>
                <a:schemeClr val="dk1"/>
              </a:buClr>
              <a:buSzPts val="1900"/>
              <a:buFont typeface="Lora"/>
              <a:buAutoNum type="arabicPeriod"/>
            </a:pPr>
            <a:r>
              <a:rPr lang="en" sz="1900">
                <a:solidFill>
                  <a:schemeClr val="dk1"/>
                </a:solidFill>
                <a:latin typeface="Lora"/>
                <a:ea typeface="Lora"/>
                <a:cs typeface="Lora"/>
                <a:sym typeface="Lora"/>
              </a:rPr>
              <a:t>Be a good listener and follow directions</a:t>
            </a:r>
            <a:endParaRPr sz="1900">
              <a:solidFill>
                <a:schemeClr val="dk1"/>
              </a:solidFill>
              <a:latin typeface="Lora"/>
              <a:ea typeface="Lora"/>
              <a:cs typeface="Lora"/>
              <a:sym typeface="Lora"/>
            </a:endParaRPr>
          </a:p>
          <a:p>
            <a:pPr indent="-349250" lvl="0" marL="457200" rtl="0" algn="l">
              <a:spcBef>
                <a:spcPts val="0"/>
              </a:spcBef>
              <a:spcAft>
                <a:spcPts val="0"/>
              </a:spcAft>
              <a:buClr>
                <a:schemeClr val="dk1"/>
              </a:buClr>
              <a:buSzPts val="1900"/>
              <a:buFont typeface="Lora"/>
              <a:buAutoNum type="arabicPeriod"/>
            </a:pPr>
            <a:r>
              <a:rPr lang="en" sz="1900">
                <a:solidFill>
                  <a:schemeClr val="dk1"/>
                </a:solidFill>
                <a:latin typeface="Lora"/>
                <a:ea typeface="Lora"/>
                <a:cs typeface="Lora"/>
                <a:sym typeface="Lora"/>
              </a:rPr>
              <a:t>Raise your hand to speak</a:t>
            </a:r>
            <a:endParaRPr sz="1900">
              <a:solidFill>
                <a:schemeClr val="dk1"/>
              </a:solidFill>
              <a:latin typeface="Lora"/>
              <a:ea typeface="Lora"/>
              <a:cs typeface="Lora"/>
              <a:sym typeface="Lora"/>
            </a:endParaRPr>
          </a:p>
          <a:p>
            <a:pPr indent="-349250" lvl="0" marL="457200" rtl="0" algn="l">
              <a:spcBef>
                <a:spcPts val="0"/>
              </a:spcBef>
              <a:spcAft>
                <a:spcPts val="0"/>
              </a:spcAft>
              <a:buClr>
                <a:schemeClr val="dk1"/>
              </a:buClr>
              <a:buSzPts val="1900"/>
              <a:buFont typeface="Lora"/>
              <a:buAutoNum type="arabicPeriod"/>
            </a:pPr>
            <a:r>
              <a:rPr lang="en" sz="1900">
                <a:solidFill>
                  <a:schemeClr val="dk1"/>
                </a:solidFill>
                <a:latin typeface="Lora"/>
                <a:ea typeface="Lora"/>
                <a:cs typeface="Lora"/>
                <a:sym typeface="Lora"/>
              </a:rPr>
              <a:t>Keep your hands to </a:t>
            </a:r>
            <a:r>
              <a:rPr lang="en" sz="1900">
                <a:solidFill>
                  <a:schemeClr val="dk1"/>
                </a:solidFill>
                <a:latin typeface="Lora"/>
                <a:ea typeface="Lora"/>
                <a:cs typeface="Lora"/>
                <a:sym typeface="Lora"/>
              </a:rPr>
              <a:t>yourself</a:t>
            </a:r>
            <a:r>
              <a:rPr lang="en" sz="1900">
                <a:solidFill>
                  <a:schemeClr val="dk1"/>
                </a:solidFill>
                <a:latin typeface="Lora"/>
                <a:ea typeface="Lora"/>
                <a:cs typeface="Lora"/>
                <a:sym typeface="Lora"/>
              </a:rPr>
              <a:t> </a:t>
            </a:r>
            <a:endParaRPr sz="1900">
              <a:solidFill>
                <a:schemeClr val="dk1"/>
              </a:solidFill>
              <a:latin typeface="Lora"/>
              <a:ea typeface="Lora"/>
              <a:cs typeface="Lora"/>
              <a:sym typeface="Lora"/>
            </a:endParaRPr>
          </a:p>
          <a:p>
            <a:pPr indent="-349250" lvl="0" marL="457200" rtl="0" algn="l">
              <a:spcBef>
                <a:spcPts val="0"/>
              </a:spcBef>
              <a:spcAft>
                <a:spcPts val="0"/>
              </a:spcAft>
              <a:buClr>
                <a:schemeClr val="dk1"/>
              </a:buClr>
              <a:buSzPts val="1900"/>
              <a:buFont typeface="Lora"/>
              <a:buAutoNum type="arabicPeriod"/>
            </a:pPr>
            <a:r>
              <a:rPr lang="en" sz="1900">
                <a:solidFill>
                  <a:schemeClr val="dk1"/>
                </a:solidFill>
                <a:latin typeface="Lora"/>
                <a:ea typeface="Lora"/>
                <a:cs typeface="Lora"/>
                <a:sym typeface="Lora"/>
              </a:rPr>
              <a:t>Stay in your seat (seats will be moved if you cannot stay on task)</a:t>
            </a:r>
            <a:endParaRPr sz="1900">
              <a:solidFill>
                <a:schemeClr val="dk1"/>
              </a:solidFill>
              <a:latin typeface="Lora"/>
              <a:ea typeface="Lora"/>
              <a:cs typeface="Lora"/>
              <a:sym typeface="Lora"/>
            </a:endParaRPr>
          </a:p>
          <a:p>
            <a:pPr indent="-349250" lvl="0" marL="457200" rtl="0" algn="l">
              <a:spcBef>
                <a:spcPts val="0"/>
              </a:spcBef>
              <a:spcAft>
                <a:spcPts val="0"/>
              </a:spcAft>
              <a:buClr>
                <a:schemeClr val="dk1"/>
              </a:buClr>
              <a:buSzPts val="1900"/>
              <a:buFont typeface="Lora"/>
              <a:buAutoNum type="arabicPeriod"/>
            </a:pPr>
            <a:r>
              <a:rPr lang="en" sz="1900">
                <a:solidFill>
                  <a:schemeClr val="dk1"/>
                </a:solidFill>
                <a:latin typeface="Lora"/>
                <a:ea typeface="Lora"/>
                <a:cs typeface="Lora"/>
                <a:sym typeface="Lora"/>
              </a:rPr>
              <a:t>10:10 Rule! You must be here the first and last 10 minutes of class</a:t>
            </a:r>
            <a:endParaRPr sz="1900">
              <a:solidFill>
                <a:schemeClr val="dk1"/>
              </a:solidFill>
              <a:latin typeface="Lora"/>
              <a:ea typeface="Lora"/>
              <a:cs typeface="Lora"/>
              <a:sym typeface="Lora"/>
            </a:endParaRPr>
          </a:p>
          <a:p>
            <a:pPr indent="-349250" lvl="0" marL="457200" rtl="0" algn="l">
              <a:spcBef>
                <a:spcPts val="0"/>
              </a:spcBef>
              <a:spcAft>
                <a:spcPts val="0"/>
              </a:spcAft>
              <a:buClr>
                <a:schemeClr val="dk1"/>
              </a:buClr>
              <a:buSzPts val="1900"/>
              <a:buFont typeface="Lora"/>
              <a:buAutoNum type="arabicPeriod"/>
            </a:pPr>
            <a:r>
              <a:rPr lang="en" sz="1900">
                <a:solidFill>
                  <a:schemeClr val="dk1"/>
                </a:solidFill>
                <a:latin typeface="Lora"/>
                <a:ea typeface="Lora"/>
                <a:cs typeface="Lora"/>
                <a:sym typeface="Lora"/>
              </a:rPr>
              <a:t>Take care of our classroom art supplies</a:t>
            </a:r>
            <a:endParaRPr sz="1900">
              <a:solidFill>
                <a:schemeClr val="dk1"/>
              </a:solidFill>
              <a:latin typeface="Lora"/>
              <a:ea typeface="Lora"/>
              <a:cs typeface="Lora"/>
              <a:sym typeface="Lora"/>
            </a:endParaRPr>
          </a:p>
          <a:p>
            <a:pPr indent="-349250" lvl="0" marL="457200" rtl="0" algn="l">
              <a:spcBef>
                <a:spcPts val="0"/>
              </a:spcBef>
              <a:spcAft>
                <a:spcPts val="0"/>
              </a:spcAft>
              <a:buClr>
                <a:schemeClr val="dk1"/>
              </a:buClr>
              <a:buSzPts val="1900"/>
              <a:buFont typeface="Lora"/>
              <a:buAutoNum type="arabicPeriod"/>
            </a:pPr>
            <a:r>
              <a:rPr lang="en" sz="1900">
                <a:solidFill>
                  <a:schemeClr val="dk1"/>
                </a:solidFill>
                <a:latin typeface="Lora"/>
                <a:ea typeface="Lora"/>
                <a:cs typeface="Lora"/>
                <a:sym typeface="Lora"/>
              </a:rPr>
              <a:t>Show up to class on time, if not, with an excuse →</a:t>
            </a:r>
            <a:endParaRPr sz="1900">
              <a:solidFill>
                <a:schemeClr val="dk1"/>
              </a:solidFill>
              <a:latin typeface="Lora"/>
              <a:ea typeface="Lora"/>
              <a:cs typeface="Lora"/>
              <a:sym typeface="Lora"/>
            </a:endParaRPr>
          </a:p>
          <a:p>
            <a:pPr indent="-349250" lvl="0" marL="457200" rtl="0" algn="l">
              <a:spcBef>
                <a:spcPts val="0"/>
              </a:spcBef>
              <a:spcAft>
                <a:spcPts val="0"/>
              </a:spcAft>
              <a:buClr>
                <a:schemeClr val="dk1"/>
              </a:buClr>
              <a:buSzPts val="1900"/>
              <a:buFont typeface="Lora"/>
              <a:buAutoNum type="arabicPeriod"/>
            </a:pPr>
            <a:r>
              <a:rPr lang="en" sz="1900">
                <a:solidFill>
                  <a:schemeClr val="dk1"/>
                </a:solidFill>
                <a:latin typeface="Lora"/>
                <a:ea typeface="Lora"/>
                <a:cs typeface="Lora"/>
                <a:sym typeface="Lora"/>
              </a:rPr>
              <a:t>Try your best and HAVE FUN! </a:t>
            </a:r>
            <a:endParaRPr sz="1900">
              <a:solidFill>
                <a:schemeClr val="dk1"/>
              </a:solidFill>
              <a:latin typeface="Lora"/>
              <a:ea typeface="Lora"/>
              <a:cs typeface="Lora"/>
              <a:sym typeface="Lora"/>
            </a:endParaRPr>
          </a:p>
        </p:txBody>
      </p:sp>
      <p:pic>
        <p:nvPicPr>
          <p:cNvPr id="70" name="Google Shape;70;p15"/>
          <p:cNvPicPr preferRelativeResize="0"/>
          <p:nvPr/>
        </p:nvPicPr>
        <p:blipFill>
          <a:blip r:embed="rId3">
            <a:alphaModFix/>
          </a:blip>
          <a:stretch>
            <a:fillRect/>
          </a:stretch>
        </p:blipFill>
        <p:spPr>
          <a:xfrm>
            <a:off x="6011875" y="639352"/>
            <a:ext cx="2977625" cy="40386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latin typeface="Lora"/>
                <a:ea typeface="Lora"/>
                <a:cs typeface="Lora"/>
                <a:sym typeface="Lora"/>
              </a:rPr>
              <a:t>Art Classroom Rules</a:t>
            </a:r>
            <a:endParaRPr b="1">
              <a:latin typeface="Lora"/>
              <a:ea typeface="Lora"/>
              <a:cs typeface="Lora"/>
              <a:sym typeface="Lora"/>
            </a:endParaRPr>
          </a:p>
        </p:txBody>
      </p:sp>
      <p:pic>
        <p:nvPicPr>
          <p:cNvPr id="76" name="Google Shape;76;p16"/>
          <p:cNvPicPr preferRelativeResize="0"/>
          <p:nvPr/>
        </p:nvPicPr>
        <p:blipFill>
          <a:blip r:embed="rId3">
            <a:alphaModFix/>
          </a:blip>
          <a:stretch>
            <a:fillRect/>
          </a:stretch>
        </p:blipFill>
        <p:spPr>
          <a:xfrm>
            <a:off x="4703775" y="96575"/>
            <a:ext cx="3944825" cy="4950352"/>
          </a:xfrm>
          <a:prstGeom prst="rect">
            <a:avLst/>
          </a:prstGeom>
          <a:noFill/>
          <a:ln>
            <a:noFill/>
          </a:ln>
        </p:spPr>
      </p:pic>
      <p:pic>
        <p:nvPicPr>
          <p:cNvPr id="77" name="Google Shape;77;p16"/>
          <p:cNvPicPr preferRelativeResize="0"/>
          <p:nvPr/>
        </p:nvPicPr>
        <p:blipFill>
          <a:blip r:embed="rId4">
            <a:alphaModFix/>
          </a:blip>
          <a:stretch>
            <a:fillRect/>
          </a:stretch>
        </p:blipFill>
        <p:spPr>
          <a:xfrm>
            <a:off x="311700" y="2021800"/>
            <a:ext cx="3944825" cy="285402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2349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sz="3244">
                <a:latin typeface="Lora"/>
                <a:ea typeface="Lora"/>
                <a:cs typeface="Lora"/>
                <a:sym typeface="Lora"/>
              </a:rPr>
              <a:t>No Phones</a:t>
            </a:r>
            <a:r>
              <a:rPr lang="en">
                <a:latin typeface="Lora"/>
                <a:ea typeface="Lora"/>
                <a:cs typeface="Lora"/>
                <a:sym typeface="Lora"/>
              </a:rPr>
              <a:t> </a:t>
            </a:r>
            <a:endParaRPr>
              <a:latin typeface="Lora"/>
              <a:ea typeface="Lora"/>
              <a:cs typeface="Lora"/>
              <a:sym typeface="Lora"/>
            </a:endParaRPr>
          </a:p>
        </p:txBody>
      </p:sp>
      <p:sp>
        <p:nvSpPr>
          <p:cNvPr id="83" name="Google Shape;83;p17"/>
          <p:cNvSpPr txBox="1"/>
          <p:nvPr>
            <p:ph idx="1" type="body"/>
          </p:nvPr>
        </p:nvSpPr>
        <p:spPr>
          <a:xfrm>
            <a:off x="183700" y="935175"/>
            <a:ext cx="5377200" cy="39246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0"/>
              </a:spcAft>
              <a:buSzPts val="1018"/>
              <a:buNone/>
            </a:pPr>
            <a:r>
              <a:rPr lang="en">
                <a:solidFill>
                  <a:schemeClr val="dk1"/>
                </a:solidFill>
                <a:latin typeface="Lora"/>
                <a:ea typeface="Lora"/>
                <a:cs typeface="Lora"/>
                <a:sym typeface="Lora"/>
              </a:rPr>
              <a:t>It is a </a:t>
            </a:r>
            <a:r>
              <a:rPr b="1" lang="en">
                <a:solidFill>
                  <a:schemeClr val="dk1"/>
                </a:solidFill>
                <a:latin typeface="Lora"/>
                <a:ea typeface="Lora"/>
                <a:cs typeface="Lora"/>
                <a:sym typeface="Lora"/>
              </a:rPr>
              <a:t>school rule</a:t>
            </a:r>
            <a:r>
              <a:rPr lang="en">
                <a:solidFill>
                  <a:schemeClr val="dk1"/>
                </a:solidFill>
                <a:latin typeface="Lora"/>
                <a:ea typeface="Lora"/>
                <a:cs typeface="Lora"/>
                <a:sym typeface="Lora"/>
              </a:rPr>
              <a:t> that you should not have your phone in class already.</a:t>
            </a:r>
            <a:endParaRPr>
              <a:solidFill>
                <a:schemeClr val="dk1"/>
              </a:solidFill>
              <a:latin typeface="Lora"/>
              <a:ea typeface="Lora"/>
              <a:cs typeface="Lora"/>
              <a:sym typeface="Lora"/>
            </a:endParaRPr>
          </a:p>
          <a:p>
            <a:pPr indent="0" lvl="0" marL="0" rtl="0" algn="l">
              <a:lnSpc>
                <a:spcPct val="105000"/>
              </a:lnSpc>
              <a:spcBef>
                <a:spcPts val="1200"/>
              </a:spcBef>
              <a:spcAft>
                <a:spcPts val="0"/>
              </a:spcAft>
              <a:buSzPts val="1018"/>
              <a:buNone/>
            </a:pPr>
            <a:r>
              <a:rPr lang="en">
                <a:solidFill>
                  <a:schemeClr val="dk1"/>
                </a:solidFill>
                <a:latin typeface="Lora"/>
                <a:ea typeface="Lora"/>
                <a:cs typeface="Lora"/>
                <a:sym typeface="Lora"/>
              </a:rPr>
              <a:t>You will be given a write up and then a detention if your phone is a repeated distraction.</a:t>
            </a:r>
            <a:endParaRPr>
              <a:solidFill>
                <a:schemeClr val="dk1"/>
              </a:solidFill>
              <a:latin typeface="Lora"/>
              <a:ea typeface="Lora"/>
              <a:cs typeface="Lora"/>
              <a:sym typeface="Lora"/>
            </a:endParaRPr>
          </a:p>
          <a:p>
            <a:pPr indent="0" lvl="0" marL="0" rtl="0" algn="l">
              <a:lnSpc>
                <a:spcPct val="105000"/>
              </a:lnSpc>
              <a:spcBef>
                <a:spcPts val="1200"/>
              </a:spcBef>
              <a:spcAft>
                <a:spcPts val="0"/>
              </a:spcAft>
              <a:buClr>
                <a:schemeClr val="dk1"/>
              </a:buClr>
              <a:buSzPts val="1018"/>
              <a:buFont typeface="Arial"/>
              <a:buNone/>
            </a:pPr>
            <a:r>
              <a:rPr lang="en" u="sng">
                <a:solidFill>
                  <a:schemeClr val="dk1"/>
                </a:solidFill>
                <a:latin typeface="Lora"/>
                <a:ea typeface="Lora"/>
                <a:cs typeface="Lora"/>
                <a:sym typeface="Lora"/>
              </a:rPr>
              <a:t>NO PHOTOS OR VIDEOS </a:t>
            </a:r>
            <a:r>
              <a:rPr lang="en">
                <a:solidFill>
                  <a:schemeClr val="dk1"/>
                </a:solidFill>
                <a:latin typeface="Lora"/>
                <a:ea typeface="Lora"/>
                <a:cs typeface="Lora"/>
                <a:sym typeface="Lora"/>
              </a:rPr>
              <a:t>or</a:t>
            </a:r>
            <a:r>
              <a:rPr lang="en">
                <a:solidFill>
                  <a:schemeClr val="dk1"/>
                </a:solidFill>
                <a:latin typeface="Lora"/>
                <a:ea typeface="Lora"/>
                <a:cs typeface="Lora"/>
                <a:sym typeface="Lora"/>
              </a:rPr>
              <a:t> you will be given detention as this is a huge violation of rules. There is a time and place for selfies and Tik Tok dances, and the classroom is never one of them. </a:t>
            </a:r>
            <a:endParaRPr>
              <a:solidFill>
                <a:schemeClr val="dk1"/>
              </a:solidFill>
              <a:latin typeface="Lora"/>
              <a:ea typeface="Lora"/>
              <a:cs typeface="Lora"/>
              <a:sym typeface="Lora"/>
            </a:endParaRPr>
          </a:p>
          <a:p>
            <a:pPr indent="0" lvl="0" marL="0" rtl="0" algn="l">
              <a:lnSpc>
                <a:spcPct val="105000"/>
              </a:lnSpc>
              <a:spcBef>
                <a:spcPts val="1200"/>
              </a:spcBef>
              <a:spcAft>
                <a:spcPts val="1200"/>
              </a:spcAft>
              <a:buClr>
                <a:schemeClr val="dk1"/>
              </a:buClr>
              <a:buSzPts val="1018"/>
              <a:buFont typeface="Arial"/>
              <a:buNone/>
            </a:pPr>
            <a:r>
              <a:rPr b="1" lang="en">
                <a:solidFill>
                  <a:schemeClr val="dk1"/>
                </a:solidFill>
                <a:latin typeface="Lora"/>
                <a:ea typeface="Lora"/>
                <a:cs typeface="Lora"/>
                <a:sym typeface="Lora"/>
              </a:rPr>
              <a:t>Headphones and laptops are welcomed and encouraged. There are those who enjoy listening to music when creating and that is always fine by me! 😊</a:t>
            </a:r>
            <a:endParaRPr b="1">
              <a:solidFill>
                <a:schemeClr val="dk1"/>
              </a:solidFill>
              <a:latin typeface="Lora"/>
              <a:ea typeface="Lora"/>
              <a:cs typeface="Lora"/>
              <a:sym typeface="Lora"/>
            </a:endParaRPr>
          </a:p>
        </p:txBody>
      </p:sp>
      <p:pic>
        <p:nvPicPr>
          <p:cNvPr id="84" name="Google Shape;84;p17"/>
          <p:cNvPicPr preferRelativeResize="0"/>
          <p:nvPr/>
        </p:nvPicPr>
        <p:blipFill rotWithShape="1">
          <a:blip r:embed="rId3">
            <a:alphaModFix/>
          </a:blip>
          <a:srcRect b="0" l="30146" r="9655" t="0"/>
          <a:stretch/>
        </p:blipFill>
        <p:spPr>
          <a:xfrm>
            <a:off x="6033275" y="234925"/>
            <a:ext cx="2799025" cy="2604000"/>
          </a:xfrm>
          <a:prstGeom prst="rect">
            <a:avLst/>
          </a:prstGeom>
          <a:noFill/>
          <a:ln>
            <a:noFill/>
          </a:ln>
        </p:spPr>
      </p:pic>
      <p:pic>
        <p:nvPicPr>
          <p:cNvPr id="85" name="Google Shape;85;p17"/>
          <p:cNvPicPr preferRelativeResize="0"/>
          <p:nvPr/>
        </p:nvPicPr>
        <p:blipFill rotWithShape="1">
          <a:blip r:embed="rId4">
            <a:alphaModFix/>
          </a:blip>
          <a:srcRect b="28962" l="0" r="0" t="0"/>
          <a:stretch/>
        </p:blipFill>
        <p:spPr>
          <a:xfrm>
            <a:off x="6033275" y="3165803"/>
            <a:ext cx="2799025" cy="169387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311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latin typeface="Lora"/>
                <a:ea typeface="Lora"/>
                <a:cs typeface="Lora"/>
                <a:sym typeface="Lora"/>
              </a:rPr>
              <a:t>Art Supplies-</a:t>
            </a:r>
            <a:r>
              <a:rPr b="1" lang="en">
                <a:latin typeface="Lora"/>
                <a:ea typeface="Lora"/>
                <a:cs typeface="Lora"/>
                <a:sym typeface="Lora"/>
              </a:rPr>
              <a:t>Use and Safety</a:t>
            </a:r>
            <a:endParaRPr b="1">
              <a:latin typeface="Lora"/>
              <a:ea typeface="Lora"/>
              <a:cs typeface="Lora"/>
              <a:sym typeface="Lora"/>
            </a:endParaRPr>
          </a:p>
        </p:txBody>
      </p:sp>
      <p:sp>
        <p:nvSpPr>
          <p:cNvPr id="91" name="Google Shape;91;p18"/>
          <p:cNvSpPr txBox="1"/>
          <p:nvPr>
            <p:ph idx="1" type="body"/>
          </p:nvPr>
        </p:nvSpPr>
        <p:spPr>
          <a:xfrm>
            <a:off x="311700" y="1017725"/>
            <a:ext cx="8520600" cy="34164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0"/>
              </a:spcAft>
              <a:buSzPts val="1018"/>
              <a:buNone/>
            </a:pPr>
            <a:r>
              <a:rPr b="1" lang="en" sz="2042" u="sng">
                <a:solidFill>
                  <a:schemeClr val="dk1"/>
                </a:solidFill>
                <a:latin typeface="Lora"/>
                <a:ea typeface="Lora"/>
                <a:cs typeface="Lora"/>
                <a:sym typeface="Lora"/>
              </a:rPr>
              <a:t>You must have teacher approval: </a:t>
            </a:r>
            <a:r>
              <a:rPr lang="en" sz="2042">
                <a:solidFill>
                  <a:schemeClr val="dk1"/>
                </a:solidFill>
                <a:latin typeface="Lora"/>
                <a:ea typeface="Lora"/>
                <a:cs typeface="Lora"/>
                <a:sym typeface="Lora"/>
              </a:rPr>
              <a:t>No art supplies should be used unless the teacher approves for you to use them. If you use anything without permission or make a mess on purpose you will get a 2 hour detention.</a:t>
            </a:r>
            <a:endParaRPr sz="2042">
              <a:solidFill>
                <a:schemeClr val="dk1"/>
              </a:solidFill>
              <a:latin typeface="Lora"/>
              <a:ea typeface="Lora"/>
              <a:cs typeface="Lora"/>
              <a:sym typeface="Lora"/>
            </a:endParaRPr>
          </a:p>
          <a:p>
            <a:pPr indent="0" lvl="0" marL="0" rtl="0" algn="l">
              <a:lnSpc>
                <a:spcPct val="105000"/>
              </a:lnSpc>
              <a:spcBef>
                <a:spcPts val="1200"/>
              </a:spcBef>
              <a:spcAft>
                <a:spcPts val="0"/>
              </a:spcAft>
              <a:buSzPts val="1018"/>
              <a:buNone/>
            </a:pPr>
            <a:r>
              <a:rPr b="1" lang="en" sz="2042" u="sng">
                <a:solidFill>
                  <a:schemeClr val="dk1"/>
                </a:solidFill>
                <a:latin typeface="Lora"/>
                <a:ea typeface="Lora"/>
                <a:cs typeface="Lora"/>
                <a:sym typeface="Lora"/>
              </a:rPr>
              <a:t>Respect our art supplies:</a:t>
            </a:r>
            <a:r>
              <a:rPr lang="en" sz="2042">
                <a:solidFill>
                  <a:schemeClr val="dk1"/>
                </a:solidFill>
                <a:latin typeface="Lora"/>
                <a:ea typeface="Lora"/>
                <a:cs typeface="Lora"/>
                <a:sym typeface="Lora"/>
              </a:rPr>
              <a:t> Materials that are purposefully broken or thrown is an automatic write up and possible detention. We only have so many supplies for 800 students at our school to share. If they all get damaged, stolen, or broken, we will run out. </a:t>
            </a:r>
            <a:endParaRPr sz="2042">
              <a:solidFill>
                <a:schemeClr val="dk1"/>
              </a:solidFill>
              <a:latin typeface="Lora"/>
              <a:ea typeface="Lora"/>
              <a:cs typeface="Lora"/>
              <a:sym typeface="Lora"/>
            </a:endParaRPr>
          </a:p>
          <a:p>
            <a:pPr indent="0" lvl="0" marL="0" rtl="0" algn="l">
              <a:lnSpc>
                <a:spcPct val="105000"/>
              </a:lnSpc>
              <a:spcBef>
                <a:spcPts val="1200"/>
              </a:spcBef>
              <a:spcAft>
                <a:spcPts val="1200"/>
              </a:spcAft>
              <a:buClr>
                <a:schemeClr val="dk1"/>
              </a:buClr>
              <a:buSzPts val="1018"/>
              <a:buFont typeface="Arial"/>
              <a:buNone/>
            </a:pPr>
            <a:r>
              <a:rPr b="1" lang="en" sz="2042" u="sng">
                <a:solidFill>
                  <a:schemeClr val="dk1"/>
                </a:solidFill>
                <a:latin typeface="Lora"/>
                <a:ea typeface="Lora"/>
                <a:cs typeface="Lora"/>
                <a:sym typeface="Lora"/>
              </a:rPr>
              <a:t>HUGE NO NO’s include:</a:t>
            </a:r>
            <a:r>
              <a:rPr lang="en" sz="2042">
                <a:solidFill>
                  <a:schemeClr val="dk1"/>
                </a:solidFill>
                <a:latin typeface="Lora"/>
                <a:ea typeface="Lora"/>
                <a:cs typeface="Lora"/>
                <a:sym typeface="Lora"/>
              </a:rPr>
              <a:t> Poking your friends, writing on people, or coloring all over yourself. Act with CLASS colonels. 😥 These behaviors will land you right in detention.</a:t>
            </a:r>
            <a:endParaRPr sz="2042">
              <a:solidFill>
                <a:schemeClr val="dk1"/>
              </a:solidFill>
              <a:latin typeface="Lora"/>
              <a:ea typeface="Lora"/>
              <a:cs typeface="Lora"/>
              <a:sym typeface="Lor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9"/>
          <p:cNvSpPr txBox="1"/>
          <p:nvPr>
            <p:ph type="title"/>
          </p:nvPr>
        </p:nvSpPr>
        <p:spPr>
          <a:xfrm>
            <a:off x="183700" y="25050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latin typeface="Lora"/>
                <a:ea typeface="Lora"/>
                <a:cs typeface="Lora"/>
                <a:sym typeface="Lora"/>
              </a:rPr>
              <a:t>IF YOU ARE ABSENT </a:t>
            </a:r>
            <a:endParaRPr b="1">
              <a:latin typeface="Lora"/>
              <a:ea typeface="Lora"/>
              <a:cs typeface="Lora"/>
              <a:sym typeface="Lora"/>
            </a:endParaRPr>
          </a:p>
        </p:txBody>
      </p:sp>
      <p:sp>
        <p:nvSpPr>
          <p:cNvPr id="97" name="Google Shape;97;p19"/>
          <p:cNvSpPr txBox="1"/>
          <p:nvPr>
            <p:ph idx="1" type="body"/>
          </p:nvPr>
        </p:nvSpPr>
        <p:spPr>
          <a:xfrm>
            <a:off x="100200" y="935125"/>
            <a:ext cx="6045300" cy="447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solidFill>
                  <a:schemeClr val="dk1"/>
                </a:solidFill>
                <a:latin typeface="Lora"/>
                <a:ea typeface="Lora"/>
                <a:cs typeface="Lora"/>
                <a:sym typeface="Lora"/>
              </a:rPr>
              <a:t>If you will be absent for any reason please check our schoology page.</a:t>
            </a:r>
            <a:endParaRPr sz="2000">
              <a:solidFill>
                <a:schemeClr val="dk1"/>
              </a:solidFill>
              <a:latin typeface="Lora"/>
              <a:ea typeface="Lora"/>
              <a:cs typeface="Lora"/>
              <a:sym typeface="Lora"/>
            </a:endParaRPr>
          </a:p>
          <a:p>
            <a:pPr indent="-355600" lvl="0" marL="457200" rtl="0" algn="l">
              <a:spcBef>
                <a:spcPts val="1200"/>
              </a:spcBef>
              <a:spcAft>
                <a:spcPts val="0"/>
              </a:spcAft>
              <a:buClr>
                <a:schemeClr val="dk1"/>
              </a:buClr>
              <a:buSzPts val="2000"/>
              <a:buFont typeface="Lora"/>
              <a:buAutoNum type="arabicPeriod"/>
            </a:pPr>
            <a:r>
              <a:rPr lang="en" sz="2000">
                <a:solidFill>
                  <a:schemeClr val="dk1"/>
                </a:solidFill>
                <a:latin typeface="Lora"/>
                <a:ea typeface="Lora"/>
                <a:cs typeface="Lora"/>
                <a:sym typeface="Lora"/>
              </a:rPr>
              <a:t>Click on our </a:t>
            </a:r>
            <a:r>
              <a:rPr lang="en" sz="2000" u="sng">
                <a:solidFill>
                  <a:schemeClr val="dk1"/>
                </a:solidFill>
                <a:latin typeface="Lora"/>
                <a:ea typeface="Lora"/>
                <a:cs typeface="Lora"/>
                <a:sym typeface="Lora"/>
              </a:rPr>
              <a:t>schoology Page</a:t>
            </a:r>
            <a:endParaRPr sz="2000" u="sng">
              <a:solidFill>
                <a:schemeClr val="dk1"/>
              </a:solidFill>
              <a:latin typeface="Lora"/>
              <a:ea typeface="Lora"/>
              <a:cs typeface="Lora"/>
              <a:sym typeface="Lora"/>
            </a:endParaRPr>
          </a:p>
          <a:p>
            <a:pPr indent="-355600" lvl="0" marL="457200" rtl="0" algn="l">
              <a:spcBef>
                <a:spcPts val="0"/>
              </a:spcBef>
              <a:spcAft>
                <a:spcPts val="0"/>
              </a:spcAft>
              <a:buClr>
                <a:schemeClr val="dk1"/>
              </a:buClr>
              <a:buSzPts val="2000"/>
              <a:buFont typeface="Lora"/>
              <a:buAutoNum type="arabicPeriod"/>
            </a:pPr>
            <a:r>
              <a:rPr lang="en" sz="2000">
                <a:solidFill>
                  <a:schemeClr val="dk1"/>
                </a:solidFill>
                <a:latin typeface="Lora"/>
                <a:ea typeface="Lora"/>
                <a:cs typeface="Lora"/>
                <a:sym typeface="Lora"/>
              </a:rPr>
              <a:t>Click on the </a:t>
            </a:r>
            <a:r>
              <a:rPr lang="en" sz="2000" u="sng">
                <a:solidFill>
                  <a:schemeClr val="dk1"/>
                </a:solidFill>
                <a:latin typeface="Lora"/>
                <a:ea typeface="Lora"/>
                <a:cs typeface="Lora"/>
                <a:sym typeface="Lora"/>
              </a:rPr>
              <a:t>materials tab</a:t>
            </a:r>
            <a:endParaRPr sz="2000" u="sng">
              <a:solidFill>
                <a:schemeClr val="dk1"/>
              </a:solidFill>
              <a:latin typeface="Lora"/>
              <a:ea typeface="Lora"/>
              <a:cs typeface="Lora"/>
              <a:sym typeface="Lora"/>
            </a:endParaRPr>
          </a:p>
          <a:p>
            <a:pPr indent="-355600" lvl="0" marL="457200" rtl="0" algn="l">
              <a:spcBef>
                <a:spcPts val="0"/>
              </a:spcBef>
              <a:spcAft>
                <a:spcPts val="0"/>
              </a:spcAft>
              <a:buClr>
                <a:schemeClr val="dk1"/>
              </a:buClr>
              <a:buSzPts val="2000"/>
              <a:buFont typeface="Lora"/>
              <a:buAutoNum type="arabicPeriod"/>
            </a:pPr>
            <a:r>
              <a:rPr lang="en" sz="2000">
                <a:solidFill>
                  <a:schemeClr val="dk1"/>
                </a:solidFill>
                <a:latin typeface="Lora"/>
                <a:ea typeface="Lora"/>
                <a:cs typeface="Lora"/>
                <a:sym typeface="Lora"/>
              </a:rPr>
              <a:t>Find the current assignment we are working on. There will be a </a:t>
            </a:r>
            <a:r>
              <a:rPr lang="en" sz="2000" u="sng">
                <a:solidFill>
                  <a:schemeClr val="dk1"/>
                </a:solidFill>
                <a:latin typeface="Lora"/>
                <a:ea typeface="Lora"/>
                <a:cs typeface="Lora"/>
                <a:sym typeface="Lora"/>
              </a:rPr>
              <a:t>presentation</a:t>
            </a:r>
            <a:r>
              <a:rPr lang="en" sz="2000" u="sng">
                <a:solidFill>
                  <a:schemeClr val="dk1"/>
                </a:solidFill>
                <a:latin typeface="Lora"/>
                <a:ea typeface="Lora"/>
                <a:cs typeface="Lora"/>
                <a:sym typeface="Lora"/>
              </a:rPr>
              <a:t> </a:t>
            </a:r>
            <a:r>
              <a:rPr lang="en" sz="2000" u="sng">
                <a:solidFill>
                  <a:schemeClr val="dk1"/>
                </a:solidFill>
                <a:latin typeface="Lora"/>
                <a:ea typeface="Lora"/>
                <a:cs typeface="Lora"/>
                <a:sym typeface="Lora"/>
              </a:rPr>
              <a:t>attached</a:t>
            </a:r>
            <a:r>
              <a:rPr lang="en" sz="2000" u="sng">
                <a:solidFill>
                  <a:schemeClr val="dk1"/>
                </a:solidFill>
                <a:latin typeface="Lora"/>
                <a:ea typeface="Lora"/>
                <a:cs typeface="Lora"/>
                <a:sym typeface="Lora"/>
              </a:rPr>
              <a:t>.</a:t>
            </a:r>
            <a:r>
              <a:rPr lang="en" sz="2000">
                <a:solidFill>
                  <a:schemeClr val="dk1"/>
                </a:solidFill>
                <a:latin typeface="Lora"/>
                <a:ea typeface="Lora"/>
                <a:cs typeface="Lora"/>
                <a:sym typeface="Lora"/>
              </a:rPr>
              <a:t> Click on that for instructions to each art </a:t>
            </a:r>
            <a:r>
              <a:rPr lang="en" sz="2000">
                <a:solidFill>
                  <a:schemeClr val="dk1"/>
                </a:solidFill>
                <a:latin typeface="Lora"/>
                <a:ea typeface="Lora"/>
                <a:cs typeface="Lora"/>
                <a:sym typeface="Lora"/>
              </a:rPr>
              <a:t>assignment.</a:t>
            </a:r>
            <a:endParaRPr sz="2000">
              <a:solidFill>
                <a:schemeClr val="dk1"/>
              </a:solidFill>
              <a:latin typeface="Lora"/>
              <a:ea typeface="Lora"/>
              <a:cs typeface="Lora"/>
              <a:sym typeface="Lora"/>
            </a:endParaRPr>
          </a:p>
          <a:p>
            <a:pPr indent="-355600" lvl="0" marL="457200" rtl="0" algn="l">
              <a:spcBef>
                <a:spcPts val="0"/>
              </a:spcBef>
              <a:spcAft>
                <a:spcPts val="0"/>
              </a:spcAft>
              <a:buClr>
                <a:schemeClr val="dk1"/>
              </a:buClr>
              <a:buSzPts val="2000"/>
              <a:buAutoNum type="arabicPeriod"/>
            </a:pPr>
            <a:r>
              <a:rPr lang="en" sz="2000">
                <a:solidFill>
                  <a:schemeClr val="dk1"/>
                </a:solidFill>
                <a:latin typeface="Lora"/>
                <a:ea typeface="Lora"/>
                <a:cs typeface="Lora"/>
                <a:sym typeface="Lora"/>
              </a:rPr>
              <a:t>If you have any questions about an assignment while you are absent </a:t>
            </a:r>
            <a:r>
              <a:rPr b="1" lang="en" sz="2000">
                <a:solidFill>
                  <a:schemeClr val="dk1"/>
                </a:solidFill>
                <a:latin typeface="Lora"/>
                <a:ea typeface="Lora"/>
                <a:cs typeface="Lora"/>
                <a:sym typeface="Lora"/>
              </a:rPr>
              <a:t>email Miss Peyton at tpeyton@eriesd.org</a:t>
            </a:r>
            <a:endParaRPr b="1" sz="2000">
              <a:solidFill>
                <a:schemeClr val="dk1"/>
              </a:solidFill>
              <a:latin typeface="Lora"/>
              <a:ea typeface="Lora"/>
              <a:cs typeface="Lora"/>
              <a:sym typeface="Lora"/>
            </a:endParaRPr>
          </a:p>
        </p:txBody>
      </p:sp>
      <p:pic>
        <p:nvPicPr>
          <p:cNvPr id="98" name="Google Shape;98;p19"/>
          <p:cNvPicPr preferRelativeResize="0"/>
          <p:nvPr/>
        </p:nvPicPr>
        <p:blipFill rotWithShape="1">
          <a:blip r:embed="rId3">
            <a:alphaModFix/>
          </a:blip>
          <a:srcRect b="25228" l="7313" r="8617" t="0"/>
          <a:stretch/>
        </p:blipFill>
        <p:spPr>
          <a:xfrm>
            <a:off x="5978500" y="250500"/>
            <a:ext cx="3072725" cy="1842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3020"/>
              <a:t>This is your time</a:t>
            </a:r>
            <a:endParaRPr b="1" sz="3020"/>
          </a:p>
          <a:p>
            <a:pPr indent="457200" lvl="0" marL="0" rtl="0" algn="l">
              <a:spcBef>
                <a:spcPts val="0"/>
              </a:spcBef>
              <a:spcAft>
                <a:spcPts val="0"/>
              </a:spcAft>
              <a:buSzPts val="990"/>
              <a:buNone/>
            </a:pPr>
            <a:r>
              <a:rPr b="1" lang="en" sz="3020"/>
              <a:t> Use it wisely</a:t>
            </a:r>
            <a:endParaRPr b="1" sz="3020"/>
          </a:p>
        </p:txBody>
      </p:sp>
      <p:sp>
        <p:nvSpPr>
          <p:cNvPr id="104" name="Google Shape;104;p20"/>
          <p:cNvSpPr txBox="1"/>
          <p:nvPr>
            <p:ph idx="1" type="body"/>
          </p:nvPr>
        </p:nvSpPr>
        <p:spPr>
          <a:xfrm>
            <a:off x="311700" y="1152475"/>
            <a:ext cx="40425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2100">
              <a:solidFill>
                <a:schemeClr val="dk1"/>
              </a:solidFill>
            </a:endParaRPr>
          </a:p>
          <a:p>
            <a:pPr indent="0" lvl="0" marL="0" rtl="0" algn="l">
              <a:spcBef>
                <a:spcPts val="1200"/>
              </a:spcBef>
              <a:spcAft>
                <a:spcPts val="0"/>
              </a:spcAft>
              <a:buClr>
                <a:schemeClr val="dk1"/>
              </a:buClr>
              <a:buSzPts val="1100"/>
              <a:buFont typeface="Arial"/>
              <a:buNone/>
            </a:pPr>
            <a:r>
              <a:rPr lang="en" sz="2100">
                <a:solidFill>
                  <a:schemeClr val="dk1"/>
                </a:solidFill>
              </a:rPr>
              <a:t>The more time I have to wait for the class to listen to directions or get ready the more time is wasted, and the less we will get to do! 😔</a:t>
            </a:r>
            <a:endParaRPr sz="2100">
              <a:solidFill>
                <a:schemeClr val="dk1"/>
              </a:solidFill>
            </a:endParaRPr>
          </a:p>
          <a:p>
            <a:pPr indent="0" lvl="0" marL="0" rtl="0" algn="l">
              <a:spcBef>
                <a:spcPts val="1200"/>
              </a:spcBef>
              <a:spcAft>
                <a:spcPts val="1200"/>
              </a:spcAft>
              <a:buClr>
                <a:schemeClr val="dk1"/>
              </a:buClr>
              <a:buSzPts val="1100"/>
              <a:buFont typeface="Arial"/>
              <a:buNone/>
            </a:pPr>
            <a:r>
              <a:rPr lang="en" sz="2100">
                <a:solidFill>
                  <a:schemeClr val="dk1"/>
                </a:solidFill>
              </a:rPr>
              <a:t>Let’s make the most of our art class time together!</a:t>
            </a:r>
            <a:endParaRPr sz="2100">
              <a:solidFill>
                <a:schemeClr val="dk1"/>
              </a:solidFill>
            </a:endParaRPr>
          </a:p>
        </p:txBody>
      </p:sp>
      <p:pic>
        <p:nvPicPr>
          <p:cNvPr id="105" name="Google Shape;105;p20"/>
          <p:cNvPicPr preferRelativeResize="0"/>
          <p:nvPr/>
        </p:nvPicPr>
        <p:blipFill>
          <a:blip r:embed="rId3">
            <a:alphaModFix/>
          </a:blip>
          <a:stretch>
            <a:fillRect/>
          </a:stretch>
        </p:blipFill>
        <p:spPr>
          <a:xfrm>
            <a:off x="5102625" y="328125"/>
            <a:ext cx="3631325" cy="2661125"/>
          </a:xfrm>
          <a:prstGeom prst="rect">
            <a:avLst/>
          </a:prstGeom>
          <a:noFill/>
          <a:ln>
            <a:noFill/>
          </a:ln>
        </p:spPr>
      </p:pic>
      <p:pic>
        <p:nvPicPr>
          <p:cNvPr id="106" name="Google Shape;106;p20"/>
          <p:cNvPicPr preferRelativeResize="0"/>
          <p:nvPr/>
        </p:nvPicPr>
        <p:blipFill>
          <a:blip r:embed="rId4">
            <a:alphaModFix/>
          </a:blip>
          <a:stretch>
            <a:fillRect/>
          </a:stretch>
        </p:blipFill>
        <p:spPr>
          <a:xfrm>
            <a:off x="4473200" y="3291950"/>
            <a:ext cx="2857500" cy="16002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311700" y="144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Grading Criteria </a:t>
            </a:r>
            <a:endParaRPr b="1"/>
          </a:p>
        </p:txBody>
      </p:sp>
      <p:sp>
        <p:nvSpPr>
          <p:cNvPr id="112" name="Google Shape;112;p21"/>
          <p:cNvSpPr txBox="1"/>
          <p:nvPr>
            <p:ph idx="1" type="body"/>
          </p:nvPr>
        </p:nvSpPr>
        <p:spPr>
          <a:xfrm>
            <a:off x="167000" y="818275"/>
            <a:ext cx="8784300" cy="41415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0"/>
              </a:spcAft>
              <a:buSzPts val="935"/>
              <a:buNone/>
            </a:pPr>
            <a:r>
              <a:rPr lang="en" sz="1906">
                <a:solidFill>
                  <a:schemeClr val="dk1"/>
                </a:solidFill>
              </a:rPr>
              <a:t>You will be </a:t>
            </a:r>
            <a:r>
              <a:rPr lang="en" sz="1906">
                <a:solidFill>
                  <a:schemeClr val="dk1"/>
                </a:solidFill>
              </a:rPr>
              <a:t>primarily</a:t>
            </a:r>
            <a:r>
              <a:rPr lang="en" sz="1906">
                <a:solidFill>
                  <a:schemeClr val="dk1"/>
                </a:solidFill>
              </a:rPr>
              <a:t> graded on 4 aspects:</a:t>
            </a:r>
            <a:endParaRPr sz="1906">
              <a:solidFill>
                <a:schemeClr val="dk1"/>
              </a:solidFill>
            </a:endParaRPr>
          </a:p>
          <a:p>
            <a:pPr indent="-356037" lvl="0" marL="457200" rtl="0" algn="l">
              <a:lnSpc>
                <a:spcPct val="105000"/>
              </a:lnSpc>
              <a:spcBef>
                <a:spcPts val="1200"/>
              </a:spcBef>
              <a:spcAft>
                <a:spcPts val="0"/>
              </a:spcAft>
              <a:buClr>
                <a:schemeClr val="dk1"/>
              </a:buClr>
              <a:buSzPts val="2007"/>
              <a:buChar char="●"/>
            </a:pPr>
            <a:r>
              <a:rPr b="1" lang="en" sz="2006" u="sng">
                <a:solidFill>
                  <a:schemeClr val="dk1"/>
                </a:solidFill>
              </a:rPr>
              <a:t>Following Directions</a:t>
            </a:r>
            <a:r>
              <a:rPr b="1" lang="en" sz="2006">
                <a:solidFill>
                  <a:schemeClr val="dk1"/>
                </a:solidFill>
              </a:rPr>
              <a:t>: </a:t>
            </a:r>
            <a:r>
              <a:rPr lang="en" sz="2006">
                <a:solidFill>
                  <a:schemeClr val="dk1"/>
                </a:solidFill>
              </a:rPr>
              <a:t>Does what you created </a:t>
            </a:r>
            <a:r>
              <a:rPr lang="en" sz="2006">
                <a:solidFill>
                  <a:schemeClr val="dk1"/>
                </a:solidFill>
              </a:rPr>
              <a:t>reflect</a:t>
            </a:r>
            <a:r>
              <a:rPr lang="en" sz="2006">
                <a:solidFill>
                  <a:schemeClr val="dk1"/>
                </a:solidFill>
              </a:rPr>
              <a:t> the directions that were given? </a:t>
            </a:r>
            <a:r>
              <a:rPr lang="en" sz="2006">
                <a:solidFill>
                  <a:schemeClr val="dk1"/>
                </a:solidFill>
              </a:rPr>
              <a:t>Making</a:t>
            </a:r>
            <a:r>
              <a:rPr lang="en" sz="2006">
                <a:solidFill>
                  <a:schemeClr val="dk1"/>
                </a:solidFill>
              </a:rPr>
              <a:t> sure to also abide by, and adhere to, ALL cleanup procedures.</a:t>
            </a:r>
            <a:endParaRPr sz="2006">
              <a:solidFill>
                <a:schemeClr val="dk1"/>
              </a:solidFill>
            </a:endParaRPr>
          </a:p>
          <a:p>
            <a:pPr indent="-356037" lvl="0" marL="457200" rtl="0" algn="l">
              <a:lnSpc>
                <a:spcPct val="105000"/>
              </a:lnSpc>
              <a:spcBef>
                <a:spcPts val="0"/>
              </a:spcBef>
              <a:spcAft>
                <a:spcPts val="0"/>
              </a:spcAft>
              <a:buClr>
                <a:schemeClr val="dk1"/>
              </a:buClr>
              <a:buSzPts val="2007"/>
              <a:buChar char="●"/>
            </a:pPr>
            <a:r>
              <a:rPr b="1" lang="en" sz="2006" u="sng">
                <a:solidFill>
                  <a:schemeClr val="dk1"/>
                </a:solidFill>
              </a:rPr>
              <a:t>Craftsmanship:</a:t>
            </a:r>
            <a:r>
              <a:rPr b="1" lang="en" sz="2006">
                <a:solidFill>
                  <a:schemeClr val="dk1"/>
                </a:solidFill>
              </a:rPr>
              <a:t> </a:t>
            </a:r>
            <a:r>
              <a:rPr lang="en" sz="2006">
                <a:solidFill>
                  <a:schemeClr val="dk1"/>
                </a:solidFill>
              </a:rPr>
              <a:t>How well your art piece was made. Making sure to add details and not rush through your </a:t>
            </a:r>
            <a:r>
              <a:rPr lang="en" sz="2006">
                <a:solidFill>
                  <a:schemeClr val="dk1"/>
                </a:solidFill>
              </a:rPr>
              <a:t>assignments. </a:t>
            </a:r>
            <a:endParaRPr sz="2006">
              <a:solidFill>
                <a:schemeClr val="dk1"/>
              </a:solidFill>
            </a:endParaRPr>
          </a:p>
          <a:p>
            <a:pPr indent="-356037" lvl="0" marL="457200" rtl="0" algn="l">
              <a:lnSpc>
                <a:spcPct val="105000"/>
              </a:lnSpc>
              <a:spcBef>
                <a:spcPts val="0"/>
              </a:spcBef>
              <a:spcAft>
                <a:spcPts val="0"/>
              </a:spcAft>
              <a:buClr>
                <a:schemeClr val="dk1"/>
              </a:buClr>
              <a:buSzPts val="2007"/>
              <a:buChar char="●"/>
            </a:pPr>
            <a:r>
              <a:rPr b="1" lang="en" sz="2006" u="sng">
                <a:solidFill>
                  <a:schemeClr val="dk1"/>
                </a:solidFill>
              </a:rPr>
              <a:t>Effort and </a:t>
            </a:r>
            <a:r>
              <a:rPr b="1" lang="en" sz="2006" u="sng">
                <a:solidFill>
                  <a:schemeClr val="dk1"/>
                </a:solidFill>
              </a:rPr>
              <a:t>Participation:</a:t>
            </a:r>
            <a:r>
              <a:rPr lang="en" sz="2006">
                <a:solidFill>
                  <a:schemeClr val="dk1"/>
                </a:solidFill>
              </a:rPr>
              <a:t> Asking the teacher when you have a question. Showing up to class on time and applying effort each day. Using your time wisely and staying on task.</a:t>
            </a:r>
            <a:endParaRPr sz="2006">
              <a:solidFill>
                <a:schemeClr val="dk1"/>
              </a:solidFill>
            </a:endParaRPr>
          </a:p>
          <a:p>
            <a:pPr indent="-356037" lvl="0" marL="457200" rtl="0" algn="l">
              <a:lnSpc>
                <a:spcPct val="105000"/>
              </a:lnSpc>
              <a:spcBef>
                <a:spcPts val="0"/>
              </a:spcBef>
              <a:spcAft>
                <a:spcPts val="0"/>
              </a:spcAft>
              <a:buClr>
                <a:schemeClr val="dk1"/>
              </a:buClr>
              <a:buSzPts val="2007"/>
              <a:buChar char="●"/>
            </a:pPr>
            <a:r>
              <a:rPr b="1" lang="en" sz="2006" u="sng">
                <a:solidFill>
                  <a:schemeClr val="dk1"/>
                </a:solidFill>
              </a:rPr>
              <a:t>Originality</a:t>
            </a:r>
            <a:r>
              <a:rPr b="1" lang="en" sz="2006" u="sng">
                <a:solidFill>
                  <a:schemeClr val="dk1"/>
                </a:solidFill>
              </a:rPr>
              <a:t>/Creativity:</a:t>
            </a:r>
            <a:r>
              <a:rPr b="1" lang="en" sz="2006">
                <a:solidFill>
                  <a:schemeClr val="dk1"/>
                </a:solidFill>
              </a:rPr>
              <a:t> </a:t>
            </a:r>
            <a:r>
              <a:rPr lang="en" sz="2006">
                <a:solidFill>
                  <a:schemeClr val="dk1"/>
                </a:solidFill>
              </a:rPr>
              <a:t>T</a:t>
            </a:r>
            <a:r>
              <a:rPr lang="en" sz="2006">
                <a:solidFill>
                  <a:schemeClr val="dk1"/>
                </a:solidFill>
              </a:rPr>
              <a:t>aking the time to think of your own creative, original ideas. I want you to love what you create and to personalize all your artworks so that they are authentically YOU! 😊</a:t>
            </a:r>
            <a:endParaRPr sz="2006">
              <a:solidFill>
                <a:schemeClr val="dk1"/>
              </a:solidFill>
            </a:endParaRPr>
          </a:p>
          <a:p>
            <a:pPr indent="0" lvl="0" marL="0" rtl="0" algn="l">
              <a:lnSpc>
                <a:spcPct val="105000"/>
              </a:lnSpc>
              <a:spcBef>
                <a:spcPts val="1200"/>
              </a:spcBef>
              <a:spcAft>
                <a:spcPts val="1200"/>
              </a:spcAft>
              <a:buSzPts val="935"/>
              <a:buNone/>
            </a:pPr>
            <a:r>
              <a:t/>
            </a:r>
            <a:endParaRPr sz="153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