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68" r:id="rId3"/>
    <p:sldId id="269" r:id="rId4"/>
    <p:sldId id="270" r:id="rId5"/>
    <p:sldId id="271" r:id="rId6"/>
    <p:sldId id="272" r:id="rId7"/>
    <p:sldId id="273" r:id="rId8"/>
    <p:sldId id="274" r:id="rId9"/>
    <p:sldId id="265" r:id="rId10"/>
    <p:sldId id="266" r:id="rId11"/>
    <p:sldId id="267" r:id="rId12"/>
    <p:sldId id="264" r:id="rId13"/>
    <p:sldId id="259" r:id="rId14"/>
    <p:sldId id="260" r:id="rId15"/>
    <p:sldId id="261"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5365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10960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1183046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179076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408085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6999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45342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08264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45906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84814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8CF44706-8EEA-472E-BD89-C6299C1C15BB}" type="datetimeFigureOut">
              <a:rPr lang="en-US" smtClean="0"/>
              <a:t>10/4/2018</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373111FF-CF81-46EE-8ECF-B7CE8EC6393E}" type="slidenum">
              <a:rPr lang="en-US" smtClean="0"/>
              <a:t>‹#›</a:t>
            </a:fld>
            <a:endParaRPr lang="en-US"/>
          </a:p>
        </p:txBody>
      </p:sp>
    </p:spTree>
    <p:extLst>
      <p:ext uri="{BB962C8B-B14F-4D97-AF65-F5344CB8AC3E}">
        <p14:creationId xmlns:p14="http://schemas.microsoft.com/office/powerpoint/2010/main" val="210870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8CF44706-8EEA-472E-BD89-C6299C1C15BB}" type="datetimeFigureOut">
              <a:rPr lang="en-US" smtClean="0"/>
              <a:t>10/4/2018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373111FF-CF81-46EE-8ECF-B7CE8EC6393E}" type="slidenum">
              <a:rPr lang="en-US" smtClean="0"/>
              <a:t>‹#›</a:t>
            </a:fld>
            <a:endParaRPr lang="en-US"/>
          </a:p>
        </p:txBody>
      </p:sp>
    </p:spTree>
    <p:extLst>
      <p:ext uri="{BB962C8B-B14F-4D97-AF65-F5344CB8AC3E}">
        <p14:creationId xmlns:p14="http://schemas.microsoft.com/office/powerpoint/2010/main" val="784095199"/>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numCol="1"/>
          <a:lstStyle/>
          <a:p>
            <a:r>
              <a:rPr lang="en-US" dirty="0" smtClean="0"/>
              <a:t>Of Mice and Men </a:t>
            </a:r>
            <a:endParaRPr lang="en-US" dirty="0"/>
          </a:p>
        </p:txBody>
      </p:sp>
      <p:sp>
        <p:nvSpPr>
          <p:cNvPr id="3" name="Subtitle 2"/>
          <p:cNvSpPr>
            <a:spLocks noGrp="1"/>
          </p:cNvSpPr>
          <p:nvPr>
            <p:ph type="subTitle" idx="1"/>
          </p:nvPr>
        </p:nvSpPr>
        <p:spPr/>
        <p:txBody>
          <a:bodyPr numCol="1"/>
          <a:lstStyle/>
          <a:p>
            <a:r>
              <a:rPr lang="en-US" dirty="0" smtClean="0"/>
              <a:t>Questions</a:t>
            </a:r>
            <a:endParaRPr lang="en-US" dirty="0"/>
          </a:p>
        </p:txBody>
      </p:sp>
    </p:spTree>
    <p:extLst>
      <p:ext uri="{BB962C8B-B14F-4D97-AF65-F5344CB8AC3E}">
        <p14:creationId xmlns:p14="http://schemas.microsoft.com/office/powerpoint/2010/main" val="292718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Narrator Point of View</a:t>
            </a:r>
            <a:endParaRPr lang="en-US" dirty="0"/>
          </a:p>
        </p:txBody>
      </p:sp>
      <p:sp>
        <p:nvSpPr>
          <p:cNvPr id="3" name="Content Placeholder 2"/>
          <p:cNvSpPr>
            <a:spLocks noGrp="1"/>
          </p:cNvSpPr>
          <p:nvPr>
            <p:ph idx="1"/>
          </p:nvPr>
        </p:nvSpPr>
        <p:spPr/>
        <p:txBody>
          <a:bodyPr>
            <a:normAutofit lnSpcReduction="10000"/>
          </a:bodyPr>
          <a:lstStyle/>
          <a:p>
            <a:r>
              <a:rPr lang="en-US" dirty="0" smtClean="0"/>
              <a:t>Now that we have established the basic point of view as third person (Steinbeck uses the characters names and tells the story about all of them using pronouns like ‘he’ and ‘she’) we can figure out which type of third person narrator it is.</a:t>
            </a:r>
          </a:p>
          <a:p>
            <a:pPr lvl="1"/>
            <a:r>
              <a:rPr lang="en-US" dirty="0" smtClean="0"/>
              <a:t>Third Person Objective</a:t>
            </a:r>
          </a:p>
          <a:p>
            <a:pPr lvl="1"/>
            <a:r>
              <a:rPr lang="en-US" dirty="0" smtClean="0"/>
              <a:t>Third Person Omniscient</a:t>
            </a:r>
          </a:p>
          <a:p>
            <a:pPr lvl="1"/>
            <a:r>
              <a:rPr lang="en-US" dirty="0" smtClean="0"/>
              <a:t>Third Person Limited</a:t>
            </a:r>
          </a:p>
          <a:p>
            <a:pPr marL="457200" lvl="1" indent="0">
              <a:buNone/>
            </a:pPr>
            <a:endParaRPr lang="en-US" dirty="0"/>
          </a:p>
        </p:txBody>
      </p:sp>
    </p:spTree>
    <p:extLst>
      <p:ext uri="{BB962C8B-B14F-4D97-AF65-F5344CB8AC3E}">
        <p14:creationId xmlns:p14="http://schemas.microsoft.com/office/powerpoint/2010/main" val="280886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Narrator Point of View</a:t>
            </a:r>
            <a:endParaRPr lang="en-US" dirty="0"/>
          </a:p>
        </p:txBody>
      </p:sp>
      <p:sp>
        <p:nvSpPr>
          <p:cNvPr id="3" name="Content Placeholder 2"/>
          <p:cNvSpPr>
            <a:spLocks noGrp="1"/>
          </p:cNvSpPr>
          <p:nvPr>
            <p:ph idx="1"/>
          </p:nvPr>
        </p:nvSpPr>
        <p:spPr/>
        <p:txBody>
          <a:bodyPr/>
          <a:lstStyle/>
          <a:p>
            <a:r>
              <a:rPr lang="en-US" dirty="0" smtClean="0"/>
              <a:t>Use your literary terms reference list as a guide. </a:t>
            </a:r>
          </a:p>
          <a:p>
            <a:endParaRPr lang="en-US" dirty="0"/>
          </a:p>
          <a:p>
            <a:r>
              <a:rPr lang="en-US" dirty="0" smtClean="0"/>
              <a:t>We will work together to find evidence of narrator type. </a:t>
            </a:r>
          </a:p>
          <a:p>
            <a:endParaRPr lang="en-US" dirty="0"/>
          </a:p>
          <a:p>
            <a:endParaRPr lang="en-US" dirty="0"/>
          </a:p>
        </p:txBody>
      </p:sp>
    </p:spTree>
    <p:extLst>
      <p:ext uri="{BB962C8B-B14F-4D97-AF65-F5344CB8AC3E}">
        <p14:creationId xmlns:p14="http://schemas.microsoft.com/office/powerpoint/2010/main" val="242299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 Questions</a:t>
            </a:r>
            <a:endParaRPr lang="en-US" dirty="0"/>
          </a:p>
        </p:txBody>
      </p:sp>
      <p:sp>
        <p:nvSpPr>
          <p:cNvPr id="3" name="Content Placeholder 2"/>
          <p:cNvSpPr>
            <a:spLocks noGrp="1"/>
          </p:cNvSpPr>
          <p:nvPr>
            <p:ph idx="1"/>
          </p:nvPr>
        </p:nvSpPr>
        <p:spPr/>
        <p:txBody>
          <a:bodyPr/>
          <a:lstStyle/>
          <a:p>
            <a:r>
              <a:rPr lang="en-US" dirty="0" smtClean="0"/>
              <a:t>The next few slides involve big picture questions for the text as a whole. These are meant to be essay prompts, but can also be used to delve deeper into understanding and analyzing the text. </a:t>
            </a:r>
          </a:p>
          <a:p>
            <a:pPr marL="0" indent="0">
              <a:buNone/>
            </a:pPr>
            <a:endParaRPr lang="en-US" dirty="0"/>
          </a:p>
        </p:txBody>
      </p:sp>
    </p:spTree>
    <p:extLst>
      <p:ext uri="{BB962C8B-B14F-4D97-AF65-F5344CB8AC3E}">
        <p14:creationId xmlns:p14="http://schemas.microsoft.com/office/powerpoint/2010/main" val="2378316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Loneliness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of the characters are lonely. Why are the various characters lonely, and how does it affect them? Use evidence from the text to support your analysis. </a:t>
            </a:r>
          </a:p>
          <a:p>
            <a:endParaRPr lang="en-US" dirty="0"/>
          </a:p>
          <a:p>
            <a:r>
              <a:rPr lang="en-US" dirty="0" smtClean="0"/>
              <a:t>Ex. Slim--“Hardly none of the guys ever travel together. I hardly never seen two guys travel together. You know how the hands are, they just come in and get their bunk and work a month, and then they quit and go out alone. Never seem to give a damn about nobody” (39). </a:t>
            </a:r>
            <a:endParaRPr lang="en-US" dirty="0"/>
          </a:p>
        </p:txBody>
      </p:sp>
    </p:spTree>
    <p:extLst>
      <p:ext uri="{BB962C8B-B14F-4D97-AF65-F5344CB8AC3E}">
        <p14:creationId xmlns:p14="http://schemas.microsoft.com/office/powerpoint/2010/main" val="2386449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Loneliness</a:t>
            </a:r>
            <a:endParaRPr lang="en-US" dirty="0"/>
          </a:p>
        </p:txBody>
      </p:sp>
      <p:sp>
        <p:nvSpPr>
          <p:cNvPr id="3" name="Content Placeholder 2"/>
          <p:cNvSpPr>
            <a:spLocks noGrp="1"/>
          </p:cNvSpPr>
          <p:nvPr>
            <p:ph idx="1"/>
          </p:nvPr>
        </p:nvSpPr>
        <p:spPr/>
        <p:txBody>
          <a:bodyPr/>
          <a:lstStyle/>
          <a:p>
            <a:r>
              <a:rPr lang="en-US" dirty="0" smtClean="0"/>
              <a:t>Identify each character who is lonely and explain why that individual is lonely. </a:t>
            </a:r>
          </a:p>
          <a:p>
            <a:r>
              <a:rPr lang="en-US" dirty="0" smtClean="0"/>
              <a:t>Next, explain what the character does because of being lonely OR what the character does to try to avoid being lonely. </a:t>
            </a:r>
          </a:p>
          <a:p>
            <a:endParaRPr lang="en-US" dirty="0"/>
          </a:p>
          <a:p>
            <a:r>
              <a:rPr lang="en-US" dirty="0" smtClean="0">
                <a:solidFill>
                  <a:srgbClr val="FF0000"/>
                </a:solidFill>
              </a:rPr>
              <a:t>Use evidence from the text to support your ideas. </a:t>
            </a:r>
          </a:p>
        </p:txBody>
      </p:sp>
    </p:spTree>
    <p:extLst>
      <p:ext uri="{BB962C8B-B14F-4D97-AF65-F5344CB8AC3E}">
        <p14:creationId xmlns:p14="http://schemas.microsoft.com/office/powerpoint/2010/main" val="416317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Started</a:t>
            </a:r>
            <a:endParaRPr lang="en-US" dirty="0"/>
          </a:p>
        </p:txBody>
      </p:sp>
      <p:sp>
        <p:nvSpPr>
          <p:cNvPr id="3" name="Content Placeholder 2"/>
          <p:cNvSpPr>
            <a:spLocks noGrp="1"/>
          </p:cNvSpPr>
          <p:nvPr>
            <p:ph idx="1"/>
          </p:nvPr>
        </p:nvSpPr>
        <p:spPr/>
        <p:txBody>
          <a:bodyPr/>
          <a:lstStyle/>
          <a:p>
            <a:r>
              <a:rPr lang="en-US" dirty="0" smtClean="0"/>
              <a:t>Candy is lonely because…</a:t>
            </a:r>
          </a:p>
          <a:p>
            <a:r>
              <a:rPr lang="en-US" dirty="0" smtClean="0"/>
              <a:t>Curley’s wife is lonely because…</a:t>
            </a:r>
          </a:p>
          <a:p>
            <a:r>
              <a:rPr lang="en-US" dirty="0" smtClean="0"/>
              <a:t>Crooks is lonely because…</a:t>
            </a:r>
          </a:p>
          <a:p>
            <a:endParaRPr lang="en-US" dirty="0"/>
          </a:p>
        </p:txBody>
      </p:sp>
    </p:spTree>
    <p:extLst>
      <p:ext uri="{BB962C8B-B14F-4D97-AF65-F5344CB8AC3E}">
        <p14:creationId xmlns:p14="http://schemas.microsoft.com/office/powerpoint/2010/main" val="957189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Dreams</a:t>
            </a:r>
            <a:endParaRPr lang="en-US" dirty="0"/>
          </a:p>
        </p:txBody>
      </p:sp>
      <p:sp>
        <p:nvSpPr>
          <p:cNvPr id="3" name="Content Placeholder 2"/>
          <p:cNvSpPr>
            <a:spLocks noGrp="1"/>
          </p:cNvSpPr>
          <p:nvPr>
            <p:ph idx="1"/>
          </p:nvPr>
        </p:nvSpPr>
        <p:spPr/>
        <p:txBody>
          <a:bodyPr>
            <a:normAutofit lnSpcReduction="10000"/>
          </a:bodyPr>
          <a:lstStyle/>
          <a:p>
            <a:r>
              <a:rPr lang="en-US" dirty="0" smtClean="0"/>
              <a:t>What </a:t>
            </a:r>
            <a:r>
              <a:rPr lang="en-US" dirty="0"/>
              <a:t>is the importance of dreams in Of Mice and Men? What role do they play in people’s lives? How do people use dreams, and how to various characters’ dreams affect them? </a:t>
            </a:r>
            <a:endParaRPr lang="en-US" dirty="0" smtClean="0"/>
          </a:p>
          <a:p>
            <a:endParaRPr lang="en-US" dirty="0"/>
          </a:p>
          <a:p>
            <a:r>
              <a:rPr lang="en-US" dirty="0" smtClean="0"/>
              <a:t>Hint: think about the dream that George and Lennie have. Describe this dream and explain how it motivates the two men. </a:t>
            </a:r>
            <a:r>
              <a:rPr lang="en-US" dirty="0" smtClean="0">
                <a:solidFill>
                  <a:srgbClr val="FF0000"/>
                </a:solidFill>
              </a:rPr>
              <a:t>Use evidence form the text to support your analysis. </a:t>
            </a:r>
            <a:endParaRPr lang="en-US" dirty="0">
              <a:solidFill>
                <a:srgbClr val="FF0000"/>
              </a:solidFill>
            </a:endParaRPr>
          </a:p>
        </p:txBody>
      </p:sp>
    </p:spTree>
    <p:extLst>
      <p:ext uri="{BB962C8B-B14F-4D97-AF65-F5344CB8AC3E}">
        <p14:creationId xmlns:p14="http://schemas.microsoft.com/office/powerpoint/2010/main" val="254063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Challenges/Difficulties</a:t>
            </a:r>
            <a:endParaRPr lang="en-US" dirty="0"/>
          </a:p>
        </p:txBody>
      </p:sp>
      <p:sp>
        <p:nvSpPr>
          <p:cNvPr id="3" name="Content Placeholder 2"/>
          <p:cNvSpPr>
            <a:spLocks noGrp="1"/>
          </p:cNvSpPr>
          <p:nvPr>
            <p:ph idx="1"/>
          </p:nvPr>
        </p:nvSpPr>
        <p:spPr/>
        <p:txBody>
          <a:bodyPr/>
          <a:lstStyle/>
          <a:p>
            <a:r>
              <a:rPr lang="en-US" dirty="0" smtClean="0"/>
              <a:t>What </a:t>
            </a:r>
            <a:r>
              <a:rPr lang="en-US" dirty="0"/>
              <a:t>keeps </a:t>
            </a:r>
            <a:r>
              <a:rPr lang="en-US" dirty="0" smtClean="0"/>
              <a:t>George and Lennie </a:t>
            </a:r>
            <a:r>
              <a:rPr lang="en-US" dirty="0"/>
              <a:t>together, and </a:t>
            </a:r>
            <a:r>
              <a:rPr lang="en-US" dirty="0" smtClean="0"/>
              <a:t>what difficulties do they </a:t>
            </a:r>
            <a:r>
              <a:rPr lang="en-US" dirty="0"/>
              <a:t>each </a:t>
            </a:r>
            <a:r>
              <a:rPr lang="en-US" dirty="0" smtClean="0"/>
              <a:t>have? </a:t>
            </a:r>
            <a:r>
              <a:rPr lang="en-US" dirty="0"/>
              <a:t>How </a:t>
            </a:r>
            <a:r>
              <a:rPr lang="en-US" dirty="0" smtClean="0"/>
              <a:t>are they different </a:t>
            </a:r>
            <a:r>
              <a:rPr lang="en-US" dirty="0"/>
              <a:t>from other people on the </a:t>
            </a:r>
            <a:r>
              <a:rPr lang="en-US" dirty="0" smtClean="0"/>
              <a:t>ranch? </a:t>
            </a:r>
            <a:r>
              <a:rPr lang="en-US" dirty="0" smtClean="0">
                <a:solidFill>
                  <a:srgbClr val="FF0000"/>
                </a:solidFill>
              </a:rPr>
              <a:t>Use evidence from the text to support your analysis. </a:t>
            </a:r>
            <a:endParaRPr lang="en-US" dirty="0">
              <a:solidFill>
                <a:srgbClr val="FF0000"/>
              </a:solidFill>
            </a:endParaRPr>
          </a:p>
        </p:txBody>
      </p:sp>
    </p:spTree>
    <p:extLst>
      <p:ext uri="{BB962C8B-B14F-4D97-AF65-F5344CB8AC3E}">
        <p14:creationId xmlns:p14="http://schemas.microsoft.com/office/powerpoint/2010/main" val="121555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Type</a:t>
            </a:r>
            <a:endParaRPr lang="en-US" dirty="0"/>
          </a:p>
        </p:txBody>
      </p:sp>
      <p:sp>
        <p:nvSpPr>
          <p:cNvPr id="3" name="Content Placeholder 2"/>
          <p:cNvSpPr>
            <a:spLocks noGrp="1"/>
          </p:cNvSpPr>
          <p:nvPr>
            <p:ph idx="1"/>
          </p:nvPr>
        </p:nvSpPr>
        <p:spPr/>
        <p:txBody>
          <a:bodyPr/>
          <a:lstStyle/>
          <a:p>
            <a:r>
              <a:rPr lang="en-US" dirty="0" smtClean="0"/>
              <a:t>Now that we have read a good chunk of the book, we can start to identify characters as specific character types. </a:t>
            </a:r>
          </a:p>
          <a:p>
            <a:endParaRPr lang="en-US" dirty="0"/>
          </a:p>
          <a:p>
            <a:pPr marL="0" indent="0">
              <a:buNone/>
            </a:pPr>
            <a:endParaRPr lang="en-US" dirty="0" smtClean="0"/>
          </a:p>
          <a:p>
            <a:pPr lvl="1"/>
            <a:r>
              <a:rPr lang="en-US" dirty="0" smtClean="0">
                <a:solidFill>
                  <a:srgbClr val="FF0000"/>
                </a:solidFill>
              </a:rPr>
              <a:t>Use your character type reference sheet as a guide. </a:t>
            </a:r>
          </a:p>
        </p:txBody>
      </p:sp>
    </p:spTree>
    <p:extLst>
      <p:ext uri="{BB962C8B-B14F-4D97-AF65-F5344CB8AC3E}">
        <p14:creationId xmlns:p14="http://schemas.microsoft.com/office/powerpoint/2010/main" val="149775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a:t>
            </a:r>
            <a:endParaRPr lang="en-US" dirty="0"/>
          </a:p>
        </p:txBody>
      </p:sp>
      <p:sp>
        <p:nvSpPr>
          <p:cNvPr id="3" name="Content Placeholder 2"/>
          <p:cNvSpPr>
            <a:spLocks noGrp="1"/>
          </p:cNvSpPr>
          <p:nvPr>
            <p:ph idx="1"/>
          </p:nvPr>
        </p:nvSpPr>
        <p:spPr/>
        <p:txBody>
          <a:bodyPr/>
          <a:lstStyle/>
          <a:p>
            <a:r>
              <a:rPr lang="en-US" dirty="0" smtClean="0"/>
              <a:t>Is George </a:t>
            </a:r>
          </a:p>
          <a:p>
            <a:pPr lvl="1"/>
            <a:r>
              <a:rPr lang="en-US" dirty="0" smtClean="0"/>
              <a:t>Dynamic</a:t>
            </a:r>
          </a:p>
          <a:p>
            <a:pPr lvl="1"/>
            <a:r>
              <a:rPr lang="en-US" dirty="0" smtClean="0"/>
              <a:t>Static</a:t>
            </a:r>
          </a:p>
          <a:p>
            <a:pPr lvl="1"/>
            <a:r>
              <a:rPr lang="en-US" dirty="0" smtClean="0"/>
              <a:t>Round</a:t>
            </a:r>
          </a:p>
          <a:p>
            <a:pPr lvl="1"/>
            <a:r>
              <a:rPr lang="en-US" dirty="0" smtClean="0"/>
              <a:t>Flat</a:t>
            </a:r>
          </a:p>
          <a:p>
            <a:pPr lvl="1"/>
            <a:endParaRPr lang="en-US" dirty="0"/>
          </a:p>
          <a:p>
            <a:pPr lvl="1">
              <a:buFont typeface="Arial" panose="020B0604020202020204" pitchFamily="34" charset="0"/>
              <a:buChar char="•"/>
            </a:pPr>
            <a:r>
              <a:rPr lang="en-US" dirty="0" smtClean="0">
                <a:solidFill>
                  <a:srgbClr val="FF0000"/>
                </a:solidFill>
              </a:rPr>
              <a:t>Use evidence from the text to support your analysis. </a:t>
            </a:r>
          </a:p>
        </p:txBody>
      </p:sp>
    </p:spTree>
    <p:extLst>
      <p:ext uri="{BB962C8B-B14F-4D97-AF65-F5344CB8AC3E}">
        <p14:creationId xmlns:p14="http://schemas.microsoft.com/office/powerpoint/2010/main" val="54424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Lennie</a:t>
            </a:r>
            <a:endParaRPr lang="en-US" dirty="0"/>
          </a:p>
        </p:txBody>
      </p:sp>
      <p:sp>
        <p:nvSpPr>
          <p:cNvPr id="3" name="Content Placeholder 2"/>
          <p:cNvSpPr>
            <a:spLocks noGrp="1"/>
          </p:cNvSpPr>
          <p:nvPr>
            <p:ph idx="1"/>
          </p:nvPr>
        </p:nvSpPr>
        <p:spPr/>
        <p:txBody>
          <a:bodyPr/>
          <a:lstStyle/>
          <a:p>
            <a:r>
              <a:rPr lang="en-US" dirty="0" smtClean="0"/>
              <a:t>Is Lennie</a:t>
            </a:r>
          </a:p>
          <a:p>
            <a:pPr lvl="1"/>
            <a:r>
              <a:rPr lang="en-US" dirty="0" smtClean="0"/>
              <a:t>Round</a:t>
            </a:r>
          </a:p>
          <a:p>
            <a:pPr lvl="1"/>
            <a:r>
              <a:rPr lang="en-US" dirty="0" smtClean="0"/>
              <a:t>Flat</a:t>
            </a:r>
          </a:p>
          <a:p>
            <a:pPr lvl="1"/>
            <a:r>
              <a:rPr lang="en-US" dirty="0" smtClean="0"/>
              <a:t>Dynamic</a:t>
            </a:r>
          </a:p>
          <a:p>
            <a:pPr lvl="1"/>
            <a:r>
              <a:rPr lang="en-US" dirty="0" smtClean="0"/>
              <a:t>Static</a:t>
            </a:r>
          </a:p>
          <a:p>
            <a:pPr lvl="1"/>
            <a:endParaRPr lang="en-US" dirty="0"/>
          </a:p>
          <a:p>
            <a:pPr lvl="1">
              <a:buFont typeface="Arial" panose="020B0604020202020204" pitchFamily="34" charset="0"/>
              <a:buChar char="•"/>
            </a:pPr>
            <a:r>
              <a:rPr lang="en-US" dirty="0" smtClean="0">
                <a:solidFill>
                  <a:srgbClr val="FF0000"/>
                </a:solidFill>
              </a:rPr>
              <a:t>Use evidence from the text to support your analysis. </a:t>
            </a:r>
            <a:endParaRPr lang="en-US" dirty="0">
              <a:solidFill>
                <a:srgbClr val="FF0000"/>
              </a:solidFill>
            </a:endParaRPr>
          </a:p>
        </p:txBody>
      </p:sp>
    </p:spTree>
    <p:extLst>
      <p:ext uri="{BB962C8B-B14F-4D97-AF65-F5344CB8AC3E}">
        <p14:creationId xmlns:p14="http://schemas.microsoft.com/office/powerpoint/2010/main" val="150887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Curley</a:t>
            </a:r>
            <a:endParaRPr lang="en-US" dirty="0"/>
          </a:p>
        </p:txBody>
      </p:sp>
      <p:sp>
        <p:nvSpPr>
          <p:cNvPr id="3" name="Content Placeholder 2"/>
          <p:cNvSpPr>
            <a:spLocks noGrp="1"/>
          </p:cNvSpPr>
          <p:nvPr>
            <p:ph idx="1"/>
          </p:nvPr>
        </p:nvSpPr>
        <p:spPr/>
        <p:txBody>
          <a:bodyPr/>
          <a:lstStyle/>
          <a:p>
            <a:r>
              <a:rPr lang="en-US" dirty="0" smtClean="0"/>
              <a:t>Is Curley</a:t>
            </a:r>
          </a:p>
          <a:p>
            <a:pPr lvl="1"/>
            <a:r>
              <a:rPr lang="en-US" dirty="0" smtClean="0"/>
              <a:t>Round</a:t>
            </a:r>
          </a:p>
          <a:p>
            <a:pPr lvl="1"/>
            <a:r>
              <a:rPr lang="en-US" dirty="0" smtClean="0"/>
              <a:t>Flat</a:t>
            </a:r>
          </a:p>
          <a:p>
            <a:pPr lvl="1"/>
            <a:r>
              <a:rPr lang="en-US" dirty="0" smtClean="0"/>
              <a:t>Dynamic</a:t>
            </a:r>
          </a:p>
          <a:p>
            <a:pPr lvl="1"/>
            <a:r>
              <a:rPr lang="en-US" dirty="0" smtClean="0"/>
              <a:t>Static</a:t>
            </a:r>
          </a:p>
          <a:p>
            <a:pPr lvl="1"/>
            <a:endParaRPr lang="en-US" dirty="0"/>
          </a:p>
          <a:p>
            <a:pPr lvl="1">
              <a:buFont typeface="Arial" panose="020B0604020202020204" pitchFamily="34" charset="0"/>
              <a:buChar char="•"/>
            </a:pPr>
            <a:r>
              <a:rPr lang="en-US" dirty="0" smtClean="0">
                <a:solidFill>
                  <a:srgbClr val="FF0000"/>
                </a:solidFill>
              </a:rPr>
              <a:t>Use evidence from the text to support your analysis. </a:t>
            </a:r>
            <a:endParaRPr lang="en-US" dirty="0">
              <a:solidFill>
                <a:srgbClr val="FF0000"/>
              </a:solidFill>
            </a:endParaRPr>
          </a:p>
        </p:txBody>
      </p:sp>
    </p:spTree>
    <p:extLst>
      <p:ext uri="{BB962C8B-B14F-4D97-AF65-F5344CB8AC3E}">
        <p14:creationId xmlns:p14="http://schemas.microsoft.com/office/powerpoint/2010/main" val="798115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Candy</a:t>
            </a:r>
            <a:endParaRPr lang="en-US" dirty="0"/>
          </a:p>
        </p:txBody>
      </p:sp>
      <p:sp>
        <p:nvSpPr>
          <p:cNvPr id="3" name="Content Placeholder 2"/>
          <p:cNvSpPr>
            <a:spLocks noGrp="1"/>
          </p:cNvSpPr>
          <p:nvPr>
            <p:ph idx="1"/>
          </p:nvPr>
        </p:nvSpPr>
        <p:spPr/>
        <p:txBody>
          <a:bodyPr/>
          <a:lstStyle/>
          <a:p>
            <a:r>
              <a:rPr lang="en-US" dirty="0" smtClean="0"/>
              <a:t>Is Candy</a:t>
            </a:r>
          </a:p>
          <a:p>
            <a:pPr lvl="1"/>
            <a:r>
              <a:rPr lang="en-US" dirty="0"/>
              <a:t>Round</a:t>
            </a:r>
          </a:p>
          <a:p>
            <a:pPr lvl="1"/>
            <a:r>
              <a:rPr lang="en-US" dirty="0"/>
              <a:t>Flat</a:t>
            </a:r>
          </a:p>
          <a:p>
            <a:pPr lvl="1"/>
            <a:r>
              <a:rPr lang="en-US" dirty="0"/>
              <a:t>Dynamic</a:t>
            </a:r>
          </a:p>
          <a:p>
            <a:pPr lvl="1"/>
            <a:r>
              <a:rPr lang="en-US" dirty="0"/>
              <a:t>Static</a:t>
            </a:r>
          </a:p>
          <a:p>
            <a:pPr lvl="1"/>
            <a:endParaRPr lang="en-US" dirty="0"/>
          </a:p>
          <a:p>
            <a:pPr lvl="1">
              <a:buFont typeface="Arial" panose="020B0604020202020204" pitchFamily="34" charset="0"/>
              <a:buChar char="•"/>
            </a:pPr>
            <a:r>
              <a:rPr lang="en-US" dirty="0">
                <a:solidFill>
                  <a:srgbClr val="FF0000"/>
                </a:solidFill>
              </a:rPr>
              <a:t>Use evidence from the text to support your analysis. </a:t>
            </a:r>
          </a:p>
          <a:p>
            <a:endParaRPr lang="en-US" dirty="0"/>
          </a:p>
        </p:txBody>
      </p:sp>
    </p:spTree>
    <p:extLst>
      <p:ext uri="{BB962C8B-B14F-4D97-AF65-F5344CB8AC3E}">
        <p14:creationId xmlns:p14="http://schemas.microsoft.com/office/powerpoint/2010/main" val="224463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Curley’s Wife</a:t>
            </a:r>
            <a:endParaRPr lang="en-US" dirty="0"/>
          </a:p>
        </p:txBody>
      </p:sp>
      <p:sp>
        <p:nvSpPr>
          <p:cNvPr id="3" name="Content Placeholder 2"/>
          <p:cNvSpPr>
            <a:spLocks noGrp="1"/>
          </p:cNvSpPr>
          <p:nvPr>
            <p:ph idx="1"/>
          </p:nvPr>
        </p:nvSpPr>
        <p:spPr/>
        <p:txBody>
          <a:bodyPr/>
          <a:lstStyle/>
          <a:p>
            <a:r>
              <a:rPr lang="en-US" dirty="0" smtClean="0"/>
              <a:t>Is Curley’s Wife</a:t>
            </a:r>
          </a:p>
          <a:p>
            <a:pPr lvl="1"/>
            <a:r>
              <a:rPr lang="en-US" dirty="0"/>
              <a:t>Round</a:t>
            </a:r>
          </a:p>
          <a:p>
            <a:pPr lvl="1"/>
            <a:r>
              <a:rPr lang="en-US" dirty="0"/>
              <a:t>Flat</a:t>
            </a:r>
          </a:p>
          <a:p>
            <a:pPr lvl="1"/>
            <a:r>
              <a:rPr lang="en-US" dirty="0"/>
              <a:t>Dynamic</a:t>
            </a:r>
          </a:p>
          <a:p>
            <a:pPr lvl="1"/>
            <a:r>
              <a:rPr lang="en-US" dirty="0"/>
              <a:t>Static</a:t>
            </a:r>
          </a:p>
          <a:p>
            <a:pPr lvl="1"/>
            <a:endParaRPr lang="en-US" dirty="0"/>
          </a:p>
          <a:p>
            <a:pPr lvl="1">
              <a:buFont typeface="Arial" panose="020B0604020202020204" pitchFamily="34" charset="0"/>
              <a:buChar char="•"/>
            </a:pPr>
            <a:r>
              <a:rPr lang="en-US" dirty="0">
                <a:solidFill>
                  <a:srgbClr val="FF0000"/>
                </a:solidFill>
              </a:rPr>
              <a:t>Use evidence from the text to support your analysis. </a:t>
            </a:r>
          </a:p>
          <a:p>
            <a:endParaRPr lang="en-US" dirty="0"/>
          </a:p>
        </p:txBody>
      </p:sp>
    </p:spTree>
    <p:extLst>
      <p:ext uri="{BB962C8B-B14F-4D97-AF65-F5344CB8AC3E}">
        <p14:creationId xmlns:p14="http://schemas.microsoft.com/office/powerpoint/2010/main" val="124460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Style Choices</a:t>
            </a:r>
            <a:endParaRPr lang="en-US" dirty="0"/>
          </a:p>
        </p:txBody>
      </p:sp>
      <p:sp>
        <p:nvSpPr>
          <p:cNvPr id="3" name="Content Placeholder 2"/>
          <p:cNvSpPr>
            <a:spLocks noGrp="1"/>
          </p:cNvSpPr>
          <p:nvPr>
            <p:ph idx="1"/>
          </p:nvPr>
        </p:nvSpPr>
        <p:spPr/>
        <p:txBody>
          <a:bodyPr/>
          <a:lstStyle/>
          <a:p>
            <a:r>
              <a:rPr lang="en-US" dirty="0" smtClean="0"/>
              <a:t>What do you notice about the characters’ names?</a:t>
            </a:r>
          </a:p>
          <a:p>
            <a:pPr lvl="1"/>
            <a:r>
              <a:rPr lang="en-US" dirty="0" smtClean="0"/>
              <a:t>Take a moment to look at your list, but don’t say it out loud once you have noticed something. </a:t>
            </a:r>
          </a:p>
          <a:p>
            <a:pPr lvl="1"/>
            <a:endParaRPr lang="en-US" dirty="0"/>
          </a:p>
          <a:p>
            <a:pPr lvl="1"/>
            <a:r>
              <a:rPr lang="en-US" dirty="0" smtClean="0"/>
              <a:t>Why would the author choose to do this with the names of the characters? Explain the significance of this choice and use evidence from the text to support your analysis. </a:t>
            </a:r>
            <a:endParaRPr lang="en-US" dirty="0"/>
          </a:p>
        </p:txBody>
      </p:sp>
    </p:spTree>
    <p:extLst>
      <p:ext uri="{BB962C8B-B14F-4D97-AF65-F5344CB8AC3E}">
        <p14:creationId xmlns:p14="http://schemas.microsoft.com/office/powerpoint/2010/main" val="3857039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Narrator Point of View</a:t>
            </a:r>
            <a:endParaRPr lang="en-US" dirty="0"/>
          </a:p>
        </p:txBody>
      </p:sp>
      <p:sp>
        <p:nvSpPr>
          <p:cNvPr id="3" name="Content Placeholder 2"/>
          <p:cNvSpPr>
            <a:spLocks noGrp="1"/>
          </p:cNvSpPr>
          <p:nvPr>
            <p:ph idx="1"/>
          </p:nvPr>
        </p:nvSpPr>
        <p:spPr/>
        <p:txBody>
          <a:bodyPr>
            <a:normAutofit lnSpcReduction="10000"/>
          </a:bodyPr>
          <a:lstStyle/>
          <a:p>
            <a:r>
              <a:rPr lang="en-US" dirty="0" smtClean="0"/>
              <a:t>So now that we have read at least half of the book, we can determine the type of narrator we have. </a:t>
            </a:r>
          </a:p>
          <a:p>
            <a:endParaRPr lang="en-US" dirty="0"/>
          </a:p>
          <a:p>
            <a:r>
              <a:rPr lang="en-US" dirty="0" smtClean="0"/>
              <a:t>First we need to figure out the basic point of view that Steinbeck uses in </a:t>
            </a:r>
            <a:r>
              <a:rPr lang="en-US" i="1" dirty="0" smtClean="0"/>
              <a:t>Of Mice and Men. </a:t>
            </a:r>
            <a:endParaRPr lang="en-US" dirty="0" smtClean="0"/>
          </a:p>
          <a:p>
            <a:pPr lvl="1"/>
            <a:r>
              <a:rPr lang="en-US" dirty="0" smtClean="0"/>
              <a:t>First Person (I/Me/My)</a:t>
            </a:r>
          </a:p>
          <a:p>
            <a:pPr lvl="1"/>
            <a:r>
              <a:rPr lang="en-US" dirty="0" smtClean="0"/>
              <a:t>Second Person (You/Your)</a:t>
            </a:r>
          </a:p>
          <a:p>
            <a:pPr lvl="1"/>
            <a:r>
              <a:rPr lang="en-US" dirty="0" smtClean="0"/>
              <a:t>Third Person (He/She/It/They/Names)</a:t>
            </a:r>
            <a:endParaRPr lang="en-US" dirty="0"/>
          </a:p>
        </p:txBody>
      </p:sp>
    </p:spTree>
    <p:extLst>
      <p:ext uri="{BB962C8B-B14F-4D97-AF65-F5344CB8AC3E}">
        <p14:creationId xmlns:p14="http://schemas.microsoft.com/office/powerpoint/2010/main" val="1488868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654</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Of Mice and Men </vt:lpstr>
      <vt:lpstr>Character Type</vt:lpstr>
      <vt:lpstr>George</vt:lpstr>
      <vt:lpstr>Lennie</vt:lpstr>
      <vt:lpstr>Curley</vt:lpstr>
      <vt:lpstr>Candy</vt:lpstr>
      <vt:lpstr>Curley’s Wife</vt:lpstr>
      <vt:lpstr>Author’s Style Choices</vt:lpstr>
      <vt:lpstr>Narrator Point of View</vt:lpstr>
      <vt:lpstr>Narrator Point of View</vt:lpstr>
      <vt:lpstr>Narrator Point of View</vt:lpstr>
      <vt:lpstr>Big Picture Questions</vt:lpstr>
      <vt:lpstr>Loneliness </vt:lpstr>
      <vt:lpstr>Loneliness</vt:lpstr>
      <vt:lpstr>Get Started</vt:lpstr>
      <vt:lpstr>Dreams</vt:lpstr>
      <vt:lpstr>Challenges/Difficulties</vt:lpstr>
    </vt:vector>
  </TitlesOfParts>
  <Company>Erie City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dc:title>
  <dc:creator>Leah Bootes</dc:creator>
  <cp:lastModifiedBy>Leah Bootes</cp:lastModifiedBy>
  <cp:revision>19</cp:revision>
  <dcterms:created xsi:type="dcterms:W3CDTF">2018-10-04T11:41:46Z</dcterms:created>
  <dcterms:modified xsi:type="dcterms:W3CDTF">2018-10-04T18:02:00Z</dcterms:modified>
</cp:coreProperties>
</file>