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9" r:id="rId6"/>
    <p:sldId id="261" r:id="rId7"/>
    <p:sldId id="262" r:id="rId8"/>
    <p:sldId id="263" r:id="rId9"/>
    <p:sldId id="264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90" r:id="rId20"/>
    <p:sldId id="278" r:id="rId21"/>
    <p:sldId id="291" r:id="rId22"/>
    <p:sldId id="292" r:id="rId23"/>
    <p:sldId id="279" r:id="rId24"/>
    <p:sldId id="280" r:id="rId25"/>
    <p:sldId id="282" r:id="rId26"/>
    <p:sldId id="295" r:id="rId27"/>
    <p:sldId id="283" r:id="rId28"/>
    <p:sldId id="285" r:id="rId29"/>
    <p:sldId id="286" r:id="rId30"/>
    <p:sldId id="287" r:id="rId31"/>
    <p:sldId id="288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86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83F01-5A76-4078-BEF7-1F418A459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FC054A-DEAF-46A4-9263-9AE69369A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6C4E80-D2F1-4F2A-884B-8799D9F2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7CDB37-D26F-4EF0-A08D-5B7C9855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CFCAB1-3A3B-4389-AB06-9737039D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69794-A3FC-4FAF-B749-11607049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9491B9-E9D4-4813-BB1C-788D3DC9D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AF7EF-D09B-4ADE-8C60-C6367E85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40EE69-4659-4296-A68A-B222D42B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259DE-F0B7-42D6-B44F-71E007AB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E76A2-5228-4443-92D0-5F5E049F1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FE86F6-26CC-4C9D-92C7-F596101EE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D4C0-F04C-4969-A333-048D6B66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B9BA1F-0053-4D89-ADD9-BDD9D383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AC2227-8B6C-4F03-917C-A0D92CC2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4514A-1379-4EC6-9016-BC86C93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A7A47-AE59-40D1-BAEC-2A2AF4527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22A22-D4DE-40FF-B61B-7B7733F6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440F0B-86FA-418C-9C9D-A052DAD8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A0A3CA-24F9-40D1-A197-03EC310E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A79A1-5795-4C54-86A9-DCC06098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DF111F-8F2C-4CB3-B4CD-EFD0EF963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EAD28-2C70-4B71-9A87-D3516C69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A58576-F588-413B-A171-D447769E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B41386-55E6-4607-A76B-6944C124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3D779-BE48-4349-8F8B-74EE534C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F7EA94-A46F-4E06-A236-154A8F194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37E66-E01F-456D-90D3-91CC7193B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CD1C34-4394-43C3-9717-0BF8A300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821780-1097-45A4-B7E5-79EF403A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23735-D48D-41DE-BB82-522F3289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545E5-70CD-4E61-AE96-E31E9AF7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56B139-926B-4CFC-9381-8A5B6C2E2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377910-3AA5-4494-8DE9-D79A8622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20A2EA-9DA5-4AA7-BFD8-6E15CB02A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C0555C4-A1EC-4431-B43F-65E9A8BC9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EECFEC-7462-4380-8127-3AD5109B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3B31A8-B6C2-4087-A62D-19A51059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8D8FCA-48F1-42DF-8292-499DE5D2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8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21DAA-F4D7-4431-9830-C05CF989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0727E4-73BC-4815-93DA-0FE8900C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9F4082-E6FB-49E1-8EC3-9666468F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68B8B0-96DB-4CF2-BB8F-71473E01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2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35496C-46DC-4783-9181-E2CFC196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09FACA-BB64-47A7-BF39-FA16D2E1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0EFC6D-1212-42C6-BF8C-3554FDFF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6DDD7-DC0D-4F85-86FE-C3819F8A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13D74-CEAA-4383-BB7A-4819BE9FE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42412-422C-4A08-AED0-F858102E7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C79DD2-FA53-4F6B-9B3A-71E8FB00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79A620-4836-423D-A899-E828AB87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50B039-624F-4BA9-A6CD-DBAF598BB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1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BF822-86EC-4A2B-A90B-E858458E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58B1D1-78BC-4BEC-9139-C2C891EB0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3247E8-9FD1-4ABA-AC8F-715C04EAC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393871-4233-4FFC-9009-A634A87F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580086-4032-4DD4-8D98-93BAE39C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941008-C599-4B28-9316-DC29AB66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A3255F-075D-47D2-BFEC-8C696F6A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1C86B9-76E0-42D4-9C0A-2F04571C7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76203-427D-4FE4-88CC-C06D39F6E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E568-4F02-427D-9CB6-1E2ACDBD81F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08F2B5-20DB-4C5B-8AA4-F5845ABA2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6B40A-FFD4-4195-8B04-30489316A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1937-20B5-4078-8716-2EF4C1B4B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7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AAA5-9519-4D9A-BAD5-2F3E6A41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Chapter 13 Section 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A sign on a beach&#10;&#10;Description automatically generated">
            <a:extLst>
              <a:ext uri="{FF2B5EF4-FFF2-40B4-BE49-F238E27FC236}">
                <a16:creationId xmlns:a16="http://schemas.microsoft.com/office/drawing/2014/main" xmlns="" id="{EB21A850-027F-45F2-B026-E0E56524C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8548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4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782B5-B2BA-4FD0-988C-88B7FAEB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8DB190-03E7-4E50-81D2-BF60F04F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/>
          </a:p>
          <a:p>
            <a:endParaRPr lang="en-US" sz="2400"/>
          </a:p>
        </p:txBody>
      </p:sp>
      <p:pic>
        <p:nvPicPr>
          <p:cNvPr id="6" name="Content Placeholder 5" descr="A close up of a book&#10;&#10;Description automatically generated">
            <a:extLst>
              <a:ext uri="{FF2B5EF4-FFF2-40B4-BE49-F238E27FC236}">
                <a16:creationId xmlns:a16="http://schemas.microsoft.com/office/drawing/2014/main" xmlns="" id="{15C42631-F24F-43F0-A4EA-734B44E21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90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399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782B5-B2BA-4FD0-988C-88B7FAEB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8DB190-03E7-4E50-81D2-BF60F04F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Karl Marx </a:t>
            </a:r>
            <a:r>
              <a:rPr lang="en-US" dirty="0"/>
              <a:t>and </a:t>
            </a:r>
            <a:r>
              <a:rPr lang="en-US" b="1" dirty="0"/>
              <a:t>Friedrich Engels </a:t>
            </a:r>
            <a:r>
              <a:rPr lang="en-US" dirty="0"/>
              <a:t>wrote the </a:t>
            </a:r>
            <a:r>
              <a:rPr lang="en-US" b="1" dirty="0"/>
              <a:t>Communist Manifesto </a:t>
            </a:r>
            <a:r>
              <a:rPr lang="en-US" dirty="0"/>
              <a:t>(1848)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close up of a book&#10;&#10;Description automatically generated">
            <a:extLst>
              <a:ext uri="{FF2B5EF4-FFF2-40B4-BE49-F238E27FC236}">
                <a16:creationId xmlns:a16="http://schemas.microsoft.com/office/drawing/2014/main" xmlns="" id="{15C42631-F24F-43F0-A4EA-734B44E21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9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64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782B5-B2BA-4FD0-988C-88B7FAEB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8DB190-03E7-4E50-81D2-BF60F04F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Karl Marx </a:t>
            </a:r>
            <a:r>
              <a:rPr lang="en-US" dirty="0"/>
              <a:t>and </a:t>
            </a:r>
            <a:r>
              <a:rPr lang="en-US" b="1" dirty="0"/>
              <a:t>Friedrich Engels </a:t>
            </a:r>
            <a:r>
              <a:rPr lang="en-US" dirty="0"/>
              <a:t>wrote the </a:t>
            </a:r>
            <a:r>
              <a:rPr lang="en-US" b="1" dirty="0"/>
              <a:t>Communist Manifesto </a:t>
            </a:r>
            <a:r>
              <a:rPr lang="en-US" dirty="0"/>
              <a:t>(1848)</a:t>
            </a:r>
          </a:p>
          <a:p>
            <a:r>
              <a:rPr lang="en-US" b="1" dirty="0"/>
              <a:t>Communist Manifesto </a:t>
            </a:r>
            <a:r>
              <a:rPr lang="en-US" dirty="0"/>
              <a:t>– talks about the class struggle between the oppressor and the oppressed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close up of a book&#10;&#10;Description automatically generated">
            <a:extLst>
              <a:ext uri="{FF2B5EF4-FFF2-40B4-BE49-F238E27FC236}">
                <a16:creationId xmlns:a16="http://schemas.microsoft.com/office/drawing/2014/main" xmlns="" id="{15C42631-F24F-43F0-A4EA-734B44E21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9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1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782B5-B2BA-4FD0-988C-88B7FAEB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8DB190-03E7-4E50-81D2-BF60F04F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Karl Marx </a:t>
            </a:r>
            <a:r>
              <a:rPr lang="en-US" dirty="0"/>
              <a:t>and </a:t>
            </a:r>
            <a:r>
              <a:rPr lang="en-US" b="1" dirty="0"/>
              <a:t>Friedrich Engels </a:t>
            </a:r>
            <a:r>
              <a:rPr lang="en-US" dirty="0"/>
              <a:t>wrote the </a:t>
            </a:r>
            <a:r>
              <a:rPr lang="en-US" b="1" dirty="0"/>
              <a:t>Communist Manifesto </a:t>
            </a:r>
            <a:r>
              <a:rPr lang="en-US" dirty="0"/>
              <a:t>(1848)</a:t>
            </a:r>
          </a:p>
          <a:p>
            <a:r>
              <a:rPr lang="en-US" b="1" dirty="0"/>
              <a:t>Communist Manifesto </a:t>
            </a:r>
            <a:r>
              <a:rPr lang="en-US" dirty="0"/>
              <a:t>– talks about the class struggle between the oppressor and the oppressed</a:t>
            </a:r>
          </a:p>
          <a:p>
            <a:r>
              <a:rPr lang="en-US" dirty="0"/>
              <a:t>These men did not like the conditions in the factories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close up of a book&#10;&#10;Description automatically generated">
            <a:extLst>
              <a:ext uri="{FF2B5EF4-FFF2-40B4-BE49-F238E27FC236}">
                <a16:creationId xmlns:a16="http://schemas.microsoft.com/office/drawing/2014/main" xmlns="" id="{15C42631-F24F-43F0-A4EA-734B44E21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9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6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1782B5-B2BA-4FD0-988C-88B7FAEB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8DB190-03E7-4E50-81D2-BF60F04F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/>
              <a:t>Karl Marx </a:t>
            </a:r>
            <a:r>
              <a:rPr lang="en-US" dirty="0"/>
              <a:t>and </a:t>
            </a:r>
            <a:r>
              <a:rPr lang="en-US" b="1" dirty="0"/>
              <a:t>Friedrich Engels </a:t>
            </a:r>
            <a:r>
              <a:rPr lang="en-US" dirty="0"/>
              <a:t>wrote the </a:t>
            </a:r>
            <a:r>
              <a:rPr lang="en-US" b="1" dirty="0"/>
              <a:t>Communist Manifesto </a:t>
            </a:r>
            <a:r>
              <a:rPr lang="en-US" dirty="0"/>
              <a:t>(1848)</a:t>
            </a:r>
          </a:p>
          <a:p>
            <a:r>
              <a:rPr lang="en-US" b="1" dirty="0"/>
              <a:t>Communist Manifesto </a:t>
            </a:r>
            <a:r>
              <a:rPr lang="en-US" dirty="0"/>
              <a:t>– talks about the class struggle between the oppressor and the oppressed</a:t>
            </a:r>
          </a:p>
          <a:p>
            <a:r>
              <a:rPr lang="en-US" dirty="0"/>
              <a:t>These men did not like the conditions in the factories</a:t>
            </a:r>
          </a:p>
          <a:p>
            <a:r>
              <a:rPr lang="en-US" dirty="0"/>
              <a:t>They came up with the social system known as </a:t>
            </a:r>
            <a:r>
              <a:rPr lang="en-US" b="1" dirty="0"/>
              <a:t>Communism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close up of a book&#10;&#10;Description automatically generated">
            <a:extLst>
              <a:ext uri="{FF2B5EF4-FFF2-40B4-BE49-F238E27FC236}">
                <a16:creationId xmlns:a16="http://schemas.microsoft.com/office/drawing/2014/main" xmlns="" id="{15C42631-F24F-43F0-A4EA-734B44E21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9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58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6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1435DC-FA36-466E-8AAE-DB993016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Communism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2F01BB-C3B7-429A-8F88-E14D062E0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oppressors owned the means to productions ( land, raw materials, money) </a:t>
            </a: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6668520-F2FC-4B65-B647-FCD25EBC0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736" b="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971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1435DC-FA36-466E-8AAE-DB993016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Communism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2F01BB-C3B7-429A-8F88-E14D062E0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oppressors owned the means to productions ( land, raw materials, money) </a:t>
            </a:r>
          </a:p>
          <a:p>
            <a:r>
              <a:rPr lang="en-US" dirty="0"/>
              <a:t>This meant they had the power to control government and society. </a:t>
            </a: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6668520-F2FC-4B65-B647-FCD25EBC0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736" b="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5940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1435DC-FA36-466E-8AAE-DB993016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Communism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2F01BB-C3B7-429A-8F88-E14D062E0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oppressors owned the means to productions ( land, raw materials, money) </a:t>
            </a:r>
          </a:p>
          <a:p>
            <a:r>
              <a:rPr lang="en-US" dirty="0"/>
              <a:t>This meant they had the power to control government and society. </a:t>
            </a:r>
          </a:p>
          <a:p>
            <a:r>
              <a:rPr lang="en-US" dirty="0"/>
              <a:t>The oppressed depended on these owners to provide.</a:t>
            </a: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86668520-F2FC-4B65-B647-FCD25EBC0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736" b="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629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EE0B0-B4AB-431F-93F7-9C1D5AD4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45808C-D337-4472-B184-5F9C882CB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Bourgeoisie</a:t>
            </a:r>
            <a:r>
              <a:rPr lang="en-US" dirty="0"/>
              <a:t> – Oppressors – Middle Class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366ED9-329C-4785-AF84-36B17C629E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8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EE0B0-B4AB-431F-93F7-9C1D5AD4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45808C-D337-4472-B184-5F9C882CB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Bourgeoisie</a:t>
            </a:r>
            <a:r>
              <a:rPr lang="en-US" dirty="0"/>
              <a:t> – Oppressors – Middle Class</a:t>
            </a:r>
          </a:p>
          <a:p>
            <a:endParaRPr lang="en-US" dirty="0"/>
          </a:p>
          <a:p>
            <a:r>
              <a:rPr lang="en-US" b="1" dirty="0"/>
              <a:t>Proletariat</a:t>
            </a:r>
            <a:r>
              <a:rPr lang="en-US" dirty="0"/>
              <a:t> – Oppressed – Working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366ED9-329C-4785-AF84-36B17C629E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2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5AAC7-6D03-41A2-BF1F-12EA5C07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first Industrial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216C7-59AD-49AB-9CA1-3E94FD4185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Textiles</a:t>
            </a:r>
          </a:p>
          <a:p>
            <a:endParaRPr lang="en-US" dirty="0"/>
          </a:p>
          <a:p>
            <a:r>
              <a:rPr lang="en-US" dirty="0"/>
              <a:t>Railroads</a:t>
            </a:r>
          </a:p>
          <a:p>
            <a:endParaRPr lang="en-US" dirty="0"/>
          </a:p>
          <a:p>
            <a:r>
              <a:rPr lang="en-US" dirty="0"/>
              <a:t>Iron</a:t>
            </a:r>
          </a:p>
          <a:p>
            <a:endParaRPr lang="en-US" dirty="0"/>
          </a:p>
          <a:p>
            <a:r>
              <a:rPr lang="en-US" dirty="0"/>
              <a:t>Coal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D46D35-37DA-40EC-BC94-D3317AD4A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7BB0C-01BF-4A65-A07B-BAD9730C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ABF4F-DD06-4805-B3BD-4BF2EF14E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Marx believed that the working class (Proletariat) would revolt and overthrow the middle class (Bourgeoisie)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4DBD77-04A3-4E43-8A06-DF66616AA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8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7BB0C-01BF-4A65-A07B-BAD9730C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ABF4F-DD06-4805-B3BD-4BF2EF14E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Marx believed that the working class (Proletariat) would revolt and overthrow the middle class (Bourgeoisie)</a:t>
            </a:r>
          </a:p>
          <a:p>
            <a:r>
              <a:rPr lang="en-US" dirty="0"/>
              <a:t>This overthrow would lead to a </a:t>
            </a:r>
            <a:r>
              <a:rPr lang="en-US" b="1" dirty="0"/>
              <a:t>dictatorship</a:t>
            </a:r>
            <a:r>
              <a:rPr lang="en-US" dirty="0"/>
              <a:t> by the working class.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4DBD77-04A3-4E43-8A06-DF66616AA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7BB0C-01BF-4A65-A07B-BAD9730C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Communism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ABF4F-DD06-4805-B3BD-4BF2EF14E7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Marx believed that the working class (Proletariat) would revolt and overthrow the middle class (Bourgeoisie)</a:t>
            </a:r>
          </a:p>
          <a:p>
            <a:r>
              <a:rPr lang="en-US" dirty="0"/>
              <a:t>This overthrow would lead to a </a:t>
            </a:r>
            <a:r>
              <a:rPr lang="en-US" b="1" dirty="0"/>
              <a:t>dictatorship</a:t>
            </a:r>
            <a:r>
              <a:rPr lang="en-US" dirty="0"/>
              <a:t> by the working class.</a:t>
            </a:r>
          </a:p>
          <a:p>
            <a:r>
              <a:rPr lang="en-US" b="1" dirty="0"/>
              <a:t>Dictatorship</a:t>
            </a:r>
            <a:r>
              <a:rPr lang="en-US" dirty="0"/>
              <a:t> – one person is in complete power and there is a </a:t>
            </a:r>
            <a:r>
              <a:rPr lang="en-US" u="sng" dirty="0"/>
              <a:t>classless society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4DBD77-04A3-4E43-8A06-DF66616AA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86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99944-C14C-4060-A1C9-2C08EBF1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Socialist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BF2E04-8748-4099-9F15-9E591C5BF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37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92CB2-92F3-4D95-B7DF-2AC4E8B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Socialist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77B67D-6724-470B-839C-05D7A627E5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Marxist party </a:t>
            </a:r>
            <a:r>
              <a:rPr lang="en-US" dirty="0"/>
              <a:t>- believed that capitalism would be overthrown in a violent revolution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73CF32-187E-466F-8453-53C00B7584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60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92CB2-92F3-4D95-B7DF-2AC4E8B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Socialist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77B67D-6724-470B-839C-05D7A627E5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Marxist party </a:t>
            </a:r>
            <a:r>
              <a:rPr lang="en-US" dirty="0"/>
              <a:t>- believed that capitalism would be overthrown in a violent revolution  </a:t>
            </a:r>
          </a:p>
          <a:p>
            <a:r>
              <a:rPr lang="en-US" b="1" dirty="0"/>
              <a:t>Revisionists</a:t>
            </a:r>
            <a:r>
              <a:rPr lang="en-US" dirty="0"/>
              <a:t> rejected the Marxist party belief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73CF32-187E-466F-8453-53C00B7584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8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92CB2-92F3-4D95-B7DF-2AC4E8B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Socialist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77B67D-6724-470B-839C-05D7A627E5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Marxist party </a:t>
            </a:r>
            <a:r>
              <a:rPr lang="en-US" dirty="0"/>
              <a:t>- believed that capitalism would be overthrown in a violent revolution  </a:t>
            </a:r>
          </a:p>
          <a:p>
            <a:r>
              <a:rPr lang="en-US" b="1" dirty="0"/>
              <a:t>Revisionists</a:t>
            </a:r>
            <a:r>
              <a:rPr lang="en-US" dirty="0"/>
              <a:t> rejected the Marxist party belief</a:t>
            </a:r>
          </a:p>
          <a:p>
            <a:r>
              <a:rPr lang="en-US" b="1" dirty="0"/>
              <a:t>Revisionists – </a:t>
            </a:r>
            <a:r>
              <a:rPr lang="en-US" dirty="0"/>
              <a:t>believed that workers must continue to organize to gain reform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73CF32-187E-466F-8453-53C00B7584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9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2EDF0-14FE-4C2F-9DF2-FDB3F740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BC4D9C-AF67-4D5A-81CE-C5BCDF161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7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D7E66-0EE4-4C12-B5EC-00ED8E64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31381E-9763-443A-B8D6-750452068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Trade Unions </a:t>
            </a:r>
            <a:r>
              <a:rPr lang="en-US" dirty="0"/>
              <a:t>were developed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9D5B8D-130A-4102-9EC4-A463045E0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7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D7E66-0EE4-4C12-B5EC-00ED8E64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31381E-9763-443A-B8D6-750452068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Trade Unions </a:t>
            </a:r>
            <a:r>
              <a:rPr lang="en-US" dirty="0"/>
              <a:t>were developed</a:t>
            </a:r>
          </a:p>
          <a:p>
            <a:r>
              <a:rPr lang="en-US" b="1" dirty="0"/>
              <a:t>Strike </a:t>
            </a:r>
            <a:r>
              <a:rPr lang="en-US" dirty="0"/>
              <a:t>– A work stoppage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9D5B8D-130A-4102-9EC4-A463045E0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9D03B-D7A7-46E5-8DCB-FAB95732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Second Industrial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030EAB-B3AE-404F-BE51-90E2B488FC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Steel </a:t>
            </a:r>
          </a:p>
          <a:p>
            <a:endParaRPr lang="en-US" dirty="0"/>
          </a:p>
          <a:p>
            <a:r>
              <a:rPr lang="en-US" dirty="0"/>
              <a:t>Chemicals</a:t>
            </a:r>
          </a:p>
          <a:p>
            <a:endParaRPr lang="en-US" dirty="0"/>
          </a:p>
          <a:p>
            <a:r>
              <a:rPr lang="en-US" dirty="0"/>
              <a:t>Electricity </a:t>
            </a:r>
          </a:p>
          <a:p>
            <a:endParaRPr lang="en-US" dirty="0"/>
          </a:p>
          <a:p>
            <a:r>
              <a:rPr lang="en-US" dirty="0"/>
              <a:t>Petroleum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9F5C7A-E189-417D-9FFD-DA26534853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3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D7E66-0EE4-4C12-B5EC-00ED8E64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31381E-9763-443A-B8D6-750452068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Trade Unions </a:t>
            </a:r>
            <a:r>
              <a:rPr lang="en-US" dirty="0"/>
              <a:t>were developed</a:t>
            </a:r>
          </a:p>
          <a:p>
            <a:r>
              <a:rPr lang="en-US" b="1" dirty="0"/>
              <a:t>Strike </a:t>
            </a:r>
            <a:r>
              <a:rPr lang="en-US" dirty="0"/>
              <a:t>– A work stoppage</a:t>
            </a:r>
          </a:p>
          <a:p>
            <a:r>
              <a:rPr lang="en-US" b="1" dirty="0"/>
              <a:t>Labor Union </a:t>
            </a:r>
            <a:r>
              <a:rPr lang="en-US" dirty="0"/>
              <a:t>– formed to protect and workers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9D5B8D-130A-4102-9EC4-A463045E0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8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D7E66-0EE4-4C12-B5EC-00ED8E64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31381E-9763-443A-B8D6-750452068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Trade Unions </a:t>
            </a:r>
            <a:r>
              <a:rPr lang="en-US" dirty="0"/>
              <a:t>were developed</a:t>
            </a:r>
          </a:p>
          <a:p>
            <a:r>
              <a:rPr lang="en-US" b="1" dirty="0"/>
              <a:t>Strike </a:t>
            </a:r>
            <a:r>
              <a:rPr lang="en-US" dirty="0"/>
              <a:t>– A work stoppage</a:t>
            </a:r>
          </a:p>
          <a:p>
            <a:r>
              <a:rPr lang="en-US" b="1" dirty="0"/>
              <a:t>Labor Union </a:t>
            </a:r>
            <a:r>
              <a:rPr lang="en-US" dirty="0"/>
              <a:t>– formed to protect and workers</a:t>
            </a:r>
          </a:p>
          <a:p>
            <a:r>
              <a:rPr lang="en-US" b="1" dirty="0"/>
              <a:t>Labor Unions </a:t>
            </a:r>
            <a:r>
              <a:rPr lang="en-US" dirty="0"/>
              <a:t>used strikes to raise wages, better working conditions, gain the right to </a:t>
            </a:r>
            <a:r>
              <a:rPr lang="en-US" b="1" dirty="0"/>
              <a:t>collective bargaining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9D5B8D-130A-4102-9EC4-A463045E0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4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D7E66-0EE4-4C12-B5EC-00ED8E64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31381E-9763-443A-B8D6-750452068F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Trade Unions </a:t>
            </a:r>
            <a:r>
              <a:rPr lang="en-US" dirty="0"/>
              <a:t>were developed</a:t>
            </a:r>
          </a:p>
          <a:p>
            <a:r>
              <a:rPr lang="en-US" b="1" dirty="0"/>
              <a:t>Strike </a:t>
            </a:r>
            <a:r>
              <a:rPr lang="en-US" dirty="0"/>
              <a:t>– A work stoppage</a:t>
            </a:r>
          </a:p>
          <a:p>
            <a:r>
              <a:rPr lang="en-US" b="1" dirty="0"/>
              <a:t>Labor Union </a:t>
            </a:r>
            <a:r>
              <a:rPr lang="en-US" dirty="0"/>
              <a:t>– formed to protect and workers</a:t>
            </a:r>
          </a:p>
          <a:p>
            <a:r>
              <a:rPr lang="en-US" b="1" dirty="0"/>
              <a:t>Labor Unions </a:t>
            </a:r>
            <a:r>
              <a:rPr lang="en-US" dirty="0"/>
              <a:t>used strikes to raise wages, better working conditions, gain the right to </a:t>
            </a:r>
            <a:r>
              <a:rPr lang="en-US" b="1" dirty="0"/>
              <a:t>collective bargaining</a:t>
            </a:r>
          </a:p>
          <a:p>
            <a:r>
              <a:rPr lang="en-US" b="1" dirty="0"/>
              <a:t>Collective Bargaining </a:t>
            </a:r>
            <a:r>
              <a:rPr lang="en-US" dirty="0"/>
              <a:t>– Negotiate between union and employer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9D5B8D-130A-4102-9EC4-A463045E0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0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2749B-3C15-484D-9DA1-757B3BF8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Second Industrial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CDAD51-4E4E-4F91-9A94-C9B11A6524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1870-1914</a:t>
            </a:r>
          </a:p>
          <a:p>
            <a:r>
              <a:rPr lang="en-US" dirty="0"/>
              <a:t>Steel would replace iron</a:t>
            </a:r>
          </a:p>
          <a:p>
            <a:r>
              <a:rPr lang="en-US" dirty="0"/>
              <a:t>Electricity would become a major form of energy</a:t>
            </a:r>
          </a:p>
          <a:p>
            <a:r>
              <a:rPr lang="en-US" b="1" dirty="0"/>
              <a:t>Electricity</a:t>
            </a:r>
            <a:r>
              <a:rPr lang="en-US" dirty="0"/>
              <a:t> transformed factories </a:t>
            </a:r>
          </a:p>
          <a:p>
            <a:r>
              <a:rPr lang="en-US" dirty="0"/>
              <a:t>Factories were now able to stay open 24 hours because of </a:t>
            </a:r>
            <a:r>
              <a:rPr lang="en-US" b="1" dirty="0"/>
              <a:t>light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EFE325-30EF-4457-8522-0642579221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61C16D-71D7-4647-B629-BDFEC61C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Second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F7ADEA-B85C-402F-A00C-5B2CEA9534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Combined with the growth of transportation by steamboat and railroad, fostered and new world economy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253EA9-FA12-4513-88DA-6C97F1E757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894803DB-1F3F-4C48-9C87-88589B3E1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14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1379A-CB6C-483A-8E84-B236C7BF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Thomas Edison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7908-B2E9-4A43-A8DF-F11CE4A01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Created the light bulb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9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51115-7525-48AF-A6F5-DAD78826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Alexander Graham Bell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991AD1-84C1-453C-81BA-091B7649E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Invented the telephone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xmlns="" id="{D17E0B31-ACA5-4582-BB91-F3A6E0CE19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r="28197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9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ABBF8EAE-BDA2-4628-A7F1-31E7B22DD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2085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14C48-EF87-461F-BE8F-CEC94031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Guglielmo Marconi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AAE3AC-2188-4DA3-BB46-032E1FB97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dirty="0"/>
              <a:t>He was able to send the first radio waves across the Atlantic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6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1E56A-46AA-4564-81F3-2BBC696A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Orville and Wilbur Wright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3C9655-0E4C-4CF7-892D-4260A6F26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The wright brothers created the first airplane at Kitty Hawk, North Carolina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Content Placeholder 5" descr="A person flying through the air on a beach&#10;&#10;Description automatically generated">
            <a:extLst>
              <a:ext uri="{FF2B5EF4-FFF2-40B4-BE49-F238E27FC236}">
                <a16:creationId xmlns:a16="http://schemas.microsoft.com/office/drawing/2014/main" xmlns="" id="{5B898574-5446-4179-AB30-D91F92BB19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715553"/>
            <a:ext cx="6250769" cy="32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77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621</Words>
  <Application>Microsoft Office PowerPoint</Application>
  <PresentationFormat>Custom</PresentationFormat>
  <Paragraphs>103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Chapter 13 Section A</vt:lpstr>
      <vt:lpstr>The first Industrial Revolution </vt:lpstr>
      <vt:lpstr>Second Industrial Revolution </vt:lpstr>
      <vt:lpstr>Second Industrial Revolution </vt:lpstr>
      <vt:lpstr>Second Industrial Revolution</vt:lpstr>
      <vt:lpstr>Thomas Edison </vt:lpstr>
      <vt:lpstr>Alexander Graham Bell</vt:lpstr>
      <vt:lpstr>Guglielmo Marconi</vt:lpstr>
      <vt:lpstr>Orville and Wilbur Wright</vt:lpstr>
      <vt:lpstr>Communism</vt:lpstr>
      <vt:lpstr>Communism</vt:lpstr>
      <vt:lpstr>Communism</vt:lpstr>
      <vt:lpstr>Communism</vt:lpstr>
      <vt:lpstr>Communism</vt:lpstr>
      <vt:lpstr>Communism </vt:lpstr>
      <vt:lpstr>Communism </vt:lpstr>
      <vt:lpstr>Communism </vt:lpstr>
      <vt:lpstr>Communism</vt:lpstr>
      <vt:lpstr>Communism</vt:lpstr>
      <vt:lpstr>Communism</vt:lpstr>
      <vt:lpstr>Communism</vt:lpstr>
      <vt:lpstr>Communism</vt:lpstr>
      <vt:lpstr>Socialist Part</vt:lpstr>
      <vt:lpstr>Socialist Part</vt:lpstr>
      <vt:lpstr>Socialist Part</vt:lpstr>
      <vt:lpstr>Socialist Part</vt:lpstr>
      <vt:lpstr>Unions</vt:lpstr>
      <vt:lpstr>Unions</vt:lpstr>
      <vt:lpstr>Unions</vt:lpstr>
      <vt:lpstr>Unions</vt:lpstr>
      <vt:lpstr>Unions</vt:lpstr>
      <vt:lpstr>Unions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Section A</dc:title>
  <dc:creator>Nicholas Livingston</dc:creator>
  <cp:lastModifiedBy>Theresa Tonelli</cp:lastModifiedBy>
  <cp:revision>6</cp:revision>
  <dcterms:created xsi:type="dcterms:W3CDTF">2020-03-13T23:55:44Z</dcterms:created>
  <dcterms:modified xsi:type="dcterms:W3CDTF">2020-03-19T19:48:09Z</dcterms:modified>
</cp:coreProperties>
</file>