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2" r:id="rId9"/>
    <p:sldId id="269" r:id="rId10"/>
    <p:sldId id="263" r:id="rId11"/>
    <p:sldId id="270" r:id="rId12"/>
    <p:sldId id="265" r:id="rId13"/>
    <p:sldId id="264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48B9E1-D921-4CB3-930B-CD342BB416C6}" v="10" dt="2019-09-23T02:58:31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ther Karper" userId="6ea3f153ada6f8d6" providerId="LiveId" clId="{2E48B9E1-D921-4CB3-930B-CD342BB416C6}"/>
    <pc:docChg chg="undo custSel addSld delSld modSld">
      <pc:chgData name="Luther Karper" userId="6ea3f153ada6f8d6" providerId="LiveId" clId="{2E48B9E1-D921-4CB3-930B-CD342BB416C6}" dt="2019-09-23T03:03:01.353" v="6751" actId="115"/>
      <pc:docMkLst>
        <pc:docMk/>
      </pc:docMkLst>
      <pc:sldChg chg="modSp add">
        <pc:chgData name="Luther Karper" userId="6ea3f153ada6f8d6" providerId="LiveId" clId="{2E48B9E1-D921-4CB3-930B-CD342BB416C6}" dt="2019-09-22T22:53:57.208" v="1196" actId="27636"/>
        <pc:sldMkLst>
          <pc:docMk/>
          <pc:sldMk cId="2829366530" sldId="259"/>
        </pc:sldMkLst>
        <pc:spChg chg="mod">
          <ac:chgData name="Luther Karper" userId="6ea3f153ada6f8d6" providerId="LiveId" clId="{2E48B9E1-D921-4CB3-930B-CD342BB416C6}" dt="2019-09-22T22:40:09.385" v="848" actId="1076"/>
          <ac:spMkLst>
            <pc:docMk/>
            <pc:sldMk cId="2829366530" sldId="259"/>
            <ac:spMk id="2" creationId="{872CE19C-1749-4714-8B21-320B2730D313}"/>
          </ac:spMkLst>
        </pc:spChg>
        <pc:spChg chg="mod">
          <ac:chgData name="Luther Karper" userId="6ea3f153ada6f8d6" providerId="LiveId" clId="{2E48B9E1-D921-4CB3-930B-CD342BB416C6}" dt="2019-09-22T22:53:57.208" v="1196" actId="27636"/>
          <ac:spMkLst>
            <pc:docMk/>
            <pc:sldMk cId="2829366530" sldId="259"/>
            <ac:spMk id="3" creationId="{3D038BBE-AC42-48AE-9722-BD4A63E3E2C2}"/>
          </ac:spMkLst>
        </pc:spChg>
      </pc:sldChg>
      <pc:sldChg chg="modSp add">
        <pc:chgData name="Luther Karper" userId="6ea3f153ada6f8d6" providerId="LiveId" clId="{2E48B9E1-D921-4CB3-930B-CD342BB416C6}" dt="2019-09-23T02:12:46.802" v="2740" actId="20577"/>
        <pc:sldMkLst>
          <pc:docMk/>
          <pc:sldMk cId="2386237608" sldId="260"/>
        </pc:sldMkLst>
        <pc:spChg chg="mod">
          <ac:chgData name="Luther Karper" userId="6ea3f153ada6f8d6" providerId="LiveId" clId="{2E48B9E1-D921-4CB3-930B-CD342BB416C6}" dt="2019-09-23T01:54:19.681" v="1203" actId="20577"/>
          <ac:spMkLst>
            <pc:docMk/>
            <pc:sldMk cId="2386237608" sldId="260"/>
            <ac:spMk id="2" creationId="{872CE19C-1749-4714-8B21-320B2730D313}"/>
          </ac:spMkLst>
        </pc:spChg>
        <pc:spChg chg="mod">
          <ac:chgData name="Luther Karper" userId="6ea3f153ada6f8d6" providerId="LiveId" clId="{2E48B9E1-D921-4CB3-930B-CD342BB416C6}" dt="2019-09-23T02:12:46.802" v="2740" actId="20577"/>
          <ac:spMkLst>
            <pc:docMk/>
            <pc:sldMk cId="2386237608" sldId="260"/>
            <ac:spMk id="3" creationId="{3D038BBE-AC42-48AE-9722-BD4A63E3E2C2}"/>
          </ac:spMkLst>
        </pc:spChg>
      </pc:sldChg>
      <pc:sldChg chg="modSp add del">
        <pc:chgData name="Luther Karper" userId="6ea3f153ada6f8d6" providerId="LiveId" clId="{2E48B9E1-D921-4CB3-930B-CD342BB416C6}" dt="2019-09-23T02:13:09.238" v="2779" actId="2696"/>
        <pc:sldMkLst>
          <pc:docMk/>
          <pc:sldMk cId="2983173459" sldId="261"/>
        </pc:sldMkLst>
        <pc:spChg chg="mod">
          <ac:chgData name="Luther Karper" userId="6ea3f153ada6f8d6" providerId="LiveId" clId="{2E48B9E1-D921-4CB3-930B-CD342BB416C6}" dt="2019-09-23T02:13:01.761" v="2777" actId="20577"/>
          <ac:spMkLst>
            <pc:docMk/>
            <pc:sldMk cId="2983173459" sldId="261"/>
            <ac:spMk id="2" creationId="{EE2B1664-A687-4974-8F46-223583CC5CDE}"/>
          </ac:spMkLst>
        </pc:spChg>
      </pc:sldChg>
      <pc:sldChg chg="modSp add">
        <pc:chgData name="Luther Karper" userId="6ea3f153ada6f8d6" providerId="LiveId" clId="{2E48B9E1-D921-4CB3-930B-CD342BB416C6}" dt="2019-09-23T02:42:42.072" v="4902" actId="20577"/>
        <pc:sldMkLst>
          <pc:docMk/>
          <pc:sldMk cId="744627307" sldId="262"/>
        </pc:sldMkLst>
        <pc:spChg chg="mod">
          <ac:chgData name="Luther Karper" userId="6ea3f153ada6f8d6" providerId="LiveId" clId="{2E48B9E1-D921-4CB3-930B-CD342BB416C6}" dt="2019-09-23T02:14:21.751" v="2803" actId="20577"/>
          <ac:spMkLst>
            <pc:docMk/>
            <pc:sldMk cId="744627307" sldId="262"/>
            <ac:spMk id="2" creationId="{872CE19C-1749-4714-8B21-320B2730D313}"/>
          </ac:spMkLst>
        </pc:spChg>
        <pc:spChg chg="mod">
          <ac:chgData name="Luther Karper" userId="6ea3f153ada6f8d6" providerId="LiveId" clId="{2E48B9E1-D921-4CB3-930B-CD342BB416C6}" dt="2019-09-23T02:42:42.072" v="4902" actId="20577"/>
          <ac:spMkLst>
            <pc:docMk/>
            <pc:sldMk cId="744627307" sldId="262"/>
            <ac:spMk id="3" creationId="{3D038BBE-AC42-48AE-9722-BD4A63E3E2C2}"/>
          </ac:spMkLst>
        </pc:spChg>
      </pc:sldChg>
      <pc:sldChg chg="modSp add">
        <pc:chgData name="Luther Karper" userId="6ea3f153ada6f8d6" providerId="LiveId" clId="{2E48B9E1-D921-4CB3-930B-CD342BB416C6}" dt="2019-09-23T02:44:48.470" v="5064" actId="20577"/>
        <pc:sldMkLst>
          <pc:docMk/>
          <pc:sldMk cId="1401867453" sldId="263"/>
        </pc:sldMkLst>
        <pc:spChg chg="mod">
          <ac:chgData name="Luther Karper" userId="6ea3f153ada6f8d6" providerId="LiveId" clId="{2E48B9E1-D921-4CB3-930B-CD342BB416C6}" dt="2019-09-23T02:25:16.764" v="3790" actId="1076"/>
          <ac:spMkLst>
            <pc:docMk/>
            <pc:sldMk cId="1401867453" sldId="263"/>
            <ac:spMk id="2" creationId="{337AFC42-F852-460D-A604-1ACEB1E5C14C}"/>
          </ac:spMkLst>
        </pc:spChg>
        <pc:spChg chg="mod">
          <ac:chgData name="Luther Karper" userId="6ea3f153ada6f8d6" providerId="LiveId" clId="{2E48B9E1-D921-4CB3-930B-CD342BB416C6}" dt="2019-09-23T02:44:48.470" v="5064" actId="20577"/>
          <ac:spMkLst>
            <pc:docMk/>
            <pc:sldMk cId="1401867453" sldId="263"/>
            <ac:spMk id="3" creationId="{95DA0483-EA59-4767-A6D5-190430ADA1D0}"/>
          </ac:spMkLst>
        </pc:spChg>
      </pc:sldChg>
      <pc:sldChg chg="modSp add">
        <pc:chgData name="Luther Karper" userId="6ea3f153ada6f8d6" providerId="LiveId" clId="{2E48B9E1-D921-4CB3-930B-CD342BB416C6}" dt="2019-09-23T02:50:54.806" v="5623" actId="20577"/>
        <pc:sldMkLst>
          <pc:docMk/>
          <pc:sldMk cId="2765298359" sldId="264"/>
        </pc:sldMkLst>
        <pc:spChg chg="mod">
          <ac:chgData name="Luther Karper" userId="6ea3f153ada6f8d6" providerId="LiveId" clId="{2E48B9E1-D921-4CB3-930B-CD342BB416C6}" dt="2019-09-23T02:46:23.738" v="5084" actId="20577"/>
          <ac:spMkLst>
            <pc:docMk/>
            <pc:sldMk cId="2765298359" sldId="264"/>
            <ac:spMk id="2" creationId="{D4285F4A-B9F3-4724-903B-CCD2E66AF1DE}"/>
          </ac:spMkLst>
        </pc:spChg>
        <pc:spChg chg="mod">
          <ac:chgData name="Luther Karper" userId="6ea3f153ada6f8d6" providerId="LiveId" clId="{2E48B9E1-D921-4CB3-930B-CD342BB416C6}" dt="2019-09-23T02:50:54.806" v="5623" actId="20577"/>
          <ac:spMkLst>
            <pc:docMk/>
            <pc:sldMk cId="2765298359" sldId="264"/>
            <ac:spMk id="3" creationId="{B7DB132D-3B4A-429B-A9DF-E74B3F47D257}"/>
          </ac:spMkLst>
        </pc:spChg>
      </pc:sldChg>
      <pc:sldChg chg="modSp add">
        <pc:chgData name="Luther Karper" userId="6ea3f153ada6f8d6" providerId="LiveId" clId="{2E48B9E1-D921-4CB3-930B-CD342BB416C6}" dt="2019-09-23T02:57:31.411" v="5998" actId="20577"/>
        <pc:sldMkLst>
          <pc:docMk/>
          <pc:sldMk cId="633035295" sldId="265"/>
        </pc:sldMkLst>
        <pc:spChg chg="mod">
          <ac:chgData name="Luther Karper" userId="6ea3f153ada6f8d6" providerId="LiveId" clId="{2E48B9E1-D921-4CB3-930B-CD342BB416C6}" dt="2019-09-23T02:51:13.045" v="5630" actId="20577"/>
          <ac:spMkLst>
            <pc:docMk/>
            <pc:sldMk cId="633035295" sldId="265"/>
            <ac:spMk id="2" creationId="{337AFC42-F852-460D-A604-1ACEB1E5C14C}"/>
          </ac:spMkLst>
        </pc:spChg>
        <pc:spChg chg="mod">
          <ac:chgData name="Luther Karper" userId="6ea3f153ada6f8d6" providerId="LiveId" clId="{2E48B9E1-D921-4CB3-930B-CD342BB416C6}" dt="2019-09-23T02:57:31.411" v="5998" actId="20577"/>
          <ac:spMkLst>
            <pc:docMk/>
            <pc:sldMk cId="633035295" sldId="265"/>
            <ac:spMk id="3" creationId="{95DA0483-EA59-4767-A6D5-190430ADA1D0}"/>
          </ac:spMkLst>
        </pc:spChg>
      </pc:sldChg>
      <pc:sldChg chg="modSp add">
        <pc:chgData name="Luther Karper" userId="6ea3f153ada6f8d6" providerId="LiveId" clId="{2E48B9E1-D921-4CB3-930B-CD342BB416C6}" dt="2019-09-23T03:03:01.353" v="6751" actId="115"/>
        <pc:sldMkLst>
          <pc:docMk/>
          <pc:sldMk cId="1270493204" sldId="266"/>
        </pc:sldMkLst>
        <pc:spChg chg="mod">
          <ac:chgData name="Luther Karper" userId="6ea3f153ada6f8d6" providerId="LiveId" clId="{2E48B9E1-D921-4CB3-930B-CD342BB416C6}" dt="2019-09-23T02:59:13.574" v="6168" actId="20577"/>
          <ac:spMkLst>
            <pc:docMk/>
            <pc:sldMk cId="1270493204" sldId="266"/>
            <ac:spMk id="2" creationId="{D207B969-312C-4F64-B64D-2EA83EDBE0F6}"/>
          </ac:spMkLst>
        </pc:spChg>
        <pc:spChg chg="mod">
          <ac:chgData name="Luther Karper" userId="6ea3f153ada6f8d6" providerId="LiveId" clId="{2E48B9E1-D921-4CB3-930B-CD342BB416C6}" dt="2019-09-23T03:03:01.353" v="6751" actId="115"/>
          <ac:spMkLst>
            <pc:docMk/>
            <pc:sldMk cId="1270493204" sldId="266"/>
            <ac:spMk id="3" creationId="{90A0CE94-11BC-43E8-9946-1DFC6B82FF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8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41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8705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31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14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56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41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0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5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6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4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6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2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3B2F88-47BD-4AC0-A632-B7BD47649173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053471D-B5B7-4CAA-9484-8ADBAAEA5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24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6835-2B62-40B7-B152-B724E829E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>
            <a:normAutofit/>
          </a:bodyPr>
          <a:lstStyle/>
          <a:p>
            <a:r>
              <a:rPr lang="en-US" sz="6600" dirty="0"/>
              <a:t>Sententiae </a:t>
            </a:r>
            <a:r>
              <a:rPr lang="en-US" sz="6600" dirty="0" err="1"/>
              <a:t>Mnēmosynēs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A1842B-737C-411B-B13D-DF1614CF75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err="1"/>
              <a:t>Nōmina</a:t>
            </a:r>
            <a:r>
              <a:rPr lang="en-US" sz="4800" dirty="0"/>
              <a:t> </a:t>
            </a:r>
            <a:r>
              <a:rPr lang="en-US" sz="4800" dirty="0" err="1"/>
              <a:t>Latīna</a:t>
            </a:r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03748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FC42-F852-460D-A604-1ACEB1E5C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-82859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/>
              <a:t>Ablātīvus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A0483-EA59-4767-A6D5-190430ADA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25" y="676006"/>
            <a:ext cx="11772395" cy="5840204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2400" dirty="0"/>
              <a:t>Many, many uses, but most can be broken down into the following categories:</a:t>
            </a:r>
          </a:p>
          <a:p>
            <a:r>
              <a:rPr lang="en-US" sz="2400" dirty="0"/>
              <a:t>Expressions of separation, origin, and want/need (sometimes with prepositions)</a:t>
            </a:r>
          </a:p>
          <a:p>
            <a:pPr lvl="1"/>
            <a:r>
              <a:rPr lang="en-US" sz="2400" dirty="0"/>
              <a:t>Ex </a:t>
            </a:r>
            <a:r>
              <a:rPr lang="en-US" sz="2400" u="sng" dirty="0" err="1"/>
              <a:t>oppido</a:t>
            </a:r>
            <a:r>
              <a:rPr lang="en-US" sz="2400" dirty="0"/>
              <a:t>; ab </a:t>
            </a:r>
            <a:r>
              <a:rPr lang="en-US" sz="2400" u="sng" dirty="0" err="1"/>
              <a:t>īnsulā</a:t>
            </a:r>
            <a:r>
              <a:rPr lang="en-US" sz="2400" dirty="0"/>
              <a:t>; </a:t>
            </a:r>
            <a:r>
              <a:rPr lang="en-US" sz="2400" dirty="0" err="1"/>
              <a:t>dē</a:t>
            </a:r>
            <a:r>
              <a:rPr lang="en-US" sz="2400" dirty="0"/>
              <a:t> </a:t>
            </a:r>
            <a:r>
              <a:rPr lang="en-US" sz="2400" u="sng" dirty="0"/>
              <a:t>arbore</a:t>
            </a:r>
          </a:p>
          <a:p>
            <a:r>
              <a:rPr lang="en-US" sz="2400" dirty="0"/>
              <a:t>Used to express association, means, instrumentality, cause, manner, or agency (sometimes with prepositions)</a:t>
            </a:r>
          </a:p>
          <a:p>
            <a:pPr lvl="1"/>
            <a:r>
              <a:rPr lang="en-US" sz="2400" dirty="0"/>
              <a:t>Ā </a:t>
            </a:r>
            <a:r>
              <a:rPr lang="en-US" sz="2400" u="sng" dirty="0" err="1"/>
              <a:t>baculo</a:t>
            </a:r>
            <a:r>
              <a:rPr lang="en-US" sz="2400" dirty="0"/>
              <a:t>; </a:t>
            </a:r>
            <a:r>
              <a:rPr lang="en-US" sz="2400" dirty="0" err="1"/>
              <a:t>dē</a:t>
            </a:r>
            <a:r>
              <a:rPr lang="en-US" sz="2400" dirty="0"/>
              <a:t> </a:t>
            </a:r>
            <a:r>
              <a:rPr lang="en-US" sz="2400" u="sng" dirty="0" err="1"/>
              <a:t>puellā</a:t>
            </a:r>
            <a:r>
              <a:rPr lang="en-US" sz="2400" dirty="0"/>
              <a:t>, cum </a:t>
            </a:r>
            <a:r>
              <a:rPr lang="en-US" sz="2400" u="sng" dirty="0"/>
              <a:t>cane</a:t>
            </a:r>
          </a:p>
          <a:p>
            <a:r>
              <a:rPr lang="en-US" sz="2400" dirty="0"/>
              <a:t>Used to express location in space or time (sometimes with prepositions)</a:t>
            </a:r>
          </a:p>
          <a:p>
            <a:pPr lvl="1"/>
            <a:r>
              <a:rPr lang="en-US" sz="2400" dirty="0"/>
              <a:t>In </a:t>
            </a:r>
            <a:r>
              <a:rPr lang="en-US" sz="2400" u="sng" dirty="0" err="1"/>
              <a:t>Rōmā</a:t>
            </a:r>
            <a:r>
              <a:rPr lang="en-US" sz="2400" dirty="0"/>
              <a:t>; sub </a:t>
            </a:r>
            <a:r>
              <a:rPr lang="en-US" sz="2400" u="sng" dirty="0" err="1"/>
              <a:t>rāmō</a:t>
            </a:r>
            <a:endParaRPr lang="en-US" sz="2400" u="sng" dirty="0"/>
          </a:p>
          <a:p>
            <a:r>
              <a:rPr lang="en-US" sz="2400" dirty="0"/>
              <a:t>Used to compare things (often with adjectives)</a:t>
            </a:r>
          </a:p>
          <a:p>
            <a:pPr lvl="1"/>
            <a:r>
              <a:rPr lang="en-US" sz="2400" dirty="0" err="1"/>
              <a:t>Vīlius</a:t>
            </a:r>
            <a:r>
              <a:rPr lang="en-US" sz="2400" dirty="0"/>
              <a:t> argentum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u="sng" dirty="0" err="1"/>
              <a:t>aurō</a:t>
            </a:r>
            <a:r>
              <a:rPr lang="en-US" sz="2400" dirty="0"/>
              <a:t>, </a:t>
            </a:r>
            <a:r>
              <a:rPr lang="en-US" sz="2400" u="sng" dirty="0" err="1"/>
              <a:t>virtūtibus</a:t>
            </a:r>
            <a:r>
              <a:rPr lang="en-US" sz="2400" dirty="0"/>
              <a:t> </a:t>
            </a:r>
            <a:r>
              <a:rPr lang="en-US" sz="2400" dirty="0" smtClean="0"/>
              <a:t>aurum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1867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FC42-F852-460D-A604-1ACEB1E5C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-82859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 smtClean="0"/>
              <a:t>Ablātīvus</a:t>
            </a:r>
            <a:r>
              <a:rPr lang="en-US" dirty="0" smtClean="0"/>
              <a:t> (con.)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A0483-EA59-4767-A6D5-190430ADA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25" y="676006"/>
            <a:ext cx="11772395" cy="5840204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3200" dirty="0"/>
              <a:t>Many, many uses, but most can be broken down into the following categories:</a:t>
            </a:r>
          </a:p>
          <a:p>
            <a:r>
              <a:rPr lang="en-US" sz="3200" dirty="0" smtClean="0"/>
              <a:t>Often </a:t>
            </a:r>
            <a:r>
              <a:rPr lang="en-US" sz="3200" dirty="0"/>
              <a:t>used to qualify or further specify an adjective or noun </a:t>
            </a:r>
          </a:p>
          <a:p>
            <a:pPr lvl="1"/>
            <a:r>
              <a:rPr lang="en-US" sz="2800" dirty="0" err="1"/>
              <a:t>Māior</a:t>
            </a:r>
            <a:r>
              <a:rPr lang="en-US" sz="2800" dirty="0"/>
              <a:t> </a:t>
            </a:r>
            <a:r>
              <a:rPr lang="en-US" sz="2800" u="sng" dirty="0" err="1"/>
              <a:t>natū</a:t>
            </a:r>
            <a:r>
              <a:rPr lang="en-US" sz="2800" dirty="0"/>
              <a:t>; </a:t>
            </a:r>
            <a:r>
              <a:rPr lang="en-US" sz="2800" u="sng" dirty="0"/>
              <a:t>Corpore</a:t>
            </a:r>
            <a:r>
              <a:rPr lang="en-US" sz="2800" dirty="0"/>
              <a:t> senex, sed </a:t>
            </a:r>
            <a:r>
              <a:rPr lang="en-US" sz="2800" dirty="0" err="1"/>
              <a:t>nōn</a:t>
            </a:r>
            <a:r>
              <a:rPr lang="en-US" sz="2800" dirty="0"/>
              <a:t> </a:t>
            </a:r>
            <a:r>
              <a:rPr lang="en-US" sz="2800" u="sng" dirty="0" err="1"/>
              <a:t>animō</a:t>
            </a:r>
            <a:endParaRPr lang="en-US" sz="2800" u="sng" dirty="0"/>
          </a:p>
          <a:p>
            <a:r>
              <a:rPr lang="en-US" sz="3200" dirty="0"/>
              <a:t>Used in ablative absolute constructions to define the time or circumstances of an action</a:t>
            </a:r>
          </a:p>
          <a:p>
            <a:pPr lvl="1"/>
            <a:r>
              <a:rPr lang="en-US" sz="2800" dirty="0"/>
              <a:t>Caesar, </a:t>
            </a:r>
            <a:r>
              <a:rPr lang="en-US" sz="2800" u="sng" dirty="0" err="1"/>
              <a:t>acceptīs</a:t>
            </a:r>
            <a:r>
              <a:rPr lang="en-US" sz="2800" u="sng" dirty="0"/>
              <a:t> </a:t>
            </a:r>
            <a:r>
              <a:rPr lang="en-US" sz="2800" u="sng" dirty="0" err="1"/>
              <a:t>litterīs</a:t>
            </a:r>
            <a:r>
              <a:rPr lang="en-US" sz="2800" dirty="0"/>
              <a:t>, </a:t>
            </a:r>
            <a:r>
              <a:rPr lang="en-US" sz="2800" dirty="0" err="1"/>
              <a:t>nūntium</a:t>
            </a:r>
            <a:r>
              <a:rPr lang="en-US" sz="2800" dirty="0"/>
              <a:t> </a:t>
            </a:r>
            <a:r>
              <a:rPr lang="en-US" sz="2800" dirty="0" err="1"/>
              <a:t>mittit</a:t>
            </a:r>
            <a:endParaRPr lang="en-US" sz="2800" dirty="0"/>
          </a:p>
          <a:p>
            <a:r>
              <a:rPr lang="en-US" sz="3200" dirty="0"/>
              <a:t>Used to indicate the time at which, during which, or within which something occurs</a:t>
            </a:r>
          </a:p>
          <a:p>
            <a:pPr lvl="1"/>
            <a:r>
              <a:rPr lang="en-US" sz="2800" u="sng" dirty="0" err="1"/>
              <a:t>Prīmā</a:t>
            </a:r>
            <a:r>
              <a:rPr lang="en-US" sz="2800" u="sng" dirty="0"/>
              <a:t> luce</a:t>
            </a:r>
            <a:r>
              <a:rPr lang="en-US" sz="2800" dirty="0"/>
              <a:t>; </a:t>
            </a:r>
            <a:r>
              <a:rPr lang="en-US" sz="2800" u="sng" dirty="0" err="1"/>
              <a:t>quīntō</a:t>
            </a:r>
            <a:r>
              <a:rPr lang="en-US" sz="2800" u="sng" dirty="0"/>
              <a:t> </a:t>
            </a:r>
            <a:r>
              <a:rPr lang="en-US" sz="2800" u="sng" dirty="0" err="1" smtClean="0"/>
              <a:t>diē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024940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FC42-F852-460D-A604-1ACEB1E5C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-82859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/>
              <a:t>Vocātīvus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A0483-EA59-4767-A6D5-190430ADA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25" y="676006"/>
            <a:ext cx="11772395" cy="5840204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US" sz="3600" dirty="0"/>
              <a:t>Used for directly addressing someone or something</a:t>
            </a:r>
          </a:p>
          <a:p>
            <a:r>
              <a:rPr lang="en-US" sz="3600" dirty="0"/>
              <a:t>For most nouns, the vocative is the same as the nominative</a:t>
            </a:r>
          </a:p>
          <a:p>
            <a:pPr lvl="1"/>
            <a:r>
              <a:rPr lang="en-US" sz="3200" u="sng" dirty="0" err="1"/>
              <a:t>Puella</a:t>
            </a:r>
            <a:r>
              <a:rPr lang="en-US" sz="3200" dirty="0"/>
              <a:t>, </a:t>
            </a:r>
            <a:r>
              <a:rPr lang="en-US" sz="3200" dirty="0" err="1"/>
              <a:t>curre</a:t>
            </a:r>
            <a:r>
              <a:rPr lang="en-US" sz="3200" dirty="0"/>
              <a:t>!; </a:t>
            </a:r>
            <a:r>
              <a:rPr lang="en-US" sz="3200" u="sng" dirty="0" err="1"/>
              <a:t>Puer</a:t>
            </a:r>
            <a:r>
              <a:rPr lang="en-US" sz="3200" dirty="0"/>
              <a:t>, </a:t>
            </a:r>
            <a:r>
              <a:rPr lang="en-US" sz="3200" dirty="0" err="1"/>
              <a:t>audī</a:t>
            </a:r>
            <a:r>
              <a:rPr lang="en-US" sz="3200" dirty="0"/>
              <a:t>!; </a:t>
            </a:r>
            <a:r>
              <a:rPr lang="en-US" sz="3200" u="sng" dirty="0"/>
              <a:t>Animalia</a:t>
            </a:r>
            <a:r>
              <a:rPr lang="en-US" sz="3200" dirty="0"/>
              <a:t>, </a:t>
            </a:r>
            <a:r>
              <a:rPr lang="en-US" sz="3200" dirty="0" err="1"/>
              <a:t>venīte</a:t>
            </a:r>
            <a:r>
              <a:rPr lang="en-US" sz="3200" dirty="0"/>
              <a:t>!; </a:t>
            </a:r>
            <a:r>
              <a:rPr lang="en-US" sz="3200" u="sng" dirty="0" err="1"/>
              <a:t>Canis</a:t>
            </a:r>
            <a:r>
              <a:rPr lang="en-US" sz="3200" dirty="0"/>
              <a:t>, </a:t>
            </a:r>
            <a:r>
              <a:rPr lang="en-US" sz="3200" dirty="0" err="1"/>
              <a:t>sedē</a:t>
            </a:r>
            <a:r>
              <a:rPr lang="en-US" sz="3200" dirty="0"/>
              <a:t>!</a:t>
            </a:r>
          </a:p>
          <a:p>
            <a:r>
              <a:rPr lang="en-US" sz="3600" dirty="0"/>
              <a:t>2</a:t>
            </a:r>
            <a:r>
              <a:rPr lang="en-US" sz="3600" baseline="30000" dirty="0"/>
              <a:t>nd</a:t>
            </a:r>
            <a:r>
              <a:rPr lang="en-US" sz="3600" dirty="0"/>
              <a:t> declension masculine singular nouns ending in:</a:t>
            </a:r>
          </a:p>
          <a:p>
            <a:pPr lvl="1"/>
            <a:r>
              <a:rPr lang="en-US" sz="3200" dirty="0"/>
              <a:t> –us take –e as the vocative (</a:t>
            </a:r>
            <a:r>
              <a:rPr lang="en-US" sz="3200" dirty="0" err="1"/>
              <a:t>Mārce</a:t>
            </a:r>
            <a:r>
              <a:rPr lang="en-US" sz="3200" dirty="0"/>
              <a:t>)</a:t>
            </a:r>
          </a:p>
          <a:p>
            <a:pPr lvl="1"/>
            <a:r>
              <a:rPr lang="en-US" sz="3200" dirty="0"/>
              <a:t>– </a:t>
            </a:r>
            <a:r>
              <a:rPr lang="en-US" sz="3200" dirty="0" err="1"/>
              <a:t>ius</a:t>
            </a:r>
            <a:r>
              <a:rPr lang="en-US" sz="3200" dirty="0"/>
              <a:t> take –ī as the vocative (</a:t>
            </a:r>
            <a:r>
              <a:rPr lang="en-US" sz="3200" dirty="0" err="1"/>
              <a:t>Lūcī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33035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85F4A-B9F3-4724-903B-CCD2E66A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-156756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/>
              <a:t>Locātīvus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B132D-3B4A-429B-A9DF-E74B3F47D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813695"/>
            <a:ext cx="11564983" cy="5447768"/>
          </a:xfrm>
        </p:spPr>
        <p:txBody>
          <a:bodyPr>
            <a:noAutofit/>
          </a:bodyPr>
          <a:lstStyle/>
          <a:p>
            <a:r>
              <a:rPr lang="en-US" sz="2800" dirty="0"/>
              <a:t>Sometimes used to express the location at which something occurs </a:t>
            </a:r>
          </a:p>
          <a:p>
            <a:r>
              <a:rPr lang="en-US" sz="2800" dirty="0"/>
              <a:t>Used mostly with the names of cities, towns, and small islands</a:t>
            </a:r>
          </a:p>
          <a:p>
            <a:pPr lvl="1"/>
            <a:r>
              <a:rPr lang="en-US" sz="2400" dirty="0" err="1"/>
              <a:t>Rōmae</a:t>
            </a:r>
            <a:r>
              <a:rPr lang="en-US" sz="2400" dirty="0"/>
              <a:t>; </a:t>
            </a:r>
            <a:r>
              <a:rPr lang="en-US" sz="2400" dirty="0" err="1"/>
              <a:t>Athēnīs</a:t>
            </a:r>
            <a:endParaRPr lang="en-US" sz="2400" dirty="0"/>
          </a:p>
          <a:p>
            <a:r>
              <a:rPr lang="en-US" sz="2800" dirty="0"/>
              <a:t>Used also with domus and </a:t>
            </a:r>
            <a:r>
              <a:rPr lang="en-US" sz="2800" dirty="0" err="1"/>
              <a:t>rūs</a:t>
            </a:r>
            <a:endParaRPr lang="en-US" sz="2800" dirty="0"/>
          </a:p>
          <a:p>
            <a:pPr lvl="1"/>
            <a:r>
              <a:rPr lang="en-US" sz="2400" dirty="0" err="1"/>
              <a:t>Domī</a:t>
            </a:r>
            <a:r>
              <a:rPr lang="en-US" sz="2400" dirty="0"/>
              <a:t>; </a:t>
            </a:r>
            <a:r>
              <a:rPr lang="en-US" sz="2400" dirty="0" err="1"/>
              <a:t>rūrī</a:t>
            </a:r>
            <a:endParaRPr lang="en-US" sz="2400" dirty="0"/>
          </a:p>
          <a:p>
            <a:r>
              <a:rPr lang="en-US" sz="2800" dirty="0"/>
              <a:t>For 1</a:t>
            </a:r>
            <a:r>
              <a:rPr lang="en-US" sz="2800" baseline="30000" dirty="0"/>
              <a:t>st</a:t>
            </a:r>
            <a:r>
              <a:rPr lang="en-US" sz="2800" dirty="0"/>
              <a:t> and 2</a:t>
            </a:r>
            <a:r>
              <a:rPr lang="en-US" sz="2800" baseline="30000" dirty="0"/>
              <a:t>nd</a:t>
            </a:r>
            <a:r>
              <a:rPr lang="en-US" sz="2800" dirty="0"/>
              <a:t> declension nouns, the locative singular is the same as the genitive singular and the locative plural is the same as the dative plural</a:t>
            </a:r>
          </a:p>
          <a:p>
            <a:r>
              <a:rPr lang="en-US" sz="2800" dirty="0"/>
              <a:t>3</a:t>
            </a:r>
            <a:r>
              <a:rPr lang="en-US" sz="2800" baseline="30000" dirty="0"/>
              <a:t>rd</a:t>
            </a:r>
            <a:r>
              <a:rPr lang="en-US" sz="2800" dirty="0"/>
              <a:t> declension nouns use both –ī and –e</a:t>
            </a:r>
          </a:p>
          <a:p>
            <a:pPr lvl="1"/>
            <a:r>
              <a:rPr lang="en-US" sz="2400" dirty="0" err="1"/>
              <a:t>Carthāginī</a:t>
            </a:r>
            <a:r>
              <a:rPr lang="en-US" sz="2400" dirty="0"/>
              <a:t> or </a:t>
            </a:r>
            <a:r>
              <a:rPr lang="en-US" sz="2400" dirty="0" err="1"/>
              <a:t>Carthāgine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298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7B969-312C-4F64-B64D-2EA83EDB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short summary of cases and how to approach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0CE94-11BC-43E8-9946-1DFC6B82F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09" y="1732449"/>
            <a:ext cx="11869444" cy="4881415"/>
          </a:xfrm>
        </p:spPr>
        <p:txBody>
          <a:bodyPr numCol="2">
            <a:normAutofit fontScale="92500"/>
          </a:bodyPr>
          <a:lstStyle/>
          <a:p>
            <a:r>
              <a:rPr lang="en-US" sz="2800" dirty="0"/>
              <a:t>Nominative</a:t>
            </a:r>
          </a:p>
          <a:p>
            <a:pPr lvl="1"/>
            <a:r>
              <a:rPr lang="en-US" sz="2400" dirty="0"/>
              <a:t>Subjects and predicate nominatives</a:t>
            </a:r>
          </a:p>
          <a:p>
            <a:r>
              <a:rPr lang="en-US" sz="2800" dirty="0"/>
              <a:t>Genitive</a:t>
            </a:r>
          </a:p>
          <a:p>
            <a:pPr lvl="1"/>
            <a:r>
              <a:rPr lang="en-US" sz="2400" dirty="0"/>
              <a:t>Translate using “of”</a:t>
            </a:r>
          </a:p>
          <a:p>
            <a:r>
              <a:rPr lang="en-US" sz="2800" dirty="0"/>
              <a:t>Dative</a:t>
            </a:r>
          </a:p>
          <a:p>
            <a:pPr lvl="1"/>
            <a:r>
              <a:rPr lang="en-US" sz="2400" dirty="0"/>
              <a:t>Translate “to” or “for”</a:t>
            </a:r>
          </a:p>
          <a:p>
            <a:r>
              <a:rPr lang="en-US" sz="2800" dirty="0"/>
              <a:t>Accusative</a:t>
            </a:r>
          </a:p>
          <a:p>
            <a:pPr lvl="1"/>
            <a:r>
              <a:rPr lang="en-US" sz="2400" dirty="0"/>
              <a:t>Direct object and object of preposition</a:t>
            </a:r>
          </a:p>
          <a:p>
            <a:pPr lvl="1"/>
            <a:r>
              <a:rPr lang="en-US" sz="2400" dirty="0"/>
              <a:t>Subject of an infinitive in indirect discourse</a:t>
            </a:r>
          </a:p>
          <a:p>
            <a:r>
              <a:rPr lang="en-US" sz="2800" dirty="0"/>
              <a:t>Ablative</a:t>
            </a:r>
          </a:p>
          <a:p>
            <a:pPr lvl="1"/>
            <a:r>
              <a:rPr lang="en-US" sz="2400" dirty="0"/>
              <a:t>Translate using “from”, “with,” “by”, “in”, or “on”</a:t>
            </a:r>
          </a:p>
          <a:p>
            <a:r>
              <a:rPr lang="en-US" sz="2800" dirty="0"/>
              <a:t>Vocative</a:t>
            </a:r>
          </a:p>
          <a:p>
            <a:pPr lvl="1"/>
            <a:r>
              <a:rPr lang="en-US" sz="2400" dirty="0"/>
              <a:t>Direct address</a:t>
            </a:r>
          </a:p>
          <a:p>
            <a:r>
              <a:rPr lang="en-US" sz="2800" dirty="0"/>
              <a:t>Locative</a:t>
            </a:r>
          </a:p>
          <a:p>
            <a:pPr lvl="1"/>
            <a:r>
              <a:rPr lang="en-US" sz="2400" dirty="0"/>
              <a:t>Place where</a:t>
            </a:r>
          </a:p>
          <a:p>
            <a:r>
              <a:rPr lang="en-US" sz="2800" b="1" dirty="0"/>
              <a:t>This is just a quick guide for reference, but </a:t>
            </a:r>
            <a:r>
              <a:rPr lang="en-US" sz="2800" b="1" u="sng" dirty="0"/>
              <a:t>the guidelines here will apply in 90% of instances! </a:t>
            </a:r>
          </a:p>
        </p:txBody>
      </p:sp>
    </p:spTree>
    <p:extLst>
      <p:ext uri="{BB962C8B-B14F-4D97-AF65-F5344CB8AC3E}">
        <p14:creationId xmlns:p14="http://schemas.microsoft.com/office/powerpoint/2010/main" val="127049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4A67-8A07-48CB-BF3C-9B570056B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-156753"/>
            <a:ext cx="10353762" cy="970450"/>
          </a:xfrm>
        </p:spPr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0A215-CDD4-4687-9D17-66EB94113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90" y="714103"/>
            <a:ext cx="11817530" cy="6041804"/>
          </a:xfrm>
        </p:spPr>
        <p:txBody>
          <a:bodyPr numCol="2">
            <a:normAutofit/>
          </a:bodyPr>
          <a:lstStyle/>
          <a:p>
            <a:pPr marL="36900" indent="0">
              <a:buNone/>
            </a:pPr>
            <a:r>
              <a:rPr lang="en-US" sz="3200" b="1" dirty="0"/>
              <a:t>Every Latin noun has three properties:</a:t>
            </a:r>
          </a:p>
          <a:p>
            <a:r>
              <a:rPr lang="en-US" sz="3200" dirty="0"/>
              <a:t>Gender – MUST BE MEMORIZED WHEN LEARNING NEW VOCABULARY</a:t>
            </a:r>
          </a:p>
          <a:p>
            <a:pPr lvl="1"/>
            <a:r>
              <a:rPr lang="en-US" sz="2800" dirty="0"/>
              <a:t>Masculine (m.)</a:t>
            </a:r>
          </a:p>
          <a:p>
            <a:pPr lvl="1"/>
            <a:r>
              <a:rPr lang="en-US" sz="2800" dirty="0"/>
              <a:t>Feminine (f.)</a:t>
            </a:r>
          </a:p>
          <a:p>
            <a:pPr lvl="1"/>
            <a:r>
              <a:rPr lang="en-US" sz="2800" dirty="0"/>
              <a:t>Neuter (n.)</a:t>
            </a:r>
          </a:p>
          <a:p>
            <a:r>
              <a:rPr lang="en-US" sz="3200" dirty="0"/>
              <a:t>Number – Singular and Plural</a:t>
            </a:r>
            <a:endParaRPr lang="en-US" sz="2800" dirty="0"/>
          </a:p>
          <a:p>
            <a:r>
              <a:rPr lang="en-US" sz="3200" dirty="0"/>
              <a:t>Case – Seven cases in Latin</a:t>
            </a:r>
          </a:p>
          <a:p>
            <a:pPr lvl="1"/>
            <a:r>
              <a:rPr lang="en-US" sz="2800" dirty="0"/>
              <a:t>Nominative</a:t>
            </a:r>
          </a:p>
          <a:p>
            <a:pPr lvl="1"/>
            <a:r>
              <a:rPr lang="en-US" sz="2800" dirty="0"/>
              <a:t>Genitive</a:t>
            </a:r>
          </a:p>
          <a:p>
            <a:pPr lvl="1"/>
            <a:r>
              <a:rPr lang="en-US" sz="2800" dirty="0"/>
              <a:t>Dative</a:t>
            </a:r>
          </a:p>
          <a:p>
            <a:pPr lvl="1"/>
            <a:r>
              <a:rPr lang="en-US" sz="2800" dirty="0"/>
              <a:t>Accusative </a:t>
            </a:r>
          </a:p>
          <a:p>
            <a:pPr lvl="1"/>
            <a:r>
              <a:rPr lang="en-US" sz="2800" dirty="0"/>
              <a:t>Ablative</a:t>
            </a:r>
          </a:p>
          <a:p>
            <a:pPr lvl="1"/>
            <a:r>
              <a:rPr lang="en-US" sz="2800" dirty="0"/>
              <a:t>Vocative</a:t>
            </a:r>
          </a:p>
          <a:p>
            <a:pPr lvl="1"/>
            <a:r>
              <a:rPr lang="en-US" sz="2800" dirty="0"/>
              <a:t>Locative </a:t>
            </a:r>
          </a:p>
        </p:txBody>
      </p:sp>
    </p:spTree>
    <p:extLst>
      <p:ext uri="{BB962C8B-B14F-4D97-AF65-F5344CB8AC3E}">
        <p14:creationId xmlns:p14="http://schemas.microsoft.com/office/powerpoint/2010/main" val="40387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53EA8-466A-4E08-9C16-15D5A0C2A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Casus </a:t>
            </a:r>
            <a:r>
              <a:rPr lang="en-US" sz="5400" dirty="0" err="1"/>
              <a:t>Nōminātīvus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BB026-BC92-4255-B56B-7D7E59E3A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925803"/>
          </a:xfrm>
        </p:spPr>
        <p:txBody>
          <a:bodyPr numCol="2">
            <a:normAutofit/>
          </a:bodyPr>
          <a:lstStyle/>
          <a:p>
            <a:pPr marL="36900" indent="0">
              <a:buNone/>
            </a:pPr>
            <a:r>
              <a:rPr lang="en-US" sz="4400" dirty="0"/>
              <a:t>Two main uses:</a:t>
            </a:r>
          </a:p>
          <a:p>
            <a:pPr lvl="1"/>
            <a:r>
              <a:rPr lang="en-US" sz="4000" dirty="0"/>
              <a:t>As the subject of a sentence</a:t>
            </a:r>
          </a:p>
          <a:p>
            <a:pPr lvl="2"/>
            <a:r>
              <a:rPr lang="en-US" sz="3600" u="sng" dirty="0" err="1"/>
              <a:t>Porcus</a:t>
            </a:r>
            <a:r>
              <a:rPr lang="en-US" sz="3600" dirty="0"/>
              <a:t> </a:t>
            </a:r>
            <a:r>
              <a:rPr lang="en-US" sz="3600" dirty="0" err="1"/>
              <a:t>ēst</a:t>
            </a:r>
            <a:r>
              <a:rPr lang="en-US" sz="3600" dirty="0"/>
              <a:t>.</a:t>
            </a:r>
          </a:p>
          <a:p>
            <a:pPr lvl="2"/>
            <a:r>
              <a:rPr lang="en-US" sz="3600" u="sng" dirty="0" err="1"/>
              <a:t>Puella</a:t>
            </a:r>
            <a:r>
              <a:rPr lang="en-US" sz="3600" dirty="0"/>
              <a:t> </a:t>
            </a:r>
            <a:r>
              <a:rPr lang="en-US" sz="3600" dirty="0" err="1"/>
              <a:t>rīdet</a:t>
            </a:r>
            <a:r>
              <a:rPr lang="en-US" sz="3600" dirty="0"/>
              <a:t>.</a:t>
            </a:r>
          </a:p>
          <a:p>
            <a:pPr lvl="2"/>
            <a:r>
              <a:rPr lang="en-US" sz="3600" u="sng" dirty="0" err="1"/>
              <a:t>Canis</a:t>
            </a:r>
            <a:r>
              <a:rPr lang="en-US" sz="3600" dirty="0"/>
              <a:t> </a:t>
            </a:r>
            <a:r>
              <a:rPr lang="en-US" sz="3600" dirty="0" err="1"/>
              <a:t>lātrat</a:t>
            </a:r>
            <a:r>
              <a:rPr lang="en-US" sz="3600" dirty="0"/>
              <a:t>.</a:t>
            </a:r>
          </a:p>
          <a:p>
            <a:pPr lvl="1"/>
            <a:r>
              <a:rPr lang="en-US" sz="4000" dirty="0"/>
              <a:t>As a predicate nominative</a:t>
            </a:r>
          </a:p>
          <a:p>
            <a:pPr lvl="2"/>
            <a:r>
              <a:rPr lang="en-US" sz="3600" dirty="0" err="1"/>
              <a:t>Porcus</a:t>
            </a:r>
            <a:r>
              <a:rPr lang="en-US" sz="3600" dirty="0"/>
              <a:t> </a:t>
            </a:r>
            <a:r>
              <a:rPr lang="en-US" sz="3600" dirty="0" err="1"/>
              <a:t>est</a:t>
            </a:r>
            <a:r>
              <a:rPr lang="en-US" sz="3600" dirty="0"/>
              <a:t> </a:t>
            </a:r>
            <a:r>
              <a:rPr lang="en-US" sz="3600" u="sng" dirty="0"/>
              <a:t>amicus</a:t>
            </a:r>
            <a:r>
              <a:rPr lang="en-US" sz="3600" dirty="0"/>
              <a:t> meus.</a:t>
            </a:r>
          </a:p>
          <a:p>
            <a:pPr lvl="2"/>
            <a:r>
              <a:rPr lang="en-US" sz="3600" dirty="0" err="1"/>
              <a:t>Puella</a:t>
            </a:r>
            <a:r>
              <a:rPr lang="en-US" sz="3600" dirty="0"/>
              <a:t> </a:t>
            </a:r>
            <a:r>
              <a:rPr lang="en-US" sz="3600" u="sng" dirty="0" err="1" smtClean="0"/>
              <a:t>fīlia</a:t>
            </a:r>
            <a:r>
              <a:rPr lang="en-US" sz="3600" dirty="0" smtClean="0"/>
              <a:t> </a:t>
            </a:r>
            <a:r>
              <a:rPr lang="en-US" sz="3600" dirty="0" err="1"/>
              <a:t>Iūliī</a:t>
            </a:r>
            <a:r>
              <a:rPr lang="en-US" sz="3600" dirty="0"/>
              <a:t> est.</a:t>
            </a:r>
          </a:p>
          <a:p>
            <a:pPr lvl="2"/>
            <a:r>
              <a:rPr lang="en-US" sz="3600" dirty="0" err="1"/>
              <a:t>Canis</a:t>
            </a:r>
            <a:r>
              <a:rPr lang="en-US" sz="3600" dirty="0"/>
              <a:t> </a:t>
            </a:r>
            <a:r>
              <a:rPr lang="en-US" sz="3600" u="sng" dirty="0"/>
              <a:t>animal</a:t>
            </a:r>
            <a:r>
              <a:rPr lang="en-US" sz="3600" dirty="0"/>
              <a:t> est.</a:t>
            </a:r>
          </a:p>
        </p:txBody>
      </p:sp>
    </p:spTree>
    <p:extLst>
      <p:ext uri="{BB962C8B-B14F-4D97-AF65-F5344CB8AC3E}">
        <p14:creationId xmlns:p14="http://schemas.microsoft.com/office/powerpoint/2010/main" val="373837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E19C-1749-4714-8B21-320B2730D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/>
              <a:t>Genetīvus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8BBE-AC42-48AE-9722-BD4A63E3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816747"/>
            <a:ext cx="11958221" cy="5859262"/>
          </a:xfrm>
        </p:spPr>
        <p:txBody>
          <a:bodyPr>
            <a:noAutofit/>
          </a:bodyPr>
          <a:lstStyle/>
          <a:p>
            <a:r>
              <a:rPr lang="en-US" sz="3200" dirty="0"/>
              <a:t>Used to qualify or limit another noun in a variety of ways</a:t>
            </a:r>
          </a:p>
          <a:p>
            <a:pPr lvl="1"/>
            <a:r>
              <a:rPr lang="en-US" sz="2800" b="1" u="sng" dirty="0"/>
              <a:t>90% of the time, can be translated using the English word “of”</a:t>
            </a:r>
          </a:p>
          <a:p>
            <a:r>
              <a:rPr lang="en-US" sz="3200" dirty="0"/>
              <a:t>Indicates possession (genitive of possession)</a:t>
            </a:r>
          </a:p>
          <a:p>
            <a:pPr lvl="1"/>
            <a:r>
              <a:rPr lang="en-US" sz="2800" dirty="0" err="1"/>
              <a:t>Līber</a:t>
            </a:r>
            <a:r>
              <a:rPr lang="en-US" sz="2800" dirty="0"/>
              <a:t> </a:t>
            </a:r>
            <a:r>
              <a:rPr lang="en-US" sz="2800" u="sng" dirty="0" err="1"/>
              <a:t>puellae</a:t>
            </a:r>
            <a:r>
              <a:rPr lang="en-US" sz="2800" u="sng" dirty="0"/>
              <a:t>/</a:t>
            </a:r>
            <a:r>
              <a:rPr lang="en-US" sz="2800" u="sng" dirty="0" err="1"/>
              <a:t>puerī</a:t>
            </a:r>
            <a:r>
              <a:rPr lang="en-US" sz="2800" u="sng" dirty="0"/>
              <a:t>/</a:t>
            </a:r>
            <a:r>
              <a:rPr lang="en-US" sz="2800" u="sng" dirty="0" err="1"/>
              <a:t>rēgis</a:t>
            </a:r>
            <a:endParaRPr lang="en-US" sz="2800" u="sng" dirty="0"/>
          </a:p>
          <a:p>
            <a:r>
              <a:rPr lang="en-US" sz="3200" dirty="0"/>
              <a:t>Indications the whole of out of which a part comes (partitive genitive)</a:t>
            </a:r>
          </a:p>
          <a:p>
            <a:pPr lvl="1"/>
            <a:r>
              <a:rPr lang="en-US" sz="2800" dirty="0"/>
              <a:t>Pars </a:t>
            </a:r>
            <a:r>
              <a:rPr lang="en-US" sz="2800" u="sng" dirty="0" err="1"/>
              <a:t>mīlitium</a:t>
            </a:r>
            <a:r>
              <a:rPr lang="en-US" sz="2800" dirty="0"/>
              <a:t>; </a:t>
            </a:r>
            <a:r>
              <a:rPr lang="en-US" sz="2800" dirty="0" err="1"/>
              <a:t>nēmō</a:t>
            </a:r>
            <a:r>
              <a:rPr lang="en-US" sz="2800" dirty="0"/>
              <a:t> </a:t>
            </a:r>
            <a:r>
              <a:rPr lang="en-US" sz="2800" u="sng" dirty="0" err="1"/>
              <a:t>eōrum</a:t>
            </a:r>
            <a:r>
              <a:rPr lang="en-US" sz="2800" dirty="0"/>
              <a:t>;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u="sng" dirty="0" err="1"/>
              <a:t>vestrum</a:t>
            </a:r>
            <a:r>
              <a:rPr lang="en-US" sz="2800" dirty="0"/>
              <a:t>?; id </a:t>
            </a:r>
            <a:r>
              <a:rPr lang="en-US" sz="2800" u="sng" dirty="0" err="1"/>
              <a:t>temporis</a:t>
            </a:r>
            <a:r>
              <a:rPr lang="en-US" sz="2800" dirty="0"/>
              <a:t>; quid </a:t>
            </a:r>
            <a:r>
              <a:rPr lang="en-US" sz="2800" u="sng" dirty="0" err="1"/>
              <a:t>novī</a:t>
            </a:r>
            <a:r>
              <a:rPr lang="en-US" sz="2800" dirty="0"/>
              <a:t>?</a:t>
            </a:r>
          </a:p>
          <a:p>
            <a:r>
              <a:rPr lang="en-US" sz="3200" dirty="0"/>
              <a:t>Indicates the material of which something is composed (genitive of material)</a:t>
            </a:r>
          </a:p>
          <a:p>
            <a:pPr lvl="1"/>
            <a:r>
              <a:rPr lang="en-US" sz="2800" dirty="0" err="1"/>
              <a:t>talentum</a:t>
            </a:r>
            <a:r>
              <a:rPr lang="en-US" sz="2800" dirty="0"/>
              <a:t> </a:t>
            </a:r>
            <a:r>
              <a:rPr lang="en-US" sz="2800" u="sng" dirty="0" err="1"/>
              <a:t>aurī</a:t>
            </a:r>
            <a:r>
              <a:rPr lang="en-US" sz="2800" dirty="0"/>
              <a:t>; </a:t>
            </a:r>
            <a:r>
              <a:rPr lang="en-US" sz="2800" dirty="0" err="1"/>
              <a:t>flūmina</a:t>
            </a:r>
            <a:r>
              <a:rPr lang="en-US" sz="2800" dirty="0"/>
              <a:t> </a:t>
            </a:r>
            <a:r>
              <a:rPr lang="en-US" sz="2800" u="sng" dirty="0" err="1" smtClean="0"/>
              <a:t>sanguinis</a:t>
            </a:r>
            <a:endParaRPr lang="en-U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282936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E19C-1749-4714-8B21-320B2730D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 smtClean="0"/>
              <a:t>Genetīvus</a:t>
            </a:r>
            <a:r>
              <a:rPr lang="en-US" dirty="0" smtClean="0"/>
              <a:t> (con.)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8BBE-AC42-48AE-9722-BD4A63E3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816747"/>
            <a:ext cx="11958221" cy="5859262"/>
          </a:xfrm>
        </p:spPr>
        <p:txBody>
          <a:bodyPr>
            <a:noAutofit/>
          </a:bodyPr>
          <a:lstStyle/>
          <a:p>
            <a:r>
              <a:rPr lang="en-US" sz="3600" dirty="0" smtClean="0"/>
              <a:t>Denotes the quality or measure of something when the quality is modified by an adjective (genitive of quality/measure)</a:t>
            </a:r>
          </a:p>
          <a:p>
            <a:pPr lvl="1"/>
            <a:r>
              <a:rPr lang="en-US" sz="3200" dirty="0" err="1" smtClean="0"/>
              <a:t>Vir</a:t>
            </a:r>
            <a:r>
              <a:rPr lang="en-US" sz="3200" dirty="0" smtClean="0"/>
              <a:t> </a:t>
            </a:r>
            <a:r>
              <a:rPr lang="en-US" sz="3200" u="sng" dirty="0" err="1" smtClean="0"/>
              <a:t>summae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virtūtis</a:t>
            </a:r>
            <a:r>
              <a:rPr lang="en-US" sz="3200" dirty="0" smtClean="0"/>
              <a:t>; fossa </a:t>
            </a:r>
            <a:r>
              <a:rPr lang="en-US" sz="3200" u="sng" dirty="0" err="1" smtClean="0"/>
              <a:t>trium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pedum</a:t>
            </a:r>
            <a:r>
              <a:rPr lang="en-US" sz="3200" dirty="0" smtClean="0"/>
              <a:t>; </a:t>
            </a:r>
            <a:r>
              <a:rPr lang="en-US" sz="3200" dirty="0" err="1" smtClean="0"/>
              <a:t>murus</a:t>
            </a:r>
            <a:r>
              <a:rPr lang="en-US" sz="3200" dirty="0" smtClean="0"/>
              <a:t> </a:t>
            </a:r>
            <a:r>
              <a:rPr lang="en-US" sz="3200" u="sng" dirty="0" err="1" smtClean="0"/>
              <a:t>sēdecim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pedum</a:t>
            </a:r>
            <a:endParaRPr lang="en-US" sz="3200" u="sng" dirty="0" smtClean="0"/>
          </a:p>
          <a:p>
            <a:r>
              <a:rPr lang="en-US" sz="3600" dirty="0" smtClean="0"/>
              <a:t>Used with nouns of action, agency, and feeling to indicate the target of those nouns (objective genitive)</a:t>
            </a:r>
          </a:p>
          <a:p>
            <a:pPr lvl="1"/>
            <a:r>
              <a:rPr lang="en-US" sz="3200" dirty="0" smtClean="0"/>
              <a:t>Amor </a:t>
            </a:r>
            <a:r>
              <a:rPr lang="en-US" sz="3200" u="sng" dirty="0" err="1" smtClean="0"/>
              <a:t>tuī</a:t>
            </a:r>
            <a:r>
              <a:rPr lang="en-US" sz="3200" dirty="0" smtClean="0"/>
              <a:t>; odium </a:t>
            </a:r>
            <a:r>
              <a:rPr lang="en-US" sz="3200" u="sng" dirty="0" err="1" smtClean="0"/>
              <a:t>Caesaris</a:t>
            </a:r>
            <a:r>
              <a:rPr lang="en-US" sz="3200" dirty="0" smtClean="0"/>
              <a:t>; </a:t>
            </a:r>
            <a:r>
              <a:rPr lang="en-US" sz="3200" dirty="0" err="1" smtClean="0"/>
              <a:t>timor</a:t>
            </a:r>
            <a:r>
              <a:rPr lang="en-US" sz="3200" dirty="0" smtClean="0"/>
              <a:t> </a:t>
            </a:r>
            <a:r>
              <a:rPr lang="en-US" sz="3200" u="sng" dirty="0" err="1" smtClean="0"/>
              <a:t>lupī</a:t>
            </a:r>
            <a:r>
              <a:rPr lang="en-US" sz="3200" dirty="0" smtClean="0"/>
              <a:t> </a:t>
            </a:r>
          </a:p>
          <a:p>
            <a:r>
              <a:rPr lang="en-US" sz="3600" b="1" u="sng" dirty="0" smtClean="0"/>
              <a:t>There are other uses, but these are the most common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1978201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E19C-1749-4714-8B21-320B2730D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/>
              <a:t>Datīvus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8BBE-AC42-48AE-9722-BD4A63E3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816747"/>
            <a:ext cx="11958221" cy="5859262"/>
          </a:xfrm>
        </p:spPr>
        <p:txBody>
          <a:bodyPr>
            <a:noAutofit/>
          </a:bodyPr>
          <a:lstStyle/>
          <a:p>
            <a:r>
              <a:rPr lang="en-US" sz="3200" dirty="0"/>
              <a:t>Used to express the person or thing interested in or affected by the action of a verb</a:t>
            </a:r>
          </a:p>
          <a:p>
            <a:pPr lvl="1"/>
            <a:r>
              <a:rPr lang="en-US" sz="2800" b="1" u="sng" dirty="0"/>
              <a:t>Can usually be translated with the English phrases “to”, “for”, or “with reference to”</a:t>
            </a:r>
          </a:p>
          <a:p>
            <a:r>
              <a:rPr lang="en-US" sz="3200" dirty="0"/>
              <a:t>Commonly used to express indirect objects (with verbs of giving, showing, or telling)</a:t>
            </a:r>
          </a:p>
          <a:p>
            <a:pPr lvl="1"/>
            <a:r>
              <a:rPr lang="en-US" sz="2800" dirty="0" err="1"/>
              <a:t>Dō</a:t>
            </a:r>
            <a:r>
              <a:rPr lang="en-US" sz="2800" dirty="0"/>
              <a:t> </a:t>
            </a:r>
            <a:r>
              <a:rPr lang="en-US" sz="2800" dirty="0" err="1"/>
              <a:t>cibum</a:t>
            </a:r>
            <a:r>
              <a:rPr lang="en-US" sz="2800" dirty="0"/>
              <a:t> </a:t>
            </a:r>
            <a:r>
              <a:rPr lang="en-US" sz="2800" u="sng" dirty="0" err="1"/>
              <a:t>canī</a:t>
            </a:r>
            <a:r>
              <a:rPr lang="en-US" sz="2800" dirty="0"/>
              <a:t>; </a:t>
            </a:r>
            <a:r>
              <a:rPr lang="en-US" sz="2800" dirty="0" err="1"/>
              <a:t>Puer</a:t>
            </a:r>
            <a:r>
              <a:rPr lang="en-US" sz="2800" dirty="0"/>
              <a:t> </a:t>
            </a:r>
            <a:r>
              <a:rPr lang="en-US" sz="2800" dirty="0" err="1"/>
              <a:t>flōrem</a:t>
            </a:r>
            <a:r>
              <a:rPr lang="en-US" sz="2800" dirty="0"/>
              <a:t> </a:t>
            </a:r>
            <a:r>
              <a:rPr lang="en-US" sz="2800" u="sng" dirty="0" err="1"/>
              <a:t>puellae</a:t>
            </a:r>
            <a:r>
              <a:rPr lang="en-US" sz="2800" dirty="0"/>
              <a:t> </a:t>
            </a:r>
            <a:r>
              <a:rPr lang="en-US" sz="2800" dirty="0" err="1"/>
              <a:t>dēmonstrat</a:t>
            </a:r>
            <a:r>
              <a:rPr lang="en-US" sz="2800" dirty="0"/>
              <a:t>;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u="sng" dirty="0" err="1"/>
              <a:t>puerō</a:t>
            </a:r>
            <a:r>
              <a:rPr lang="en-US" sz="2800" dirty="0"/>
              <a:t> </a:t>
            </a:r>
            <a:r>
              <a:rPr lang="en-US" sz="2800" dirty="0" err="1"/>
              <a:t>narrat</a:t>
            </a:r>
            <a:r>
              <a:rPr lang="en-US" sz="2800" dirty="0"/>
              <a:t>?</a:t>
            </a:r>
          </a:p>
          <a:p>
            <a:r>
              <a:rPr lang="en-US" sz="3200" dirty="0"/>
              <a:t>Commonly used with verbs of being to indicate possession (dative of possession)</a:t>
            </a:r>
          </a:p>
          <a:p>
            <a:pPr lvl="1"/>
            <a:r>
              <a:rPr lang="en-US" sz="2800" dirty="0" err="1"/>
              <a:t>Nōmen</a:t>
            </a:r>
            <a:r>
              <a:rPr lang="en-US" sz="2800" dirty="0"/>
              <a:t> </a:t>
            </a:r>
            <a:r>
              <a:rPr lang="en-US" sz="2800" u="sng" dirty="0" err="1"/>
              <a:t>mihi</a:t>
            </a:r>
            <a:r>
              <a:rPr lang="en-US" sz="2800" dirty="0"/>
              <a:t> </a:t>
            </a:r>
            <a:r>
              <a:rPr lang="en-US" sz="2800" dirty="0" err="1" smtClean="0"/>
              <a:t>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623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E19C-1749-4714-8B21-320B2730D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 smtClean="0"/>
              <a:t>Datīvus</a:t>
            </a:r>
            <a:r>
              <a:rPr lang="en-US" dirty="0" smtClean="0"/>
              <a:t> (con.)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8BBE-AC42-48AE-9722-BD4A63E3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816747"/>
            <a:ext cx="11958221" cy="58592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Used </a:t>
            </a:r>
            <a:r>
              <a:rPr lang="en-US" sz="3200" dirty="0"/>
              <a:t>to denote the person or thing for whose benefit or to the detriment of whom something is done (dative of reference; also called the dative of advantage or disadvantage)</a:t>
            </a:r>
          </a:p>
          <a:p>
            <a:pPr lvl="1"/>
            <a:r>
              <a:rPr lang="en-US" sz="2800" dirty="0" err="1"/>
              <a:t>Licetne</a:t>
            </a:r>
            <a:r>
              <a:rPr lang="en-US" sz="2800" dirty="0"/>
              <a:t> </a:t>
            </a:r>
            <a:r>
              <a:rPr lang="en-US" sz="2800" u="sng" dirty="0"/>
              <a:t>mihi</a:t>
            </a:r>
            <a:r>
              <a:rPr lang="en-US" sz="2800" dirty="0"/>
              <a:t> </a:t>
            </a:r>
            <a:r>
              <a:rPr lang="en-US" sz="2800" dirty="0" err="1"/>
              <a:t>īre</a:t>
            </a:r>
            <a:r>
              <a:rPr lang="en-US" sz="2800" dirty="0"/>
              <a:t>?; Est malum </a:t>
            </a:r>
            <a:r>
              <a:rPr lang="en-US" sz="2800" u="sng" dirty="0"/>
              <a:t>mihi</a:t>
            </a:r>
            <a:r>
              <a:rPr lang="en-US" sz="2800" dirty="0"/>
              <a:t>; </a:t>
            </a:r>
            <a:r>
              <a:rPr lang="en-US" sz="2800" dirty="0" err="1"/>
              <a:t>vidētur</a:t>
            </a:r>
            <a:r>
              <a:rPr lang="en-US" sz="2800" dirty="0"/>
              <a:t> </a:t>
            </a:r>
            <a:r>
              <a:rPr lang="en-US" sz="2800" u="sng" dirty="0" err="1" smtClean="0"/>
              <a:t>mihi</a:t>
            </a:r>
            <a:endParaRPr lang="en-US" sz="2800" u="sng" dirty="0" smtClean="0"/>
          </a:p>
          <a:p>
            <a:r>
              <a:rPr lang="en-US" sz="3200" dirty="0" smtClean="0"/>
              <a:t>Sometimes used to denote the person by whom an action is performed, usually with perfect passive participles and gerundives (dative of agent)</a:t>
            </a:r>
          </a:p>
          <a:p>
            <a:pPr lvl="1"/>
            <a:r>
              <a:rPr lang="en-US" sz="2800" u="sng" dirty="0" err="1" smtClean="0"/>
              <a:t>Mihi</a:t>
            </a:r>
            <a:r>
              <a:rPr lang="en-US" sz="2800" dirty="0" smtClean="0"/>
              <a:t> </a:t>
            </a:r>
            <a:r>
              <a:rPr lang="en-US" sz="2800" dirty="0" err="1" smtClean="0"/>
              <a:t>rēs</a:t>
            </a:r>
            <a:r>
              <a:rPr lang="en-US" sz="2800" dirty="0" smtClean="0"/>
              <a:t> </a:t>
            </a:r>
            <a:r>
              <a:rPr lang="en-US" sz="2800" dirty="0" err="1" smtClean="0"/>
              <a:t>peracta</a:t>
            </a:r>
            <a:r>
              <a:rPr lang="en-US" sz="2800" dirty="0" smtClean="0"/>
              <a:t>; </a:t>
            </a:r>
            <a:r>
              <a:rPr lang="en-US" sz="2800" dirty="0" err="1" smtClean="0"/>
              <a:t>Haec</a:t>
            </a:r>
            <a:r>
              <a:rPr lang="en-US" sz="2800" dirty="0" smtClean="0"/>
              <a:t> </a:t>
            </a:r>
            <a:r>
              <a:rPr lang="en-US" sz="2800" u="sng" dirty="0" err="1" smtClean="0"/>
              <a:t>vōbīs</a:t>
            </a:r>
            <a:r>
              <a:rPr lang="en-US" sz="2800" dirty="0" smtClean="0"/>
              <a:t> </a:t>
            </a:r>
            <a:r>
              <a:rPr lang="en-US" sz="2800" dirty="0" err="1" smtClean="0"/>
              <a:t>prōvincia</a:t>
            </a:r>
            <a:r>
              <a:rPr lang="en-US" sz="2800" dirty="0" smtClean="0"/>
              <a:t>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dēfendenda</a:t>
            </a:r>
            <a:endParaRPr lang="en-US" sz="2800" dirty="0" smtClean="0"/>
          </a:p>
          <a:p>
            <a:r>
              <a:rPr lang="en-US" sz="3200" dirty="0" smtClean="0"/>
              <a:t>There are other uses of the dative, but these are the most common</a:t>
            </a:r>
          </a:p>
          <a:p>
            <a:r>
              <a:rPr lang="en-US" sz="3200" dirty="0" smtClean="0"/>
              <a:t>Most uses of the dative are some variation of a dative of reference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6756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E19C-1749-4714-8B21-320B2730D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139344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 smtClean="0"/>
              <a:t>Accūsātīvus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8BBE-AC42-48AE-9722-BD4A63E3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670560"/>
            <a:ext cx="11958221" cy="600544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600" dirty="0"/>
              <a:t>Several main uses</a:t>
            </a:r>
          </a:p>
          <a:p>
            <a:r>
              <a:rPr lang="en-US" sz="3600" dirty="0"/>
              <a:t>Used to denote the direct object of a verb</a:t>
            </a:r>
          </a:p>
          <a:p>
            <a:pPr lvl="1"/>
            <a:r>
              <a:rPr lang="en-US" sz="3200" dirty="0" err="1"/>
              <a:t>Videō</a:t>
            </a:r>
            <a:r>
              <a:rPr lang="en-US" sz="3200" dirty="0"/>
              <a:t> </a:t>
            </a:r>
            <a:r>
              <a:rPr lang="en-US" sz="3200" u="sng" dirty="0" err="1"/>
              <a:t>puerum</a:t>
            </a:r>
            <a:r>
              <a:rPr lang="en-US" sz="3200" dirty="0"/>
              <a:t>; </a:t>
            </a:r>
            <a:r>
              <a:rPr lang="en-US" sz="3200" dirty="0" err="1"/>
              <a:t>Amās</a:t>
            </a:r>
            <a:r>
              <a:rPr lang="en-US" sz="3200" dirty="0"/>
              <a:t> </a:t>
            </a:r>
            <a:r>
              <a:rPr lang="en-US" sz="3200" u="sng" dirty="0" err="1"/>
              <a:t>canem</a:t>
            </a:r>
            <a:r>
              <a:rPr lang="en-US" sz="3200" dirty="0"/>
              <a:t>; </a:t>
            </a:r>
            <a:r>
              <a:rPr lang="en-US" sz="3200" dirty="0" err="1"/>
              <a:t>Relīquit</a:t>
            </a:r>
            <a:r>
              <a:rPr lang="en-US" sz="3200" dirty="0"/>
              <a:t> </a:t>
            </a:r>
            <a:r>
              <a:rPr lang="en-US" sz="3200" u="sng" dirty="0" err="1"/>
              <a:t>puellam</a:t>
            </a:r>
            <a:endParaRPr lang="en-US" sz="3200" u="sng" dirty="0"/>
          </a:p>
          <a:p>
            <a:r>
              <a:rPr lang="en-US" sz="3600" dirty="0"/>
              <a:t>Used to indicate motion toward, into, around, and through (sometimes with prepositions)</a:t>
            </a:r>
          </a:p>
          <a:p>
            <a:pPr lvl="1"/>
            <a:r>
              <a:rPr lang="en-US" sz="3200" dirty="0" err="1"/>
              <a:t>Venit</a:t>
            </a:r>
            <a:r>
              <a:rPr lang="en-US" sz="3200" dirty="0"/>
              <a:t> </a:t>
            </a:r>
            <a:r>
              <a:rPr lang="en-US" sz="3200" u="sng" dirty="0" err="1"/>
              <a:t>Romam</a:t>
            </a:r>
            <a:r>
              <a:rPr lang="en-US" sz="3200" dirty="0"/>
              <a:t>; per </a:t>
            </a:r>
            <a:r>
              <a:rPr lang="en-US" sz="3200" u="sng" dirty="0"/>
              <a:t>oppidum</a:t>
            </a:r>
            <a:r>
              <a:rPr lang="en-US" sz="3200" dirty="0"/>
              <a:t>; </a:t>
            </a:r>
            <a:r>
              <a:rPr lang="en-US" sz="3200" dirty="0" err="1"/>
              <a:t>circum</a:t>
            </a:r>
            <a:r>
              <a:rPr lang="en-US" sz="3200" dirty="0"/>
              <a:t> </a:t>
            </a:r>
            <a:r>
              <a:rPr lang="en-US" sz="3200" u="sng" dirty="0" err="1"/>
              <a:t>urbem</a:t>
            </a:r>
            <a:endParaRPr lang="en-US" sz="3200" u="sng" dirty="0"/>
          </a:p>
          <a:p>
            <a:r>
              <a:rPr lang="en-US" sz="3600" dirty="0"/>
              <a:t>Used in indirect discourse for the subject of an infinitive</a:t>
            </a:r>
          </a:p>
          <a:p>
            <a:pPr lvl="1"/>
            <a:r>
              <a:rPr lang="en-US" sz="3200" dirty="0" err="1"/>
              <a:t>Putat</a:t>
            </a:r>
            <a:r>
              <a:rPr lang="en-US" sz="3200" dirty="0"/>
              <a:t> </a:t>
            </a:r>
            <a:r>
              <a:rPr lang="en-US" sz="3200" u="sng" dirty="0" err="1"/>
              <a:t>puellam</a:t>
            </a:r>
            <a:r>
              <a:rPr lang="en-US" sz="3200" dirty="0"/>
              <a:t> </a:t>
            </a:r>
            <a:r>
              <a:rPr lang="en-US" sz="3200" dirty="0" err="1"/>
              <a:t>canere</a:t>
            </a:r>
            <a:r>
              <a:rPr lang="en-US" sz="3200" dirty="0"/>
              <a:t>; </a:t>
            </a:r>
            <a:r>
              <a:rPr lang="en-US" sz="3200" dirty="0" err="1"/>
              <a:t>Sciō</a:t>
            </a:r>
            <a:r>
              <a:rPr lang="en-US" sz="3200" dirty="0"/>
              <a:t> </a:t>
            </a:r>
            <a:r>
              <a:rPr lang="en-US" sz="3200" u="sng" dirty="0" err="1"/>
              <a:t>porcum</a:t>
            </a:r>
            <a:r>
              <a:rPr lang="en-US" sz="3200" dirty="0"/>
              <a:t> </a:t>
            </a:r>
            <a:r>
              <a:rPr lang="en-US" sz="3200" dirty="0" err="1"/>
              <a:t>ēsse</a:t>
            </a:r>
            <a:r>
              <a:rPr lang="en-US" sz="3200" dirty="0"/>
              <a:t>; </a:t>
            </a:r>
            <a:r>
              <a:rPr lang="en-US" sz="3200" dirty="0" err="1"/>
              <a:t>Dīxī</a:t>
            </a:r>
            <a:r>
              <a:rPr lang="en-US" sz="3200" dirty="0"/>
              <a:t> </a:t>
            </a:r>
            <a:r>
              <a:rPr lang="en-US" sz="3200" u="sng" dirty="0" err="1"/>
              <a:t>canem</a:t>
            </a:r>
            <a:r>
              <a:rPr lang="en-US" sz="3200" dirty="0"/>
              <a:t> </a:t>
            </a:r>
            <a:r>
              <a:rPr lang="en-US" sz="3200" dirty="0" err="1" smtClean="0"/>
              <a:t>latrāre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462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E19C-1749-4714-8B21-320B2730D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139344"/>
            <a:ext cx="10353762" cy="970450"/>
          </a:xfrm>
        </p:spPr>
        <p:txBody>
          <a:bodyPr/>
          <a:lstStyle/>
          <a:p>
            <a:r>
              <a:rPr lang="en-US" dirty="0"/>
              <a:t>Casus </a:t>
            </a:r>
            <a:r>
              <a:rPr lang="en-US" dirty="0" err="1" smtClean="0"/>
              <a:t>Accūsātīvus</a:t>
            </a:r>
            <a:r>
              <a:rPr lang="en-US" dirty="0" smtClean="0"/>
              <a:t> (con.)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38BBE-AC42-48AE-9722-BD4A63E3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" y="670560"/>
            <a:ext cx="11958221" cy="6005449"/>
          </a:xfrm>
        </p:spPr>
        <p:txBody>
          <a:bodyPr>
            <a:noAutofit/>
          </a:bodyPr>
          <a:lstStyle/>
          <a:p>
            <a:pPr marL="36900" indent="0">
              <a:buNone/>
            </a:pPr>
            <a:endParaRPr lang="en-US" sz="4000" dirty="0"/>
          </a:p>
          <a:p>
            <a:r>
              <a:rPr lang="en-US" sz="4000" dirty="0" smtClean="0"/>
              <a:t>Used </a:t>
            </a:r>
            <a:r>
              <a:rPr lang="en-US" sz="4000" dirty="0"/>
              <a:t>to indicate an extent of space or time</a:t>
            </a:r>
          </a:p>
          <a:p>
            <a:pPr lvl="1"/>
            <a:r>
              <a:rPr lang="en-US" sz="3600" dirty="0"/>
              <a:t>Per </a:t>
            </a:r>
            <a:r>
              <a:rPr lang="en-US" sz="3600" u="sng" dirty="0" err="1"/>
              <a:t>decem</a:t>
            </a:r>
            <a:r>
              <a:rPr lang="en-US" sz="3600" u="sng" dirty="0"/>
              <a:t> </a:t>
            </a:r>
            <a:r>
              <a:rPr lang="en-US" sz="3600" u="sng" dirty="0" err="1"/>
              <a:t>diēs</a:t>
            </a:r>
            <a:r>
              <a:rPr lang="en-US" sz="3600" dirty="0"/>
              <a:t>; </a:t>
            </a:r>
            <a:r>
              <a:rPr lang="en-US" sz="3600" dirty="0" err="1"/>
              <a:t>fossās</a:t>
            </a:r>
            <a:r>
              <a:rPr lang="en-US" sz="3600" dirty="0"/>
              <a:t> </a:t>
            </a:r>
            <a:r>
              <a:rPr lang="en-US" sz="3600" u="sng" dirty="0" err="1"/>
              <a:t>quīndecem</a:t>
            </a:r>
            <a:r>
              <a:rPr lang="en-US" sz="3600" u="sng" dirty="0"/>
              <a:t> </a:t>
            </a:r>
            <a:r>
              <a:rPr lang="en-US" sz="3600" u="sng" dirty="0" err="1"/>
              <a:t>pedēs</a:t>
            </a:r>
            <a:r>
              <a:rPr lang="en-US" sz="3600" u="sng" dirty="0"/>
              <a:t> </a:t>
            </a:r>
            <a:r>
              <a:rPr lang="en-US" sz="3600" dirty="0" err="1"/>
              <a:t>lātās</a:t>
            </a:r>
            <a:endParaRPr lang="en-US" sz="3600" dirty="0"/>
          </a:p>
          <a:p>
            <a:r>
              <a:rPr lang="en-US" sz="4000" dirty="0"/>
              <a:t>Also used for interjections (accusative of exclamation)</a:t>
            </a:r>
          </a:p>
          <a:p>
            <a:pPr lvl="1"/>
            <a:r>
              <a:rPr lang="en-US" sz="3600" dirty="0"/>
              <a:t>O </a:t>
            </a:r>
            <a:r>
              <a:rPr lang="en-US" sz="3600" u="sng" dirty="0" err="1"/>
              <a:t>mē</a:t>
            </a:r>
            <a:r>
              <a:rPr lang="en-US" sz="3600" u="sng" dirty="0"/>
              <a:t> </a:t>
            </a:r>
            <a:r>
              <a:rPr lang="en-US" sz="3600" u="sng" dirty="0" err="1"/>
              <a:t>miserum</a:t>
            </a:r>
            <a:r>
              <a:rPr lang="en-US" sz="3600" dirty="0"/>
              <a:t>!</a:t>
            </a:r>
          </a:p>
          <a:p>
            <a:r>
              <a:rPr lang="en-US" sz="4000" dirty="0"/>
              <a:t>There are other uses, but most of them are variations of these uses</a:t>
            </a:r>
          </a:p>
        </p:txBody>
      </p:sp>
    </p:spTree>
    <p:extLst>
      <p:ext uri="{BB962C8B-B14F-4D97-AF65-F5344CB8AC3E}">
        <p14:creationId xmlns:p14="http://schemas.microsoft.com/office/powerpoint/2010/main" val="2729631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350</TotalTime>
  <Words>985</Words>
  <Application>Microsoft Office PowerPoint</Application>
  <PresentationFormat>Widescreen</PresentationFormat>
  <Paragraphs>122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Calisto MT</vt:lpstr>
      <vt:lpstr>Trebuchet MS</vt:lpstr>
      <vt:lpstr>Wingdings 2</vt:lpstr>
      <vt:lpstr>Slate</vt:lpstr>
      <vt:lpstr>Sententiae Mnēmosynēs</vt:lpstr>
      <vt:lpstr>The Basics</vt:lpstr>
      <vt:lpstr>Casus Nōminātīvus</vt:lpstr>
      <vt:lpstr>Casus Genetīvus</vt:lpstr>
      <vt:lpstr>Casus Genetīvus (con.)</vt:lpstr>
      <vt:lpstr>Casus Datīvus</vt:lpstr>
      <vt:lpstr>Casus Datīvus (con.)</vt:lpstr>
      <vt:lpstr>Casus Accūsātīvus</vt:lpstr>
      <vt:lpstr>Casus Accūsātīvus (con.)</vt:lpstr>
      <vt:lpstr>Casus Ablātīvus</vt:lpstr>
      <vt:lpstr>Casus Ablātīvus (con.)</vt:lpstr>
      <vt:lpstr>Casus Vocātīvus</vt:lpstr>
      <vt:lpstr>Casus Locātīvus</vt:lpstr>
      <vt:lpstr>A short summary of cases and how to approach them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Sententiae Mnēmosynēs</dc:title>
  <dc:creator>Luther Karper</dc:creator>
  <cp:lastModifiedBy>Luther Karper</cp:lastModifiedBy>
  <cp:revision>7</cp:revision>
  <dcterms:created xsi:type="dcterms:W3CDTF">2019-09-22T22:12:01Z</dcterms:created>
  <dcterms:modified xsi:type="dcterms:W3CDTF">2019-09-23T16:10:07Z</dcterms:modified>
</cp:coreProperties>
</file>