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56" r:id="rId2"/>
    <p:sldId id="257" r:id="rId3"/>
    <p:sldId id="258" r:id="rId4"/>
    <p:sldId id="264" r:id="rId5"/>
    <p:sldId id="259" r:id="rId6"/>
    <p:sldId id="261" r:id="rId7"/>
    <p:sldId id="262" r:id="rId8"/>
    <p:sldId id="263" r:id="rId9"/>
    <p:sldId id="260" r:id="rId10"/>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0"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2FCAE6F6-1D3A-4E03-8121-974D82656E7E}" type="datetimeFigureOut">
              <a:rPr lang="en-US" smtClean="0"/>
              <a:t>1/30/2020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0B4AAFDA-8489-4C16-BAD0-9F5E7FD2282B}"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FCAE6F6-1D3A-4E03-8121-974D82656E7E}" type="datetimeFigureOut">
              <a:rPr lang="en-US" smtClean="0"/>
              <a:t>1/30/2020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4AAFDA-8489-4C16-BAD0-9F5E7FD2282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FCAE6F6-1D3A-4E03-8121-974D82656E7E}" type="datetimeFigureOut">
              <a:rPr lang="en-US" smtClean="0"/>
              <a:t>1/30/2020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4AAFDA-8489-4C16-BAD0-9F5E7FD2282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FCAE6F6-1D3A-4E03-8121-974D82656E7E}" type="datetimeFigureOut">
              <a:rPr lang="en-US" smtClean="0"/>
              <a:t>1/30/2020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4AAFDA-8489-4C16-BAD0-9F5E7FD2282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FCAE6F6-1D3A-4E03-8121-974D82656E7E}" type="datetimeFigureOut">
              <a:rPr lang="en-US" smtClean="0"/>
              <a:t>1/30/2020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4AAFDA-8489-4C16-BAD0-9F5E7FD2282B}"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FCAE6F6-1D3A-4E03-8121-974D82656E7E}" type="datetimeFigureOut">
              <a:rPr lang="en-US" smtClean="0"/>
              <a:t>1/30/2020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4AAFDA-8489-4C16-BAD0-9F5E7FD2282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FCAE6F6-1D3A-4E03-8121-974D82656E7E}" type="datetimeFigureOut">
              <a:rPr lang="en-US" smtClean="0"/>
              <a:t>1/30/2020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B4AAFDA-8489-4C16-BAD0-9F5E7FD2282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2FCAE6F6-1D3A-4E03-8121-974D82656E7E}" type="datetimeFigureOut">
              <a:rPr lang="en-US" smtClean="0"/>
              <a:t>1/30/2020</a:t>
            </a:fld>
            <a:endParaRPr lang="en-US"/>
          </a:p>
        </p:txBody>
      </p:sp>
      <p:sp>
        <p:nvSpPr>
          <p:cNvPr id="8" name="Slide Number Placeholder 7"/>
          <p:cNvSpPr>
            <a:spLocks noGrp="1"/>
          </p:cNvSpPr>
          <p:nvPr>
            <p:ph type="sldNum" sz="quarter" idx="11"/>
          </p:nvPr>
        </p:nvSpPr>
        <p:spPr/>
        <p:txBody>
          <a:bodyPr/>
          <a:lstStyle/>
          <a:p>
            <a:fld id="{0B4AAFDA-8489-4C16-BAD0-9F5E7FD2282B}"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CAE6F6-1D3A-4E03-8121-974D82656E7E}" type="datetimeFigureOut">
              <a:rPr lang="en-US" smtClean="0"/>
              <a:t>1/30/2020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B4AAFDA-8489-4C16-BAD0-9F5E7FD2282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FCAE6F6-1D3A-4E03-8121-974D82656E7E}" type="datetimeFigureOut">
              <a:rPr lang="en-US" smtClean="0"/>
              <a:t>1/30/2020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0B4AAFDA-8489-4C16-BAD0-9F5E7FD2282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2FCAE6F6-1D3A-4E03-8121-974D82656E7E}" type="datetimeFigureOut">
              <a:rPr lang="en-US" smtClean="0"/>
              <a:t>1/30/2020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4AAFDA-8489-4C16-BAD0-9F5E7FD2282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2FCAE6F6-1D3A-4E03-8121-974D82656E7E}" type="datetimeFigureOut">
              <a:rPr lang="en-US" smtClean="0"/>
              <a:t>1/30/2020</a:t>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0B4AAFDA-8489-4C16-BAD0-9F5E7FD2282B}"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Junior Seminar</a:t>
            </a:r>
            <a:endParaRPr lang="en-US" dirty="0"/>
          </a:p>
        </p:txBody>
      </p:sp>
      <p:sp>
        <p:nvSpPr>
          <p:cNvPr id="3" name="Subtitle 2"/>
          <p:cNvSpPr>
            <a:spLocks noGrp="1"/>
          </p:cNvSpPr>
          <p:nvPr>
            <p:ph type="subTitle" idx="1"/>
          </p:nvPr>
        </p:nvSpPr>
        <p:spPr/>
        <p:txBody>
          <a:bodyPr/>
          <a:lstStyle/>
          <a:p>
            <a:r>
              <a:rPr lang="en-US" dirty="0" smtClean="0"/>
              <a:t>Are you College and Career Ready?</a:t>
            </a:r>
            <a:endParaRPr lang="en-US" dirty="0"/>
          </a:p>
        </p:txBody>
      </p:sp>
    </p:spTree>
    <p:extLst>
      <p:ext uri="{BB962C8B-B14F-4D97-AF65-F5344CB8AC3E}">
        <p14:creationId xmlns:p14="http://schemas.microsoft.com/office/powerpoint/2010/main" val="38541388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488994926"/>
              </p:ext>
            </p:extLst>
          </p:nvPr>
        </p:nvGraphicFramePr>
        <p:xfrm>
          <a:off x="533400" y="762000"/>
          <a:ext cx="8095568" cy="5348485"/>
        </p:xfrm>
        <a:graphic>
          <a:graphicData uri="http://schemas.openxmlformats.org/drawingml/2006/table">
            <a:tbl>
              <a:tblPr/>
              <a:tblGrid>
                <a:gridCol w="2023892"/>
                <a:gridCol w="2023892"/>
                <a:gridCol w="2023892"/>
                <a:gridCol w="2023892"/>
              </a:tblGrid>
              <a:tr h="307277">
                <a:tc>
                  <a:txBody>
                    <a:bodyPr/>
                    <a:lstStyle/>
                    <a:p>
                      <a:pPr algn="ctr" rtl="0" fontAlgn="base"/>
                      <a:r>
                        <a:rPr lang="en-US" sz="1400" b="1" i="0" u="sng" dirty="0">
                          <a:effectLst/>
                          <a:latin typeface="Times New Roman"/>
                        </a:rPr>
                        <a:t>Freshman Seminar</a:t>
                      </a:r>
                      <a:r>
                        <a:rPr lang="en-US" sz="1400" b="0" i="0" dirty="0">
                          <a:effectLst/>
                          <a:latin typeface="Times New Roman"/>
                        </a:rPr>
                        <a:t> </a:t>
                      </a:r>
                      <a:endParaRPr lang="en-US" sz="1400" b="0" i="0" dirty="0">
                        <a:effectLst/>
                      </a:endParaRPr>
                    </a:p>
                  </a:txBody>
                  <a:tcPr marL="66965" marR="66965" marT="33482" marB="33482">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ctr" rtl="0" fontAlgn="base"/>
                      <a:r>
                        <a:rPr lang="en-US" sz="1400" b="1" i="0" u="sng">
                          <a:effectLst/>
                          <a:latin typeface="Times New Roman"/>
                        </a:rPr>
                        <a:t>Sophomore Seminar</a:t>
                      </a:r>
                      <a:r>
                        <a:rPr lang="en-US" sz="1400" b="0" i="0">
                          <a:effectLst/>
                          <a:latin typeface="Times New Roman"/>
                        </a:rPr>
                        <a:t> </a:t>
                      </a:r>
                      <a:endParaRPr lang="en-US" sz="1400" b="0" i="0">
                        <a:effectLst/>
                      </a:endParaRPr>
                    </a:p>
                  </a:txBody>
                  <a:tcPr marL="66965" marR="66965" marT="33482" marB="33482">
                    <a:lnL w="9525" cap="flat" cmpd="sng" algn="ctr">
                      <a:solidFill>
                        <a:schemeClr val="bg1"/>
                      </a:solidFill>
                      <a:prstDash val="solid"/>
                      <a:round/>
                      <a:headEnd type="none" w="med" len="med"/>
                      <a:tailEnd type="none" w="med" len="med"/>
                    </a:lnL>
                    <a:lnR w="9525" cap="flat" cmpd="sng" algn="ctr">
                      <a:solidFill>
                        <a:srgbClr val="B09D2F"/>
                      </a:solidFill>
                      <a:prstDash val="solid"/>
                      <a:round/>
                      <a:headEnd type="none" w="med" len="med"/>
                      <a:tailEnd type="none" w="med" len="med"/>
                    </a:lnR>
                    <a:lnT w="9525" cap="flat" cmpd="sng" algn="ctr">
                      <a:solidFill>
                        <a:srgbClr val="B09D2F"/>
                      </a:solidFill>
                      <a:prstDash val="solid"/>
                      <a:round/>
                      <a:headEnd type="none" w="med" len="med"/>
                      <a:tailEnd type="none" w="med" len="med"/>
                    </a:lnT>
                    <a:lnB w="9525" cap="flat" cmpd="sng" algn="ctr">
                      <a:solidFill>
                        <a:srgbClr val="B09D2F"/>
                      </a:solidFill>
                      <a:prstDash val="solid"/>
                      <a:round/>
                      <a:headEnd type="none" w="med" len="med"/>
                      <a:tailEnd type="none" w="med" len="med"/>
                    </a:lnB>
                  </a:tcPr>
                </a:tc>
                <a:tc>
                  <a:txBody>
                    <a:bodyPr/>
                    <a:lstStyle/>
                    <a:p>
                      <a:pPr algn="ctr" rtl="0" fontAlgn="base"/>
                      <a:r>
                        <a:rPr lang="en-US" sz="1400" b="1" i="0" u="sng">
                          <a:effectLst/>
                          <a:latin typeface="Times New Roman"/>
                        </a:rPr>
                        <a:t>Junior Seminar</a:t>
                      </a:r>
                      <a:r>
                        <a:rPr lang="en-US" sz="1400" b="0" i="0">
                          <a:effectLst/>
                          <a:latin typeface="Times New Roman"/>
                        </a:rPr>
                        <a:t> </a:t>
                      </a:r>
                      <a:endParaRPr lang="en-US" sz="1400" b="0" i="0">
                        <a:effectLst/>
                      </a:endParaRPr>
                    </a:p>
                  </a:txBody>
                  <a:tcPr marL="66965" marR="66965" marT="33482" marB="33482">
                    <a:lnL w="9525" cap="flat" cmpd="sng" algn="ctr">
                      <a:solidFill>
                        <a:srgbClr val="B09D2F"/>
                      </a:solidFill>
                      <a:prstDash val="solid"/>
                      <a:round/>
                      <a:headEnd type="none" w="med" len="med"/>
                      <a:tailEnd type="none" w="med" len="med"/>
                    </a:lnL>
                    <a:lnR w="9525" cap="flat" cmpd="sng" algn="ctr">
                      <a:solidFill>
                        <a:srgbClr val="E09F2F"/>
                      </a:solidFill>
                      <a:prstDash val="solid"/>
                      <a:round/>
                      <a:headEnd type="none" w="med" len="med"/>
                      <a:tailEnd type="none" w="med" len="med"/>
                    </a:lnR>
                    <a:lnT w="9525" cap="flat" cmpd="sng" algn="ctr">
                      <a:solidFill>
                        <a:srgbClr val="E09F2F"/>
                      </a:solidFill>
                      <a:prstDash val="solid"/>
                      <a:round/>
                      <a:headEnd type="none" w="med" len="med"/>
                      <a:tailEnd type="none" w="med" len="med"/>
                    </a:lnT>
                    <a:lnB w="9525" cap="flat" cmpd="sng" algn="ctr">
                      <a:solidFill>
                        <a:srgbClr val="E09F2F"/>
                      </a:solidFill>
                      <a:prstDash val="solid"/>
                      <a:round/>
                      <a:headEnd type="none" w="med" len="med"/>
                      <a:tailEnd type="none" w="med" len="med"/>
                    </a:lnB>
                  </a:tcPr>
                </a:tc>
                <a:tc>
                  <a:txBody>
                    <a:bodyPr/>
                    <a:lstStyle/>
                    <a:p>
                      <a:pPr algn="ctr" rtl="0" fontAlgn="base"/>
                      <a:r>
                        <a:rPr lang="en-US" sz="1400" b="1" i="0" u="sng" dirty="0">
                          <a:effectLst/>
                          <a:latin typeface="Times New Roman"/>
                        </a:rPr>
                        <a:t>Senior Seminar</a:t>
                      </a:r>
                      <a:r>
                        <a:rPr lang="en-US" sz="1400" b="0" i="0" dirty="0">
                          <a:effectLst/>
                          <a:latin typeface="Times New Roman"/>
                        </a:rPr>
                        <a:t> </a:t>
                      </a:r>
                      <a:endParaRPr lang="en-US" sz="1400" b="0" i="0" dirty="0">
                        <a:effectLst/>
                      </a:endParaRPr>
                    </a:p>
                  </a:txBody>
                  <a:tcPr marL="66965" marR="66965" marT="33482" marB="33482">
                    <a:lnL w="9525" cap="flat" cmpd="sng" algn="ctr">
                      <a:solidFill>
                        <a:srgbClr val="E09F2F"/>
                      </a:solidFill>
                      <a:prstDash val="solid"/>
                      <a:round/>
                      <a:headEnd type="none" w="med" len="med"/>
                      <a:tailEnd type="none" w="med" len="med"/>
                    </a:lnL>
                    <a:lnR w="9525" cap="flat" cmpd="sng" algn="ctr">
                      <a:solidFill>
                        <a:srgbClr val="F09069"/>
                      </a:solidFill>
                      <a:prstDash val="solid"/>
                      <a:round/>
                      <a:headEnd type="none" w="med" len="med"/>
                      <a:tailEnd type="none" w="med" len="med"/>
                    </a:lnR>
                    <a:lnT w="9525" cap="flat" cmpd="sng" algn="ctr">
                      <a:solidFill>
                        <a:srgbClr val="F09069"/>
                      </a:solidFill>
                      <a:prstDash val="solid"/>
                      <a:round/>
                      <a:headEnd type="none" w="med" len="med"/>
                      <a:tailEnd type="none" w="med" len="med"/>
                    </a:lnT>
                    <a:lnB w="9525" cap="flat" cmpd="sng" algn="ctr">
                      <a:solidFill>
                        <a:srgbClr val="F09069"/>
                      </a:solidFill>
                      <a:prstDash val="solid"/>
                      <a:round/>
                      <a:headEnd type="none" w="med" len="med"/>
                      <a:tailEnd type="none" w="med" len="med"/>
                    </a:lnB>
                  </a:tcPr>
                </a:tc>
              </a:tr>
              <a:tr h="2991422">
                <a:tc>
                  <a:txBody>
                    <a:bodyPr/>
                    <a:lstStyle/>
                    <a:p>
                      <a:pPr algn="l" rtl="0" fontAlgn="base"/>
                      <a:r>
                        <a:rPr lang="en-US" sz="1400" b="0" i="0" dirty="0">
                          <a:effectLst/>
                          <a:latin typeface="Times New Roman"/>
                        </a:rPr>
                        <a:t>Required: </a:t>
                      </a:r>
                      <a:endParaRPr lang="en-US" sz="1400" b="0" i="0" dirty="0">
                        <a:effectLst/>
                      </a:endParaRPr>
                    </a:p>
                    <a:p>
                      <a:pPr algn="l" rtl="0" fontAlgn="base"/>
                      <a:r>
                        <a:rPr lang="en-US" sz="1400" b="0" i="0" dirty="0">
                          <a:effectLst/>
                          <a:latin typeface="Times New Roman"/>
                        </a:rPr>
                        <a:t>-Set up </a:t>
                      </a:r>
                      <a:r>
                        <a:rPr lang="en-US" sz="1400" b="0" i="0" dirty="0" smtClean="0">
                          <a:effectLst/>
                          <a:latin typeface="Times New Roman"/>
                        </a:rPr>
                        <a:t>Smart</a:t>
                      </a:r>
                      <a:r>
                        <a:rPr lang="en-US" sz="1400" b="0" i="0" baseline="0" dirty="0" smtClean="0">
                          <a:effectLst/>
                          <a:latin typeface="Times New Roman"/>
                        </a:rPr>
                        <a:t> Futures</a:t>
                      </a:r>
                      <a:r>
                        <a:rPr lang="en-US" sz="1400" b="0" i="0" dirty="0">
                          <a:effectLst/>
                          <a:latin typeface="Times New Roman"/>
                        </a:rPr>
                        <a:t> account </a:t>
                      </a:r>
                      <a:endParaRPr lang="en-US" sz="1400" b="0" i="0" dirty="0">
                        <a:effectLst/>
                      </a:endParaRPr>
                    </a:p>
                    <a:p>
                      <a:pPr algn="l" rtl="0" fontAlgn="base"/>
                      <a:r>
                        <a:rPr lang="en-US" sz="1400" b="0" i="0" dirty="0">
                          <a:effectLst/>
                          <a:latin typeface="Times New Roman"/>
                        </a:rPr>
                        <a:t>-3 Career artifacts input in </a:t>
                      </a:r>
                      <a:r>
                        <a:rPr lang="en-US" sz="1400" b="0" i="0" dirty="0" smtClean="0">
                          <a:effectLst/>
                          <a:latin typeface="Times New Roman"/>
                        </a:rPr>
                        <a:t>Smart</a:t>
                      </a:r>
                      <a:r>
                        <a:rPr lang="en-US" sz="1400" b="0" i="0" baseline="0" dirty="0" smtClean="0">
                          <a:effectLst/>
                          <a:latin typeface="Times New Roman"/>
                        </a:rPr>
                        <a:t> Futures</a:t>
                      </a:r>
                      <a:endParaRPr lang="en-US" sz="1400" b="0" i="0" dirty="0">
                        <a:effectLst/>
                      </a:endParaRPr>
                    </a:p>
                    <a:p>
                      <a:pPr algn="l" rtl="0" fontAlgn="base"/>
                      <a:r>
                        <a:rPr lang="en-US" sz="1400" b="0" i="0" dirty="0">
                          <a:effectLst/>
                          <a:latin typeface="Times New Roman"/>
                        </a:rPr>
                        <a:t>-Keystone vocabulary </a:t>
                      </a:r>
                      <a:endParaRPr lang="en-US" sz="1400" b="0" i="0" dirty="0">
                        <a:effectLst/>
                      </a:endParaRPr>
                    </a:p>
                    <a:p>
                      <a:pPr algn="l" rtl="0" fontAlgn="base"/>
                      <a:r>
                        <a:rPr lang="en-US" sz="1400" b="0" i="0" dirty="0">
                          <a:effectLst/>
                          <a:latin typeface="Times New Roman"/>
                        </a:rPr>
                        <a:t>-Testing Skills </a:t>
                      </a:r>
                      <a:endParaRPr lang="en-US" sz="1400" b="0" i="0" dirty="0">
                        <a:effectLst/>
                      </a:endParaRPr>
                    </a:p>
                    <a:p>
                      <a:pPr algn="l" rtl="0" fontAlgn="base"/>
                      <a:r>
                        <a:rPr lang="en-US" sz="1400" b="0" i="0" dirty="0">
                          <a:effectLst/>
                          <a:latin typeface="Times New Roman"/>
                        </a:rPr>
                        <a:t>-Text analysis </a:t>
                      </a:r>
                      <a:endParaRPr lang="en-US" sz="1400" b="0" i="0" dirty="0">
                        <a:effectLst/>
                      </a:endParaRPr>
                    </a:p>
                    <a:p>
                      <a:pPr algn="l" rtl="0" fontAlgn="base"/>
                      <a:r>
                        <a:rPr lang="en-US" sz="1400" b="0" i="0" dirty="0">
                          <a:effectLst/>
                          <a:latin typeface="Times New Roman"/>
                        </a:rPr>
                        <a:t>-Speaking, writing, and listening skills </a:t>
                      </a:r>
                      <a:endParaRPr lang="en-US" sz="1400" b="0" i="0" dirty="0">
                        <a:effectLst/>
                      </a:endParaRPr>
                    </a:p>
                    <a:p>
                      <a:pPr algn="l" rtl="0" fontAlgn="base"/>
                      <a:r>
                        <a:rPr lang="en-US" sz="1400" b="0" i="0" dirty="0">
                          <a:effectLst/>
                          <a:latin typeface="Times New Roman"/>
                        </a:rPr>
                        <a:t>-BeR3 overview </a:t>
                      </a:r>
                      <a:endParaRPr lang="en-US" sz="1400" b="0" i="0" dirty="0">
                        <a:effectLst/>
                      </a:endParaRPr>
                    </a:p>
                    <a:p>
                      <a:pPr algn="l" rtl="0" fontAlgn="base"/>
                      <a:r>
                        <a:rPr lang="en-US" sz="1400" b="0" i="0" dirty="0">
                          <a:effectLst/>
                          <a:latin typeface="Times New Roman"/>
                        </a:rPr>
                        <a:t>-Pathway analysis </a:t>
                      </a:r>
                      <a:endParaRPr lang="en-US" sz="1400" b="0" i="0" dirty="0">
                        <a:effectLst/>
                      </a:endParaRPr>
                    </a:p>
                    <a:p>
                      <a:pPr algn="l" rtl="0" fontAlgn="base"/>
                      <a:r>
                        <a:rPr lang="en-US" sz="1400" b="0" i="0" dirty="0">
                          <a:effectLst/>
                          <a:latin typeface="Times New Roman"/>
                        </a:rPr>
                        <a:t>-Goal 2:  Student involvement in school community service project. </a:t>
                      </a:r>
                      <a:endParaRPr lang="en-US" sz="1400" b="0" i="0" dirty="0">
                        <a:effectLst/>
                      </a:endParaRPr>
                    </a:p>
                  </a:txBody>
                  <a:tcPr marL="66965" marR="66965" marT="33482" marB="33482">
                    <a:lnL w="9525" cap="flat" cmpd="sng" algn="ctr">
                      <a:solidFill>
                        <a:srgbClr val="10B10B"/>
                      </a:solidFill>
                      <a:prstDash val="solid"/>
                      <a:round/>
                      <a:headEnd type="none" w="med" len="med"/>
                      <a:tailEnd type="none" w="med" len="med"/>
                    </a:lnL>
                    <a:lnR w="9525" cap="flat" cmpd="sng" algn="ctr">
                      <a:solidFill>
                        <a:srgbClr val="10B10B"/>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rgbClr val="10B10B"/>
                      </a:solidFill>
                      <a:prstDash val="solid"/>
                      <a:round/>
                      <a:headEnd type="none" w="med" len="med"/>
                      <a:tailEnd type="none" w="med" len="med"/>
                    </a:lnB>
                  </a:tcPr>
                </a:tc>
                <a:tc>
                  <a:txBody>
                    <a:bodyPr/>
                    <a:lstStyle/>
                    <a:p>
                      <a:pPr algn="l" rtl="0" fontAlgn="base"/>
                      <a:r>
                        <a:rPr lang="en-US" sz="1400" b="0" i="0" dirty="0">
                          <a:effectLst/>
                          <a:latin typeface="Times New Roman"/>
                        </a:rPr>
                        <a:t>Required: </a:t>
                      </a:r>
                      <a:endParaRPr lang="en-US" sz="1400" b="0" i="0" dirty="0">
                        <a:effectLst/>
                      </a:endParaRPr>
                    </a:p>
                    <a:p>
                      <a:pPr algn="l" rtl="0" fontAlgn="base"/>
                      <a:r>
                        <a:rPr lang="en-US" sz="1400" b="0" i="0" dirty="0">
                          <a:effectLst/>
                          <a:latin typeface="Times New Roman"/>
                        </a:rPr>
                        <a:t>-3 Career artifacts input in </a:t>
                      </a:r>
                      <a:r>
                        <a:rPr lang="en-US" sz="1400" b="0" i="0" dirty="0" smtClean="0">
                          <a:effectLst/>
                          <a:latin typeface="Times New Roman"/>
                        </a:rPr>
                        <a:t>Smart</a:t>
                      </a:r>
                      <a:r>
                        <a:rPr lang="en-US" sz="1400" b="0" i="0" baseline="0" dirty="0" smtClean="0">
                          <a:effectLst/>
                          <a:latin typeface="Times New Roman"/>
                        </a:rPr>
                        <a:t> Futures</a:t>
                      </a:r>
                      <a:r>
                        <a:rPr lang="en-US" sz="1400" b="0" i="0" dirty="0">
                          <a:effectLst/>
                          <a:latin typeface="Times New Roman"/>
                        </a:rPr>
                        <a:t> (students must have 6 artifacts total this year) </a:t>
                      </a:r>
                      <a:endParaRPr lang="en-US" sz="1400" b="0" i="0" dirty="0">
                        <a:effectLst/>
                      </a:endParaRPr>
                    </a:p>
                    <a:p>
                      <a:pPr algn="l" rtl="0" fontAlgn="base"/>
                      <a:r>
                        <a:rPr lang="en-US" sz="1400" b="0" i="0" dirty="0">
                          <a:effectLst/>
                          <a:latin typeface="Times New Roman"/>
                        </a:rPr>
                        <a:t>-Keystone vocabulary </a:t>
                      </a:r>
                      <a:endParaRPr lang="en-US" sz="1400" b="0" i="0" dirty="0">
                        <a:effectLst/>
                      </a:endParaRPr>
                    </a:p>
                    <a:p>
                      <a:pPr algn="l" rtl="0" fontAlgn="base"/>
                      <a:r>
                        <a:rPr lang="en-US" sz="1400" b="0" i="0" dirty="0">
                          <a:effectLst/>
                          <a:latin typeface="Times New Roman"/>
                        </a:rPr>
                        <a:t>-Testing skills </a:t>
                      </a:r>
                      <a:endParaRPr lang="en-US" sz="1400" b="0" i="0" dirty="0">
                        <a:effectLst/>
                      </a:endParaRPr>
                    </a:p>
                    <a:p>
                      <a:pPr algn="l" rtl="0" fontAlgn="base"/>
                      <a:r>
                        <a:rPr lang="en-US" sz="1400" b="0" i="0" dirty="0">
                          <a:effectLst/>
                          <a:latin typeface="Times New Roman"/>
                        </a:rPr>
                        <a:t>-Text analysis </a:t>
                      </a:r>
                      <a:endParaRPr lang="en-US" sz="1400" b="0" i="0" dirty="0">
                        <a:effectLst/>
                      </a:endParaRPr>
                    </a:p>
                    <a:p>
                      <a:pPr algn="l" rtl="0" fontAlgn="base"/>
                      <a:r>
                        <a:rPr lang="en-US" sz="1400" b="0" i="0" dirty="0">
                          <a:effectLst/>
                          <a:latin typeface="Times New Roman"/>
                        </a:rPr>
                        <a:t>-Research and writing </a:t>
                      </a:r>
                      <a:endParaRPr lang="en-US" sz="1400" b="0" i="0" dirty="0">
                        <a:effectLst/>
                      </a:endParaRPr>
                    </a:p>
                    <a:p>
                      <a:pPr algn="l" rtl="0" fontAlgn="base"/>
                      <a:r>
                        <a:rPr lang="en-US" sz="1400" b="0" i="0" dirty="0">
                          <a:effectLst/>
                          <a:latin typeface="Times New Roman"/>
                        </a:rPr>
                        <a:t>-Evidence based responses </a:t>
                      </a:r>
                      <a:endParaRPr lang="en-US" sz="1400" b="0" i="0" dirty="0">
                        <a:effectLst/>
                      </a:endParaRPr>
                    </a:p>
                    <a:p>
                      <a:pPr algn="l" rtl="0" fontAlgn="base"/>
                      <a:r>
                        <a:rPr lang="en-US" sz="1400" b="0" i="0" dirty="0">
                          <a:effectLst/>
                          <a:latin typeface="Times New Roman"/>
                        </a:rPr>
                        <a:t>-Reflect on pathway </a:t>
                      </a:r>
                      <a:endParaRPr lang="en-US" sz="1400" b="0" i="0" dirty="0">
                        <a:effectLst/>
                      </a:endParaRPr>
                    </a:p>
                    <a:p>
                      <a:pPr algn="l" rtl="0" fontAlgn="base"/>
                      <a:r>
                        <a:rPr lang="en-US" sz="1400" b="0" i="0" dirty="0">
                          <a:effectLst/>
                          <a:latin typeface="Times New Roman"/>
                        </a:rPr>
                        <a:t>-Goal 2:  Student involvement in school community service project. </a:t>
                      </a:r>
                      <a:endParaRPr lang="en-US" sz="1400" b="0" i="0" dirty="0">
                        <a:effectLst/>
                      </a:endParaRPr>
                    </a:p>
                  </a:txBody>
                  <a:tcPr marL="66965" marR="66965" marT="33482" marB="33482">
                    <a:lnL w="9525" cap="flat" cmpd="sng" algn="ctr">
                      <a:solidFill>
                        <a:srgbClr val="10B10B"/>
                      </a:solidFill>
                      <a:prstDash val="solid"/>
                      <a:round/>
                      <a:headEnd type="none" w="med" len="med"/>
                      <a:tailEnd type="none" w="med" len="med"/>
                    </a:lnL>
                    <a:lnR w="9525" cap="flat" cmpd="sng" algn="ctr">
                      <a:solidFill>
                        <a:srgbClr val="20B10B"/>
                      </a:solidFill>
                      <a:prstDash val="solid"/>
                      <a:round/>
                      <a:headEnd type="none" w="med" len="med"/>
                      <a:tailEnd type="none" w="med" len="med"/>
                    </a:lnR>
                    <a:lnT w="9525" cap="flat" cmpd="sng" algn="ctr">
                      <a:solidFill>
                        <a:srgbClr val="B09D2F"/>
                      </a:solidFill>
                      <a:prstDash val="solid"/>
                      <a:round/>
                      <a:headEnd type="none" w="med" len="med"/>
                      <a:tailEnd type="none" w="med" len="med"/>
                    </a:lnT>
                    <a:lnB w="9525" cap="flat" cmpd="sng" algn="ctr">
                      <a:solidFill>
                        <a:srgbClr val="20B10B"/>
                      </a:solidFill>
                      <a:prstDash val="solid"/>
                      <a:round/>
                      <a:headEnd type="none" w="med" len="med"/>
                      <a:tailEnd type="none" w="med" len="med"/>
                    </a:lnB>
                  </a:tcPr>
                </a:tc>
                <a:tc>
                  <a:txBody>
                    <a:bodyPr/>
                    <a:lstStyle/>
                    <a:p>
                      <a:pPr algn="l" rtl="0" fontAlgn="base"/>
                      <a:r>
                        <a:rPr lang="en-US" sz="1400" b="1" i="0" dirty="0">
                          <a:effectLst/>
                          <a:latin typeface="Times New Roman"/>
                        </a:rPr>
                        <a:t>Required: </a:t>
                      </a:r>
                      <a:endParaRPr lang="en-US" sz="1400" b="1" i="0" dirty="0">
                        <a:effectLst/>
                      </a:endParaRPr>
                    </a:p>
                    <a:p>
                      <a:pPr algn="l" rtl="0" fontAlgn="base"/>
                      <a:r>
                        <a:rPr lang="en-US" sz="1400" b="1" i="0" dirty="0">
                          <a:effectLst/>
                          <a:latin typeface="Times New Roman"/>
                        </a:rPr>
                        <a:t>-3 Career artifacts input in </a:t>
                      </a:r>
                      <a:r>
                        <a:rPr lang="en-US" sz="1400" b="1" i="0" dirty="0" smtClean="0">
                          <a:effectLst/>
                          <a:latin typeface="Times New Roman"/>
                        </a:rPr>
                        <a:t>Smart</a:t>
                      </a:r>
                      <a:r>
                        <a:rPr lang="en-US" sz="1400" b="1" i="0" baseline="0" dirty="0" smtClean="0">
                          <a:effectLst/>
                          <a:latin typeface="Times New Roman"/>
                        </a:rPr>
                        <a:t> Futures</a:t>
                      </a:r>
                      <a:r>
                        <a:rPr lang="en-US" sz="1400" b="1" i="0" dirty="0">
                          <a:effectLst/>
                          <a:latin typeface="Times New Roman"/>
                        </a:rPr>
                        <a:t> (students must have 9 artifacts total this year) </a:t>
                      </a:r>
                      <a:endParaRPr lang="en-US" sz="1400" b="1" i="0" dirty="0">
                        <a:effectLst/>
                      </a:endParaRPr>
                    </a:p>
                    <a:p>
                      <a:pPr algn="l" rtl="0" fontAlgn="base"/>
                      <a:r>
                        <a:rPr lang="en-US" sz="1400" b="1" i="0" dirty="0">
                          <a:effectLst/>
                          <a:latin typeface="Times New Roman"/>
                        </a:rPr>
                        <a:t>-Register for SAT/ACT </a:t>
                      </a:r>
                      <a:endParaRPr lang="en-US" sz="1400" b="1" i="0" dirty="0">
                        <a:effectLst/>
                      </a:endParaRPr>
                    </a:p>
                    <a:p>
                      <a:pPr algn="l" rtl="0" fontAlgn="base"/>
                      <a:r>
                        <a:rPr lang="en-US" sz="1400" b="1" i="0" dirty="0">
                          <a:effectLst/>
                          <a:latin typeface="Times New Roman"/>
                        </a:rPr>
                        <a:t>-Practice job application </a:t>
                      </a:r>
                      <a:endParaRPr lang="en-US" sz="1400" b="1" i="0" dirty="0">
                        <a:effectLst/>
                      </a:endParaRPr>
                    </a:p>
                    <a:p>
                      <a:pPr algn="l" rtl="0" fontAlgn="base"/>
                      <a:r>
                        <a:rPr lang="en-US" sz="1400" b="1" i="0" dirty="0">
                          <a:effectLst/>
                          <a:latin typeface="Times New Roman"/>
                        </a:rPr>
                        <a:t>-Reflect on pathway </a:t>
                      </a:r>
                      <a:endParaRPr lang="en-US" sz="1400" b="1" i="0" dirty="0">
                        <a:effectLst/>
                      </a:endParaRPr>
                    </a:p>
                    <a:p>
                      <a:pPr algn="l" rtl="0" fontAlgn="base"/>
                      <a:r>
                        <a:rPr lang="en-US" sz="1400" b="1" i="0" dirty="0">
                          <a:effectLst/>
                          <a:latin typeface="Times New Roman"/>
                        </a:rPr>
                        <a:t>-Goal 2:  Student involvement in school community service project. </a:t>
                      </a:r>
                      <a:endParaRPr lang="en-US" sz="1400" b="1" i="0" dirty="0">
                        <a:effectLst/>
                      </a:endParaRPr>
                    </a:p>
                  </a:txBody>
                  <a:tcPr marL="66965" marR="66965" marT="33482" marB="33482">
                    <a:lnL w="9525" cap="flat" cmpd="sng" algn="ctr">
                      <a:solidFill>
                        <a:srgbClr val="20B10B"/>
                      </a:solidFill>
                      <a:prstDash val="solid"/>
                      <a:round/>
                      <a:headEnd type="none" w="med" len="med"/>
                      <a:tailEnd type="none" w="med" len="med"/>
                    </a:lnL>
                    <a:lnR w="9525" cap="flat" cmpd="sng" algn="ctr">
                      <a:solidFill>
                        <a:srgbClr val="E0B50B"/>
                      </a:solidFill>
                      <a:prstDash val="solid"/>
                      <a:round/>
                      <a:headEnd type="none" w="med" len="med"/>
                      <a:tailEnd type="none" w="med" len="med"/>
                    </a:lnR>
                    <a:lnT w="9525" cap="flat" cmpd="sng" algn="ctr">
                      <a:solidFill>
                        <a:srgbClr val="E09F2F"/>
                      </a:solidFill>
                      <a:prstDash val="solid"/>
                      <a:round/>
                      <a:headEnd type="none" w="med" len="med"/>
                      <a:tailEnd type="none" w="med" len="med"/>
                    </a:lnT>
                    <a:lnB w="9525" cap="flat" cmpd="sng" algn="ctr">
                      <a:solidFill>
                        <a:srgbClr val="E0B50B"/>
                      </a:solidFill>
                      <a:prstDash val="solid"/>
                      <a:round/>
                      <a:headEnd type="none" w="med" len="med"/>
                      <a:tailEnd type="none" w="med" len="med"/>
                    </a:lnB>
                  </a:tcPr>
                </a:tc>
                <a:tc>
                  <a:txBody>
                    <a:bodyPr/>
                    <a:lstStyle/>
                    <a:p>
                      <a:pPr algn="l" rtl="0" fontAlgn="base"/>
                      <a:r>
                        <a:rPr lang="en-US" sz="1400" b="0" i="0" dirty="0">
                          <a:effectLst/>
                          <a:latin typeface="Times New Roman"/>
                        </a:rPr>
                        <a:t>Required: </a:t>
                      </a:r>
                      <a:endParaRPr lang="en-US" sz="1400" b="0" i="0" dirty="0">
                        <a:effectLst/>
                      </a:endParaRPr>
                    </a:p>
                    <a:p>
                      <a:pPr algn="l" rtl="0" fontAlgn="base"/>
                      <a:r>
                        <a:rPr lang="en-US" sz="1400" b="0" i="0" dirty="0">
                          <a:effectLst/>
                          <a:latin typeface="Times New Roman"/>
                        </a:rPr>
                        <a:t>-Reflect on pathway </a:t>
                      </a:r>
                      <a:endParaRPr lang="en-US" sz="1400" b="0" i="0" dirty="0" smtClean="0">
                        <a:effectLst/>
                        <a:latin typeface="Times New Roman"/>
                      </a:endParaRPr>
                    </a:p>
                    <a:p>
                      <a:pPr algn="l" rtl="0" fontAlgn="base"/>
                      <a:r>
                        <a:rPr lang="en-US" sz="1400" b="0" i="0" dirty="0" smtClean="0">
                          <a:effectLst/>
                          <a:latin typeface="Times New Roman"/>
                        </a:rPr>
                        <a:t>-5 Year Plan</a:t>
                      </a:r>
                      <a:endParaRPr lang="en-US" sz="1400" b="0" i="0" dirty="0">
                        <a:effectLst/>
                      </a:endParaRPr>
                    </a:p>
                    <a:p>
                      <a:pPr algn="l" rtl="0" fontAlgn="base"/>
                      <a:r>
                        <a:rPr lang="en-US" sz="1400" b="0" i="0" dirty="0">
                          <a:effectLst/>
                          <a:latin typeface="Times New Roman"/>
                        </a:rPr>
                        <a:t>-Spelling verification for diplomas </a:t>
                      </a:r>
                      <a:endParaRPr lang="en-US" sz="1400" b="0" i="0" dirty="0">
                        <a:effectLst/>
                      </a:endParaRPr>
                    </a:p>
                    <a:p>
                      <a:pPr algn="l" rtl="0" fontAlgn="base"/>
                      <a:r>
                        <a:rPr lang="en-US" sz="1400" b="0" i="0" dirty="0">
                          <a:effectLst/>
                          <a:latin typeface="Times New Roman"/>
                        </a:rPr>
                        <a:t>-Exit interview with counselor (credit checks) </a:t>
                      </a:r>
                      <a:endParaRPr lang="en-US" sz="1400" b="0" i="0" dirty="0">
                        <a:effectLst/>
                      </a:endParaRPr>
                    </a:p>
                    <a:p>
                      <a:pPr algn="l" rtl="0" fontAlgn="base"/>
                      <a:r>
                        <a:rPr lang="en-US" sz="1400" b="0" i="0" dirty="0">
                          <a:effectLst/>
                          <a:latin typeface="Times New Roman"/>
                        </a:rPr>
                        <a:t>-</a:t>
                      </a:r>
                      <a:r>
                        <a:rPr lang="en-US" sz="1400" b="0" i="0" dirty="0" err="1">
                          <a:effectLst/>
                          <a:latin typeface="Times New Roman"/>
                        </a:rPr>
                        <a:t>Fafsa</a:t>
                      </a:r>
                      <a:r>
                        <a:rPr lang="en-US" sz="1400" b="0" i="0" dirty="0">
                          <a:effectLst/>
                          <a:latin typeface="Times New Roman"/>
                        </a:rPr>
                        <a:t>/</a:t>
                      </a:r>
                      <a:r>
                        <a:rPr lang="en-US" sz="1400" b="0" i="0" dirty="0" err="1">
                          <a:effectLst/>
                          <a:latin typeface="Times New Roman"/>
                        </a:rPr>
                        <a:t>Pheaa</a:t>
                      </a:r>
                      <a:r>
                        <a:rPr lang="en-US" sz="1400" b="0" i="0" dirty="0">
                          <a:effectLst/>
                          <a:latin typeface="Times New Roman"/>
                        </a:rPr>
                        <a:t> </a:t>
                      </a:r>
                      <a:endParaRPr lang="en-US" sz="1400" b="0" i="0" dirty="0">
                        <a:effectLst/>
                      </a:endParaRPr>
                    </a:p>
                    <a:p>
                      <a:pPr algn="l" rtl="0" fontAlgn="base"/>
                      <a:r>
                        <a:rPr lang="en-US" sz="1400" b="0" i="0" dirty="0">
                          <a:effectLst/>
                          <a:latin typeface="Times New Roman"/>
                        </a:rPr>
                        <a:t>-College applications </a:t>
                      </a:r>
                      <a:endParaRPr lang="en-US" sz="1400" b="0" i="0" dirty="0">
                        <a:effectLst/>
                      </a:endParaRPr>
                    </a:p>
                    <a:p>
                      <a:pPr algn="l" rtl="0" fontAlgn="base"/>
                      <a:r>
                        <a:rPr lang="en-US" sz="1400" b="0" i="0" dirty="0">
                          <a:effectLst/>
                          <a:latin typeface="Times New Roman"/>
                        </a:rPr>
                        <a:t>-Indicate college acceptance and scholarships form. </a:t>
                      </a:r>
                      <a:endParaRPr lang="en-US" sz="1400" b="0" i="0" dirty="0">
                        <a:effectLst/>
                      </a:endParaRPr>
                    </a:p>
                    <a:p>
                      <a:pPr algn="l" rtl="0" fontAlgn="base"/>
                      <a:r>
                        <a:rPr lang="en-US" sz="1400" b="0" i="0" dirty="0">
                          <a:effectLst/>
                          <a:latin typeface="Times New Roman"/>
                        </a:rPr>
                        <a:t>-Goal 2:  Student involvement in school community service project. </a:t>
                      </a:r>
                      <a:endParaRPr lang="en-US" sz="1400" b="0" i="0" dirty="0">
                        <a:effectLst/>
                      </a:endParaRPr>
                    </a:p>
                  </a:txBody>
                  <a:tcPr marL="66965" marR="66965" marT="33482" marB="33482">
                    <a:lnL w="9525" cap="flat" cmpd="sng" algn="ctr">
                      <a:solidFill>
                        <a:srgbClr val="E0B50B"/>
                      </a:solidFill>
                      <a:prstDash val="solid"/>
                      <a:round/>
                      <a:headEnd type="none" w="med" len="med"/>
                      <a:tailEnd type="none" w="med" len="med"/>
                    </a:lnL>
                    <a:lnR w="9525" cap="flat" cmpd="sng" algn="ctr">
                      <a:solidFill>
                        <a:srgbClr val="30B70B"/>
                      </a:solidFill>
                      <a:prstDash val="solid"/>
                      <a:round/>
                      <a:headEnd type="none" w="med" len="med"/>
                      <a:tailEnd type="none" w="med" len="med"/>
                    </a:lnR>
                    <a:lnT w="9525" cap="flat" cmpd="sng" algn="ctr">
                      <a:solidFill>
                        <a:srgbClr val="F09069"/>
                      </a:solidFill>
                      <a:prstDash val="solid"/>
                      <a:round/>
                      <a:headEnd type="none" w="med" len="med"/>
                      <a:tailEnd type="none" w="med" len="med"/>
                    </a:lnT>
                    <a:lnB w="9525" cap="flat" cmpd="sng" algn="ctr">
                      <a:solidFill>
                        <a:srgbClr val="30B70B"/>
                      </a:solidFill>
                      <a:prstDash val="solid"/>
                      <a:round/>
                      <a:headEnd type="none" w="med" len="med"/>
                      <a:tailEnd type="none" w="med" len="med"/>
                    </a:lnB>
                  </a:tcPr>
                </a:tc>
              </a:tr>
              <a:tr h="1514999">
                <a:tc>
                  <a:txBody>
                    <a:bodyPr/>
                    <a:lstStyle/>
                    <a:p>
                      <a:pPr algn="l" rtl="0" fontAlgn="base"/>
                      <a:r>
                        <a:rPr lang="en-US" sz="1400" b="0" i="0">
                          <a:effectLst/>
                          <a:latin typeface="Times New Roman"/>
                        </a:rPr>
                        <a:t>Recommended: </a:t>
                      </a:r>
                      <a:endParaRPr lang="en-US" sz="1400" b="0" i="0">
                        <a:effectLst/>
                      </a:endParaRPr>
                    </a:p>
                    <a:p>
                      <a:pPr algn="l" rtl="0" fontAlgn="base"/>
                      <a:r>
                        <a:rPr lang="en-US" sz="1400" b="0" i="0">
                          <a:effectLst/>
                          <a:latin typeface="Times New Roman"/>
                        </a:rPr>
                        <a:t>-Research pathways and careers </a:t>
                      </a:r>
                      <a:endParaRPr lang="en-US" sz="1400" b="0" i="0">
                        <a:effectLst/>
                      </a:endParaRPr>
                    </a:p>
                    <a:p>
                      <a:pPr algn="l" rtl="0" fontAlgn="base"/>
                      <a:r>
                        <a:rPr lang="en-US" sz="1400" b="0" i="0">
                          <a:effectLst/>
                          <a:latin typeface="Times New Roman"/>
                        </a:rPr>
                        <a:t>-Overview of clubs, sports, and community groups </a:t>
                      </a:r>
                      <a:endParaRPr lang="en-US" sz="1400" b="0" i="0">
                        <a:effectLst/>
                      </a:endParaRPr>
                    </a:p>
                  </a:txBody>
                  <a:tcPr marL="66965" marR="66965" marT="33482" marB="33482">
                    <a:lnL w="9525" cap="flat" cmpd="sng" algn="ctr">
                      <a:solidFill>
                        <a:srgbClr val="509D2F"/>
                      </a:solidFill>
                      <a:prstDash val="solid"/>
                      <a:round/>
                      <a:headEnd type="none" w="med" len="med"/>
                      <a:tailEnd type="none" w="med" len="med"/>
                    </a:lnL>
                    <a:lnR w="9525" cap="flat" cmpd="sng" algn="ctr">
                      <a:solidFill>
                        <a:srgbClr val="509D2F"/>
                      </a:solidFill>
                      <a:prstDash val="solid"/>
                      <a:round/>
                      <a:headEnd type="none" w="med" len="med"/>
                      <a:tailEnd type="none" w="med" len="med"/>
                    </a:lnR>
                    <a:lnT w="9525" cap="flat" cmpd="sng" algn="ctr">
                      <a:solidFill>
                        <a:srgbClr val="10B10B"/>
                      </a:solidFill>
                      <a:prstDash val="solid"/>
                      <a:round/>
                      <a:headEnd type="none" w="med" len="med"/>
                      <a:tailEnd type="none" w="med" len="med"/>
                    </a:lnT>
                    <a:lnB w="9525" cap="flat" cmpd="sng" algn="ctr">
                      <a:solidFill>
                        <a:srgbClr val="509D2F"/>
                      </a:solidFill>
                      <a:prstDash val="solid"/>
                      <a:round/>
                      <a:headEnd type="none" w="med" len="med"/>
                      <a:tailEnd type="none" w="med" len="med"/>
                    </a:lnB>
                  </a:tcPr>
                </a:tc>
                <a:tc>
                  <a:txBody>
                    <a:bodyPr/>
                    <a:lstStyle/>
                    <a:p>
                      <a:pPr algn="l" rtl="0" fontAlgn="base"/>
                      <a:r>
                        <a:rPr lang="en-US" sz="1400" b="0" i="0" dirty="0">
                          <a:effectLst/>
                          <a:latin typeface="Times New Roman"/>
                        </a:rPr>
                        <a:t>Recommended: </a:t>
                      </a:r>
                      <a:endParaRPr lang="en-US" sz="1400" b="0" i="0" dirty="0" smtClean="0">
                        <a:effectLst/>
                        <a:latin typeface="Times New Roman"/>
                      </a:endParaRPr>
                    </a:p>
                    <a:p>
                      <a:pPr algn="l" rtl="0" fontAlgn="base"/>
                      <a:r>
                        <a:rPr lang="en-US" sz="1400" b="0" i="0" dirty="0" smtClean="0">
                          <a:effectLst/>
                          <a:latin typeface="Times New Roman"/>
                        </a:rPr>
                        <a:t>-Guest Speakers</a:t>
                      </a:r>
                    </a:p>
                    <a:p>
                      <a:pPr algn="l" rtl="0" fontAlgn="base"/>
                      <a:r>
                        <a:rPr lang="en-US" sz="1400" b="0" i="0" dirty="0" smtClean="0">
                          <a:effectLst/>
                          <a:latin typeface="Times New Roman"/>
                        </a:rPr>
                        <a:t>-Research</a:t>
                      </a:r>
                      <a:r>
                        <a:rPr lang="en-US" sz="1400" b="0" i="0" baseline="0" dirty="0" smtClean="0">
                          <a:effectLst/>
                          <a:latin typeface="Times New Roman"/>
                        </a:rPr>
                        <a:t> Jobs in the area</a:t>
                      </a:r>
                      <a:endParaRPr lang="en-US" sz="1400" b="0" i="0" dirty="0">
                        <a:effectLst/>
                      </a:endParaRPr>
                    </a:p>
                  </a:txBody>
                  <a:tcPr marL="66965" marR="66965" marT="33482" marB="33482">
                    <a:lnL w="9525" cap="flat" cmpd="sng" algn="ctr">
                      <a:solidFill>
                        <a:srgbClr val="509D2F"/>
                      </a:solidFill>
                      <a:prstDash val="solid"/>
                      <a:round/>
                      <a:headEnd type="none" w="med" len="med"/>
                      <a:tailEnd type="none" w="med" len="med"/>
                    </a:lnL>
                    <a:lnR w="9525" cap="flat" cmpd="sng" algn="ctr">
                      <a:solidFill>
                        <a:srgbClr val="90D637"/>
                      </a:solidFill>
                      <a:prstDash val="solid"/>
                      <a:round/>
                      <a:headEnd type="none" w="med" len="med"/>
                      <a:tailEnd type="none" w="med" len="med"/>
                    </a:lnR>
                    <a:lnT w="9525" cap="flat" cmpd="sng" algn="ctr">
                      <a:solidFill>
                        <a:srgbClr val="20B10B"/>
                      </a:solidFill>
                      <a:prstDash val="solid"/>
                      <a:round/>
                      <a:headEnd type="none" w="med" len="med"/>
                      <a:tailEnd type="none" w="med" len="med"/>
                    </a:lnT>
                    <a:lnB w="9525" cap="flat" cmpd="sng" algn="ctr">
                      <a:solidFill>
                        <a:srgbClr val="90D637"/>
                      </a:solidFill>
                      <a:prstDash val="solid"/>
                      <a:round/>
                      <a:headEnd type="none" w="med" len="med"/>
                      <a:tailEnd type="none" w="med" len="med"/>
                    </a:lnB>
                  </a:tcPr>
                </a:tc>
                <a:tc>
                  <a:txBody>
                    <a:bodyPr/>
                    <a:lstStyle/>
                    <a:p>
                      <a:pPr algn="l" rtl="0" fontAlgn="base"/>
                      <a:r>
                        <a:rPr lang="en-US" sz="1400" b="1" i="0" dirty="0">
                          <a:effectLst/>
                          <a:latin typeface="Times New Roman"/>
                        </a:rPr>
                        <a:t>Recommended: </a:t>
                      </a:r>
                      <a:endParaRPr lang="en-US" sz="1400" b="1" i="0" dirty="0">
                        <a:effectLst/>
                      </a:endParaRPr>
                    </a:p>
                    <a:p>
                      <a:pPr algn="l" rtl="0" fontAlgn="base"/>
                      <a:r>
                        <a:rPr lang="en-US" sz="1400" b="1" i="0" dirty="0">
                          <a:effectLst/>
                          <a:latin typeface="Times New Roman"/>
                        </a:rPr>
                        <a:t>-Guest presenters regarding employment and Ron Swanson </a:t>
                      </a:r>
                      <a:endParaRPr lang="en-US" sz="1400" b="1" i="0" dirty="0">
                        <a:effectLst/>
                      </a:endParaRPr>
                    </a:p>
                    <a:p>
                      <a:pPr algn="l" rtl="0" fontAlgn="base"/>
                      <a:r>
                        <a:rPr lang="en-US" sz="1400" b="1" i="0" dirty="0">
                          <a:effectLst/>
                          <a:latin typeface="Times New Roman"/>
                        </a:rPr>
                        <a:t>-College/Job Fair </a:t>
                      </a:r>
                      <a:endParaRPr lang="en-US" sz="1400" b="1" i="0" dirty="0">
                        <a:effectLst/>
                      </a:endParaRPr>
                    </a:p>
                    <a:p>
                      <a:pPr algn="l" rtl="0" fontAlgn="base"/>
                      <a:r>
                        <a:rPr lang="en-US" sz="1400" b="1" i="0" dirty="0">
                          <a:effectLst/>
                          <a:latin typeface="Times New Roman"/>
                        </a:rPr>
                        <a:t>-Research post secondary options </a:t>
                      </a:r>
                      <a:endParaRPr lang="en-US" sz="1400" b="1" i="0" dirty="0">
                        <a:effectLst/>
                      </a:endParaRPr>
                    </a:p>
                  </a:txBody>
                  <a:tcPr marL="66965" marR="66965" marT="33482" marB="33482">
                    <a:lnL w="9525" cap="flat" cmpd="sng" algn="ctr">
                      <a:solidFill>
                        <a:srgbClr val="90D637"/>
                      </a:solidFill>
                      <a:prstDash val="solid"/>
                      <a:round/>
                      <a:headEnd type="none" w="med" len="med"/>
                      <a:tailEnd type="none" w="med" len="med"/>
                    </a:lnL>
                    <a:lnR w="9525" cap="flat" cmpd="sng" algn="ctr">
                      <a:solidFill>
                        <a:srgbClr val="C0D637"/>
                      </a:solidFill>
                      <a:prstDash val="solid"/>
                      <a:round/>
                      <a:headEnd type="none" w="med" len="med"/>
                      <a:tailEnd type="none" w="med" len="med"/>
                    </a:lnR>
                    <a:lnT w="9525" cap="flat" cmpd="sng" algn="ctr">
                      <a:solidFill>
                        <a:srgbClr val="E0B50B"/>
                      </a:solidFill>
                      <a:prstDash val="solid"/>
                      <a:round/>
                      <a:headEnd type="none" w="med" len="med"/>
                      <a:tailEnd type="none" w="med" len="med"/>
                    </a:lnT>
                    <a:lnB w="9525" cap="flat" cmpd="sng" algn="ctr">
                      <a:solidFill>
                        <a:srgbClr val="C0D637"/>
                      </a:solidFill>
                      <a:prstDash val="solid"/>
                      <a:round/>
                      <a:headEnd type="none" w="med" len="med"/>
                      <a:tailEnd type="none" w="med" len="med"/>
                    </a:lnB>
                  </a:tcPr>
                </a:tc>
                <a:tc>
                  <a:txBody>
                    <a:bodyPr/>
                    <a:lstStyle/>
                    <a:p>
                      <a:pPr algn="l" rtl="0" fontAlgn="base"/>
                      <a:r>
                        <a:rPr lang="en-US" sz="1400" b="0" i="0" dirty="0">
                          <a:effectLst/>
                          <a:latin typeface="Times New Roman"/>
                        </a:rPr>
                        <a:t>Recommended: </a:t>
                      </a:r>
                      <a:endParaRPr lang="en-US" sz="1400" b="0" i="0" dirty="0">
                        <a:effectLst/>
                      </a:endParaRPr>
                    </a:p>
                    <a:p>
                      <a:pPr algn="l" rtl="0" fontAlgn="base"/>
                      <a:r>
                        <a:rPr lang="en-US" sz="1400" b="0" i="0" dirty="0">
                          <a:effectLst/>
                          <a:latin typeface="Times New Roman"/>
                        </a:rPr>
                        <a:t>-Research post secondary options </a:t>
                      </a:r>
                      <a:endParaRPr lang="en-US" sz="1400" b="0" i="0" dirty="0">
                        <a:effectLst/>
                      </a:endParaRPr>
                    </a:p>
                    <a:p>
                      <a:pPr algn="l" rtl="0" fontAlgn="base"/>
                      <a:r>
                        <a:rPr lang="en-US" sz="1400" b="0" i="0" dirty="0">
                          <a:effectLst/>
                          <a:latin typeface="Times New Roman"/>
                        </a:rPr>
                        <a:t> </a:t>
                      </a:r>
                      <a:endParaRPr lang="en-US" sz="1400" b="0" i="0" dirty="0">
                        <a:effectLst/>
                      </a:endParaRPr>
                    </a:p>
                  </a:txBody>
                  <a:tcPr marL="66965" marR="66965" marT="33482" marB="33482">
                    <a:lnL w="9525" cap="flat" cmpd="sng" algn="ctr">
                      <a:solidFill>
                        <a:srgbClr val="C0D637"/>
                      </a:solidFill>
                      <a:prstDash val="solid"/>
                      <a:round/>
                      <a:headEnd type="none" w="med" len="med"/>
                      <a:tailEnd type="none" w="med" len="med"/>
                    </a:lnL>
                    <a:lnR w="9525" cap="flat" cmpd="sng" algn="ctr">
                      <a:solidFill>
                        <a:srgbClr val="D0D637"/>
                      </a:solidFill>
                      <a:prstDash val="solid"/>
                      <a:round/>
                      <a:headEnd type="none" w="med" len="med"/>
                      <a:tailEnd type="none" w="med" len="med"/>
                    </a:lnR>
                    <a:lnT w="9525" cap="flat" cmpd="sng" algn="ctr">
                      <a:solidFill>
                        <a:srgbClr val="30B70B"/>
                      </a:solidFill>
                      <a:prstDash val="solid"/>
                      <a:round/>
                      <a:headEnd type="none" w="med" len="med"/>
                      <a:tailEnd type="none" w="med" len="med"/>
                    </a:lnT>
                    <a:lnB w="9525" cap="flat" cmpd="sng" algn="ctr">
                      <a:solidFill>
                        <a:srgbClr val="D0D637"/>
                      </a:solidFill>
                      <a:prstDash val="solid"/>
                      <a:round/>
                      <a:headEnd type="none" w="med" len="med"/>
                      <a:tailEnd type="none" w="med" len="med"/>
                    </a:lnB>
                  </a:tcPr>
                </a:tc>
              </a:tr>
            </a:tbl>
          </a:graphicData>
        </a:graphic>
      </p:graphicFrame>
      <p:sp>
        <p:nvSpPr>
          <p:cNvPr id="5" name="Rectangle 1"/>
          <p:cNvSpPr>
            <a:spLocks noChangeArrowheads="1"/>
          </p:cNvSpPr>
          <p:nvPr/>
        </p:nvSpPr>
        <p:spPr bwMode="auto">
          <a:xfrm>
            <a:off x="457200" y="3048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chemeClr val="tx1"/>
                </a:solidFill>
                <a:effectLst/>
                <a:latin typeface="Times New Roman" pitchFamily="18" charset="0"/>
                <a:cs typeface="Times New Roman" pitchFamily="18" charset="0"/>
              </a:rPr>
              <a:t>Seminar Class Curriculum:  2019-2020 </a:t>
            </a:r>
            <a:endParaRPr kumimoji="0" lang="en-US" alt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1250681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2 Big Changes for Graduation</a:t>
            </a:r>
            <a:endParaRPr lang="en-US" dirty="0"/>
          </a:p>
        </p:txBody>
      </p:sp>
      <p:sp>
        <p:nvSpPr>
          <p:cNvPr id="3" name="Content Placeholder 2"/>
          <p:cNvSpPr>
            <a:spLocks noGrp="1"/>
          </p:cNvSpPr>
          <p:nvPr>
            <p:ph idx="1"/>
          </p:nvPr>
        </p:nvSpPr>
        <p:spPr/>
        <p:txBody>
          <a:bodyPr>
            <a:normAutofit/>
          </a:bodyPr>
          <a:lstStyle/>
          <a:p>
            <a:pPr>
              <a:buAutoNum type="arabicPeriod"/>
            </a:pPr>
            <a:r>
              <a:rPr lang="en-US" dirty="0" smtClean="0"/>
              <a:t>All Juniors must have at least 9 artifacts completed by April 1</a:t>
            </a:r>
            <a:r>
              <a:rPr lang="en-US" baseline="30000" dirty="0" smtClean="0"/>
              <a:t>st</a:t>
            </a:r>
            <a:r>
              <a:rPr lang="en-US" dirty="0" smtClean="0"/>
              <a:t>.  </a:t>
            </a:r>
          </a:p>
          <a:p>
            <a:pPr>
              <a:buAutoNum type="arabicPeriod"/>
            </a:pPr>
            <a:r>
              <a:rPr lang="en-US" dirty="0" smtClean="0"/>
              <a:t>Next year you will complete your 5 year plan based upon your pathway.</a:t>
            </a:r>
          </a:p>
        </p:txBody>
      </p:sp>
    </p:spTree>
    <p:extLst>
      <p:ext uri="{BB962C8B-B14F-4D97-AF65-F5344CB8AC3E}">
        <p14:creationId xmlns:p14="http://schemas.microsoft.com/office/powerpoint/2010/main" val="2246049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else do I need to graduate?</a:t>
            </a:r>
            <a:endParaRPr lang="en-US" dirty="0"/>
          </a:p>
        </p:txBody>
      </p:sp>
      <p:sp>
        <p:nvSpPr>
          <p:cNvPr id="3" name="Content Placeholder 2"/>
          <p:cNvSpPr>
            <a:spLocks noGrp="1"/>
          </p:cNvSpPr>
          <p:nvPr>
            <p:ph idx="1"/>
          </p:nvPr>
        </p:nvSpPr>
        <p:spPr/>
        <p:txBody>
          <a:bodyPr/>
          <a:lstStyle/>
          <a:p>
            <a:r>
              <a:rPr lang="en-US" dirty="0" smtClean="0"/>
              <a:t>26 Total Credits</a:t>
            </a:r>
          </a:p>
          <a:p>
            <a:pPr lvl="1"/>
            <a:r>
              <a:rPr lang="en-US" dirty="0" smtClean="0"/>
              <a:t>4 core classes each year (English, Math, Science, and Social Studies).</a:t>
            </a:r>
          </a:p>
          <a:p>
            <a:pPr lvl="1"/>
            <a:r>
              <a:rPr lang="en-US" dirty="0" smtClean="0"/>
              <a:t>1.5 credits of wellness in four years.</a:t>
            </a:r>
          </a:p>
          <a:p>
            <a:r>
              <a:rPr lang="en-US" dirty="0" smtClean="0"/>
              <a:t>NCAA Athletes:</a:t>
            </a:r>
          </a:p>
          <a:p>
            <a:pPr lvl="1"/>
            <a:r>
              <a:rPr lang="en-US" dirty="0" smtClean="0"/>
              <a:t>2 years of a language (Spanish)</a:t>
            </a:r>
          </a:p>
          <a:p>
            <a:pPr lvl="1"/>
            <a:r>
              <a:rPr lang="en-US" dirty="0" smtClean="0"/>
              <a:t>NCAA approved courses</a:t>
            </a:r>
          </a:p>
          <a:p>
            <a:pPr lvl="2"/>
            <a:r>
              <a:rPr lang="en-US" dirty="0" smtClean="0"/>
              <a:t>Please see Mr. Kitchen if you are a student athlete and have additional questions.</a:t>
            </a:r>
            <a:endParaRPr lang="en-US" dirty="0"/>
          </a:p>
        </p:txBody>
      </p:sp>
    </p:spTree>
    <p:extLst>
      <p:ext uri="{BB962C8B-B14F-4D97-AF65-F5344CB8AC3E}">
        <p14:creationId xmlns:p14="http://schemas.microsoft.com/office/powerpoint/2010/main" val="38359812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can I find Help?</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Your first line of support are your </a:t>
            </a:r>
            <a:r>
              <a:rPr lang="en-US" u="sng" dirty="0" smtClean="0"/>
              <a:t>teachers</a:t>
            </a:r>
            <a:r>
              <a:rPr lang="en-US" dirty="0" smtClean="0"/>
              <a:t>.  (Ask questions and take advantage of extra help)</a:t>
            </a:r>
          </a:p>
          <a:p>
            <a:r>
              <a:rPr lang="en-US" dirty="0" smtClean="0"/>
              <a:t>Guidance </a:t>
            </a:r>
            <a:r>
              <a:rPr lang="en-US" u="sng" dirty="0" smtClean="0"/>
              <a:t>Counselors</a:t>
            </a:r>
            <a:r>
              <a:rPr lang="en-US" dirty="0" smtClean="0"/>
              <a:t> (schedule, credits, graduation plan, college, careers, guidance)</a:t>
            </a:r>
          </a:p>
          <a:p>
            <a:r>
              <a:rPr lang="en-US" u="sng" dirty="0" smtClean="0"/>
              <a:t>Mental Health Specialists </a:t>
            </a:r>
            <a:r>
              <a:rPr lang="en-US" dirty="0" smtClean="0"/>
              <a:t>(Issues that may be internal that may require you to talk to someone and get some help).  (We have a network of help)</a:t>
            </a:r>
          </a:p>
          <a:p>
            <a:r>
              <a:rPr lang="en-US" u="sng" dirty="0" smtClean="0"/>
              <a:t>Behavior Specialists </a:t>
            </a:r>
            <a:r>
              <a:rPr lang="en-US" dirty="0" smtClean="0"/>
              <a:t>(Issues that involve behavior or clashes you may be having with another student).</a:t>
            </a:r>
          </a:p>
          <a:p>
            <a:r>
              <a:rPr lang="en-US" u="sng" dirty="0" smtClean="0"/>
              <a:t>Administrators</a:t>
            </a:r>
            <a:r>
              <a:rPr lang="en-US" dirty="0" smtClean="0"/>
              <a:t> (If you need to reach out to us, we would be glad to help and know that we all care about your success)</a:t>
            </a:r>
            <a:endParaRPr lang="en-US" dirty="0"/>
          </a:p>
        </p:txBody>
      </p:sp>
    </p:spTree>
    <p:extLst>
      <p:ext uri="{BB962C8B-B14F-4D97-AF65-F5344CB8AC3E}">
        <p14:creationId xmlns:p14="http://schemas.microsoft.com/office/powerpoint/2010/main" val="35681588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 COUNTS!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Only 10 absences will be permitted in one year due to illness with a parent note (Dr.’s excuses are then required) or this is unexcused.</a:t>
            </a:r>
          </a:p>
          <a:p>
            <a:r>
              <a:rPr lang="en-US" dirty="0" smtClean="0"/>
              <a:t>You are allowed 3 college visits/year (Junior/Senior year)</a:t>
            </a:r>
          </a:p>
          <a:p>
            <a:r>
              <a:rPr lang="en-US" dirty="0" smtClean="0"/>
              <a:t>Truant:  3 Days (Unexcused)</a:t>
            </a:r>
          </a:p>
          <a:p>
            <a:r>
              <a:rPr lang="en-US" dirty="0" smtClean="0"/>
              <a:t>Habitually Truant:  6+ days (Truancy Process)</a:t>
            </a:r>
          </a:p>
          <a:p>
            <a:r>
              <a:rPr lang="en-US" dirty="0" smtClean="0"/>
              <a:t>Tardy minutes add up (330 minutes=1 day)</a:t>
            </a:r>
          </a:p>
          <a:p>
            <a:r>
              <a:rPr lang="en-US" dirty="0" smtClean="0"/>
              <a:t>Written excuses must be turned in within 3 school days of an absence.</a:t>
            </a:r>
          </a:p>
          <a:p>
            <a:endParaRPr lang="en-US" dirty="0"/>
          </a:p>
          <a:p>
            <a:endParaRPr lang="en-US" dirty="0" smtClean="0"/>
          </a:p>
          <a:p>
            <a:endParaRPr lang="en-US" dirty="0"/>
          </a:p>
        </p:txBody>
      </p:sp>
    </p:spTree>
    <p:extLst>
      <p:ext uri="{BB962C8B-B14F-4D97-AF65-F5344CB8AC3E}">
        <p14:creationId xmlns:p14="http://schemas.microsoft.com/office/powerpoint/2010/main" val="5152134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utoShape 2"/>
          <p:cNvSpPr>
            <a:spLocks noChangeArrowheads="1"/>
          </p:cNvSpPr>
          <p:nvPr/>
        </p:nvSpPr>
        <p:spPr bwMode="auto">
          <a:xfrm>
            <a:off x="1494155" y="685800"/>
            <a:ext cx="6155690" cy="3213100"/>
          </a:xfrm>
          <a:prstGeom prst="bracketPair">
            <a:avLst>
              <a:gd name="adj" fmla="val 8051"/>
            </a:avLst>
          </a:prstGeom>
          <a:noFill/>
          <a:ln w="38100" cap="flat" cmpd="sng" algn="ctr">
            <a:solidFill>
              <a:srgbClr val="FFC000"/>
            </a:solidFill>
            <a:prstDash val="solid"/>
            <a:headEnd/>
            <a:tailEnd/>
          </a:ln>
          <a:effectLst>
            <a:outerShdw blurRad="40000" dist="23000" dir="5400000" rotWithShape="0">
              <a:srgbClr val="000000">
                <a:alpha val="35000"/>
              </a:srgbClr>
            </a:outerShdw>
          </a:effectLst>
        </p:spPr>
        <p:txBody>
          <a:bodyPr rot="0" vert="horz" wrap="square" lIns="45720" tIns="45720" rIns="45720" bIns="45720" anchor="t" anchorCtr="0" upright="1">
            <a:noAutofit/>
          </a:bodyPr>
          <a:lstStyle/>
          <a:p>
            <a:pPr marL="0" marR="0" algn="ctr">
              <a:lnSpc>
                <a:spcPct val="115000"/>
              </a:lnSpc>
              <a:spcBef>
                <a:spcPts val="0"/>
              </a:spcBef>
              <a:spcAft>
                <a:spcPts val="0"/>
              </a:spcAft>
            </a:pPr>
            <a:r>
              <a:rPr lang="en-US" sz="1600" b="1" u="dbl" dirty="0">
                <a:ln>
                  <a:noFill/>
                </a:ln>
                <a:effectLst/>
                <a:latin typeface="Garamond"/>
                <a:ea typeface="Calibri"/>
                <a:cs typeface="Times New Roman"/>
              </a:rPr>
              <a:t>Minor Behaviors</a:t>
            </a:r>
            <a:endParaRPr lang="en-US" sz="1100" dirty="0">
              <a:effectLst/>
              <a:latin typeface="Calibri"/>
              <a:ea typeface="Calibri"/>
              <a:cs typeface="Times New Roman"/>
            </a:endParaRPr>
          </a:p>
          <a:p>
            <a:pPr marL="0" marR="0" algn="ctr">
              <a:lnSpc>
                <a:spcPct val="115000"/>
              </a:lnSpc>
              <a:spcBef>
                <a:spcPts val="0"/>
              </a:spcBef>
              <a:spcAft>
                <a:spcPts val="0"/>
              </a:spcAft>
            </a:pPr>
            <a:r>
              <a:rPr lang="en-US" sz="2000" dirty="0">
                <a:ln>
                  <a:noFill/>
                </a:ln>
                <a:effectLst/>
                <a:latin typeface="Garamond"/>
                <a:ea typeface="Calibri"/>
                <a:cs typeface="Times New Roman"/>
              </a:rPr>
              <a:t> </a:t>
            </a:r>
            <a:r>
              <a:rPr lang="en-US" sz="1600" b="1" dirty="0">
                <a:ln>
                  <a:noFill/>
                </a:ln>
                <a:effectLst/>
                <a:latin typeface="Garamond"/>
                <a:ea typeface="Calibri"/>
                <a:cs typeface="Times New Roman"/>
              </a:rPr>
              <a:t>Follow the continuum below.</a:t>
            </a:r>
            <a:endParaRPr lang="en-US" sz="1100" dirty="0">
              <a:effectLst/>
              <a:latin typeface="Calibri"/>
              <a:ea typeface="Calibri"/>
              <a:cs typeface="Times New Roman"/>
            </a:endParaRPr>
          </a:p>
          <a:p>
            <a:pPr marL="0" marR="0">
              <a:lnSpc>
                <a:spcPct val="115000"/>
              </a:lnSpc>
              <a:spcBef>
                <a:spcPts val="0"/>
              </a:spcBef>
              <a:spcAft>
                <a:spcPts val="0"/>
              </a:spcAft>
            </a:pPr>
            <a:r>
              <a:rPr lang="en-US" sz="1100" b="1" u="dbl" dirty="0">
                <a:ln>
                  <a:noFill/>
                </a:ln>
                <a:effectLst/>
                <a:latin typeface="Garamond"/>
                <a:ea typeface="Calibri"/>
                <a:cs typeface="Times New Roman"/>
              </a:rPr>
              <a:t> </a:t>
            </a:r>
            <a:endParaRPr lang="en-US" sz="1100" dirty="0">
              <a:effectLst/>
              <a:latin typeface="Calibri"/>
              <a:ea typeface="Calibri"/>
              <a:cs typeface="Times New Roman"/>
            </a:endParaRPr>
          </a:p>
          <a:p>
            <a:pPr marL="0" marR="0">
              <a:lnSpc>
                <a:spcPct val="115000"/>
              </a:lnSpc>
              <a:spcBef>
                <a:spcPts val="0"/>
              </a:spcBef>
              <a:spcAft>
                <a:spcPts val="0"/>
              </a:spcAft>
            </a:pPr>
            <a:r>
              <a:rPr lang="en-US" sz="1200" b="1" u="dbl" dirty="0">
                <a:ln>
                  <a:noFill/>
                </a:ln>
                <a:effectLst/>
                <a:latin typeface="Garamond"/>
                <a:ea typeface="Calibri"/>
                <a:cs typeface="Times New Roman"/>
              </a:rPr>
              <a:t>Disruptive Behavior</a:t>
            </a:r>
            <a:r>
              <a:rPr lang="en-US" sz="1200" dirty="0">
                <a:ln>
                  <a:noFill/>
                </a:ln>
                <a:effectLst/>
                <a:latin typeface="Garamond"/>
                <a:ea typeface="Calibri"/>
                <a:cs typeface="Times New Roman"/>
              </a:rPr>
              <a:t> – </a:t>
            </a:r>
            <a:r>
              <a:rPr lang="en-US" sz="1100" dirty="0">
                <a:ln>
                  <a:noFill/>
                </a:ln>
                <a:effectLst/>
                <a:latin typeface="Garamond"/>
                <a:ea typeface="Calibri"/>
                <a:cs typeface="Times New Roman"/>
              </a:rPr>
              <a:t>talking out, making noise, etc. or any other behavior that disrupts instruction.</a:t>
            </a:r>
            <a:endParaRPr lang="en-US" sz="1100" dirty="0">
              <a:effectLst/>
              <a:latin typeface="Calibri"/>
              <a:ea typeface="Calibri"/>
              <a:cs typeface="Times New Roman"/>
            </a:endParaRPr>
          </a:p>
          <a:p>
            <a:pPr marL="0" marR="0">
              <a:lnSpc>
                <a:spcPct val="115000"/>
              </a:lnSpc>
              <a:spcBef>
                <a:spcPts val="0"/>
              </a:spcBef>
              <a:spcAft>
                <a:spcPts val="0"/>
              </a:spcAft>
            </a:pPr>
            <a:r>
              <a:rPr lang="en-US" sz="1200" b="1" u="dbl" dirty="0">
                <a:ln>
                  <a:noFill/>
                </a:ln>
                <a:effectLst/>
                <a:latin typeface="Garamond"/>
                <a:ea typeface="Calibri"/>
                <a:cs typeface="Times New Roman"/>
              </a:rPr>
              <a:t>***Dress Code</a:t>
            </a:r>
            <a:r>
              <a:rPr lang="en-US" sz="1200" dirty="0">
                <a:ln>
                  <a:noFill/>
                </a:ln>
                <a:effectLst/>
                <a:latin typeface="Garamond"/>
                <a:ea typeface="Calibri"/>
                <a:cs typeface="Times New Roman"/>
              </a:rPr>
              <a:t> –</a:t>
            </a:r>
            <a:r>
              <a:rPr lang="en-US" sz="1100" dirty="0">
                <a:ln>
                  <a:noFill/>
                </a:ln>
                <a:effectLst/>
                <a:latin typeface="Garamond"/>
                <a:ea typeface="Calibri"/>
                <a:cs typeface="Times New Roman"/>
              </a:rPr>
              <a:t>violation of school dress code policy (hats, hoods, revealing clothing, exposed undergarments, etc.). </a:t>
            </a:r>
            <a:endParaRPr lang="en-US" sz="1100" dirty="0">
              <a:effectLst/>
              <a:latin typeface="Calibri"/>
              <a:ea typeface="Calibri"/>
              <a:cs typeface="Times New Roman"/>
            </a:endParaRPr>
          </a:p>
          <a:p>
            <a:pPr marL="0" marR="0">
              <a:lnSpc>
                <a:spcPct val="115000"/>
              </a:lnSpc>
              <a:spcBef>
                <a:spcPts val="0"/>
              </a:spcBef>
              <a:spcAft>
                <a:spcPts val="0"/>
              </a:spcAft>
            </a:pPr>
            <a:r>
              <a:rPr lang="en-US" sz="1200" b="1" u="dbl" dirty="0">
                <a:ln>
                  <a:noFill/>
                </a:ln>
                <a:effectLst/>
                <a:latin typeface="Garamond"/>
                <a:ea typeface="Calibri"/>
                <a:cs typeface="Times New Roman"/>
              </a:rPr>
              <a:t>Electronic Devices</a:t>
            </a:r>
            <a:r>
              <a:rPr lang="en-US" sz="1200" dirty="0">
                <a:ln>
                  <a:noFill/>
                </a:ln>
                <a:effectLst/>
                <a:latin typeface="Garamond"/>
                <a:ea typeface="Calibri"/>
                <a:cs typeface="Times New Roman"/>
              </a:rPr>
              <a:t> – </a:t>
            </a:r>
            <a:r>
              <a:rPr lang="en-US" sz="1100" dirty="0">
                <a:ln>
                  <a:noFill/>
                </a:ln>
                <a:effectLst/>
                <a:latin typeface="Garamond"/>
                <a:ea typeface="Calibri"/>
                <a:cs typeface="Times New Roman"/>
              </a:rPr>
              <a:t>use of any electronic device in classroom and interfering with instruction of student or others. </a:t>
            </a:r>
            <a:endParaRPr lang="en-US" sz="1100" dirty="0">
              <a:effectLst/>
              <a:latin typeface="Calibri"/>
              <a:ea typeface="Calibri"/>
              <a:cs typeface="Times New Roman"/>
            </a:endParaRPr>
          </a:p>
          <a:p>
            <a:pPr marL="0" marR="0">
              <a:lnSpc>
                <a:spcPct val="115000"/>
              </a:lnSpc>
              <a:spcBef>
                <a:spcPts val="0"/>
              </a:spcBef>
              <a:spcAft>
                <a:spcPts val="0"/>
              </a:spcAft>
            </a:pPr>
            <a:r>
              <a:rPr lang="en-US" sz="1200" b="1" u="dbl" dirty="0">
                <a:ln>
                  <a:noFill/>
                </a:ln>
                <a:effectLst/>
                <a:latin typeface="Garamond"/>
                <a:ea typeface="Calibri"/>
                <a:cs typeface="Times New Roman"/>
              </a:rPr>
              <a:t>Hallway Disruption</a:t>
            </a:r>
            <a:r>
              <a:rPr lang="en-US" sz="1200" dirty="0">
                <a:ln>
                  <a:noFill/>
                </a:ln>
                <a:effectLst/>
                <a:latin typeface="Garamond"/>
                <a:ea typeface="Calibri"/>
                <a:cs typeface="Times New Roman"/>
              </a:rPr>
              <a:t> – </a:t>
            </a:r>
            <a:r>
              <a:rPr lang="en-US" sz="1100" dirty="0">
                <a:ln>
                  <a:noFill/>
                </a:ln>
                <a:effectLst/>
                <a:latin typeface="Garamond"/>
                <a:ea typeface="Calibri"/>
                <a:cs typeface="Times New Roman"/>
              </a:rPr>
              <a:t>inappropriate volume or unruly behavior that disrupts either the hallway or classroom.</a:t>
            </a:r>
            <a:endParaRPr lang="en-US" sz="1100" dirty="0">
              <a:effectLst/>
              <a:latin typeface="Calibri"/>
              <a:ea typeface="Calibri"/>
              <a:cs typeface="Times New Roman"/>
            </a:endParaRPr>
          </a:p>
          <a:p>
            <a:pPr marL="0" marR="0">
              <a:lnSpc>
                <a:spcPct val="115000"/>
              </a:lnSpc>
              <a:spcBef>
                <a:spcPts val="0"/>
              </a:spcBef>
              <a:spcAft>
                <a:spcPts val="0"/>
              </a:spcAft>
            </a:pPr>
            <a:r>
              <a:rPr lang="en-US" sz="1200" b="1" u="dbl" dirty="0">
                <a:ln>
                  <a:noFill/>
                </a:ln>
                <a:effectLst/>
                <a:latin typeface="Garamond"/>
                <a:ea typeface="Calibri"/>
                <a:cs typeface="Times New Roman"/>
              </a:rPr>
              <a:t>Inappropriate Touching</a:t>
            </a:r>
            <a:r>
              <a:rPr lang="en-US" sz="1200" dirty="0">
                <a:ln>
                  <a:noFill/>
                </a:ln>
                <a:effectLst/>
                <a:latin typeface="Garamond"/>
                <a:ea typeface="Calibri"/>
                <a:cs typeface="Times New Roman"/>
              </a:rPr>
              <a:t> – </a:t>
            </a:r>
            <a:r>
              <a:rPr lang="en-US" sz="1100" dirty="0">
                <a:ln>
                  <a:noFill/>
                </a:ln>
                <a:effectLst/>
                <a:latin typeface="Garamond"/>
                <a:ea typeface="Calibri"/>
                <a:cs typeface="Times New Roman"/>
              </a:rPr>
              <a:t>horseplay, tickling, punching, poking, playing “</a:t>
            </a:r>
            <a:r>
              <a:rPr lang="en-US" sz="1100" dirty="0" err="1">
                <a:ln>
                  <a:noFill/>
                </a:ln>
                <a:effectLst/>
                <a:latin typeface="Garamond"/>
                <a:ea typeface="Calibri"/>
                <a:cs typeface="Times New Roman"/>
              </a:rPr>
              <a:t>snatchies</a:t>
            </a:r>
            <a:r>
              <a:rPr lang="en-US" sz="1100" dirty="0">
                <a:ln>
                  <a:noFill/>
                </a:ln>
                <a:effectLst/>
                <a:latin typeface="Garamond"/>
                <a:ea typeface="Calibri"/>
                <a:cs typeface="Times New Roman"/>
              </a:rPr>
              <a:t>,” or placing hands/feet on another individual in any other inappropriate manner. </a:t>
            </a:r>
            <a:endParaRPr lang="en-US" sz="1100" dirty="0">
              <a:effectLst/>
              <a:latin typeface="Calibri"/>
              <a:ea typeface="Calibri"/>
              <a:cs typeface="Times New Roman"/>
            </a:endParaRPr>
          </a:p>
          <a:p>
            <a:pPr marL="0" marR="0">
              <a:lnSpc>
                <a:spcPct val="115000"/>
              </a:lnSpc>
              <a:spcBef>
                <a:spcPts val="0"/>
              </a:spcBef>
              <a:spcAft>
                <a:spcPts val="0"/>
              </a:spcAft>
            </a:pPr>
            <a:r>
              <a:rPr lang="en-US" sz="1200" b="1" u="dbl" dirty="0">
                <a:ln>
                  <a:noFill/>
                </a:ln>
                <a:effectLst/>
                <a:latin typeface="Garamond"/>
                <a:ea typeface="Calibri"/>
                <a:cs typeface="Times New Roman"/>
              </a:rPr>
              <a:t>Insubordination</a:t>
            </a:r>
            <a:r>
              <a:rPr lang="en-US" sz="1200" dirty="0">
                <a:ln>
                  <a:noFill/>
                </a:ln>
                <a:effectLst/>
                <a:latin typeface="Garamond"/>
                <a:ea typeface="Calibri"/>
                <a:cs typeface="Times New Roman"/>
              </a:rPr>
              <a:t> – </a:t>
            </a:r>
            <a:r>
              <a:rPr lang="en-US" sz="1100" dirty="0">
                <a:ln>
                  <a:noFill/>
                </a:ln>
                <a:effectLst/>
                <a:latin typeface="Garamond"/>
                <a:ea typeface="Calibri"/>
                <a:cs typeface="Times New Roman"/>
              </a:rPr>
              <a:t>student refusal to follow reasonable adult directives in a timely manner.</a:t>
            </a:r>
            <a:endParaRPr lang="en-US" sz="1100" dirty="0">
              <a:effectLst/>
              <a:latin typeface="Calibri"/>
              <a:ea typeface="Calibri"/>
              <a:cs typeface="Times New Roman"/>
            </a:endParaRPr>
          </a:p>
          <a:p>
            <a:pPr marL="0" marR="0">
              <a:lnSpc>
                <a:spcPct val="115000"/>
              </a:lnSpc>
              <a:spcBef>
                <a:spcPts val="0"/>
              </a:spcBef>
              <a:spcAft>
                <a:spcPts val="0"/>
              </a:spcAft>
            </a:pPr>
            <a:r>
              <a:rPr lang="en-US" sz="1200" b="1" u="dbl" dirty="0">
                <a:ln>
                  <a:noFill/>
                </a:ln>
                <a:effectLst/>
                <a:latin typeface="Garamond"/>
                <a:ea typeface="Calibri"/>
                <a:cs typeface="Times New Roman"/>
              </a:rPr>
              <a:t>Minor Profanity</a:t>
            </a:r>
            <a:r>
              <a:rPr lang="en-US" sz="1200" b="1" dirty="0">
                <a:ln>
                  <a:noFill/>
                </a:ln>
                <a:effectLst/>
                <a:latin typeface="Garamond"/>
                <a:ea typeface="Calibri"/>
                <a:cs typeface="Times New Roman"/>
              </a:rPr>
              <a:t> </a:t>
            </a:r>
            <a:r>
              <a:rPr lang="en-US" sz="1200" dirty="0">
                <a:ln>
                  <a:noFill/>
                </a:ln>
                <a:effectLst/>
                <a:latin typeface="Garamond"/>
                <a:ea typeface="Calibri"/>
                <a:cs typeface="Times New Roman"/>
              </a:rPr>
              <a:t>– </a:t>
            </a:r>
            <a:r>
              <a:rPr lang="en-US" sz="1100" dirty="0">
                <a:ln>
                  <a:noFill/>
                </a:ln>
                <a:effectLst/>
                <a:latin typeface="Garamond"/>
                <a:ea typeface="Calibri"/>
                <a:cs typeface="Times New Roman"/>
              </a:rPr>
              <a:t>use of swearing or profane language during conversation, but not directed at an individual.</a:t>
            </a:r>
            <a:endParaRPr lang="en-US" sz="1100" dirty="0">
              <a:effectLst/>
              <a:latin typeface="Calibri"/>
              <a:ea typeface="Calibri"/>
              <a:cs typeface="Times New Roman"/>
            </a:endParaRPr>
          </a:p>
          <a:p>
            <a:pPr marL="0" marR="0" algn="ctr">
              <a:lnSpc>
                <a:spcPct val="115000"/>
              </a:lnSpc>
              <a:spcBef>
                <a:spcPts val="0"/>
              </a:spcBef>
              <a:spcAft>
                <a:spcPts val="0"/>
              </a:spcAft>
            </a:pPr>
            <a:r>
              <a:rPr lang="en-US" sz="1200" dirty="0">
                <a:ln>
                  <a:noFill/>
                </a:ln>
                <a:effectLst/>
                <a:latin typeface="Garamond"/>
                <a:ea typeface="Calibri"/>
                <a:cs typeface="Times New Roman"/>
              </a:rPr>
              <a:t> </a:t>
            </a:r>
            <a:endParaRPr lang="en-US" sz="1100" dirty="0">
              <a:effectLst/>
              <a:latin typeface="Calibri"/>
              <a:ea typeface="Calibri"/>
              <a:cs typeface="Times New Roman"/>
            </a:endParaRPr>
          </a:p>
        </p:txBody>
      </p:sp>
      <p:grpSp>
        <p:nvGrpSpPr>
          <p:cNvPr id="7" name="Group 6"/>
          <p:cNvGrpSpPr/>
          <p:nvPr/>
        </p:nvGrpSpPr>
        <p:grpSpPr>
          <a:xfrm>
            <a:off x="1377315" y="4421505"/>
            <a:ext cx="6155690" cy="2004060"/>
            <a:chOff x="0" y="0"/>
            <a:chExt cx="6155690" cy="2004060"/>
          </a:xfrm>
        </p:grpSpPr>
        <p:sp>
          <p:nvSpPr>
            <p:cNvPr id="8" name="Rectangle 7"/>
            <p:cNvSpPr/>
            <p:nvPr/>
          </p:nvSpPr>
          <p:spPr>
            <a:xfrm>
              <a:off x="0" y="0"/>
              <a:ext cx="6155690" cy="2004060"/>
            </a:xfrm>
            <a:prstGeom prst="rect">
              <a:avLst/>
            </a:prstGeom>
            <a:solidFill>
              <a:sysClr val="window" lastClr="FFFFFF"/>
            </a:solidFill>
            <a:ln w="76200" cap="flat" cmpd="sng" algn="ctr">
              <a:solidFill>
                <a:srgbClr val="8064A2"/>
              </a:solidFill>
              <a:prstDash val="solid"/>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ctr" defTabSz="914400" eaLnBrk="1" fontAlgn="auto" latinLnBrk="0" hangingPunct="1">
                <a:lnSpc>
                  <a:spcPct val="115000"/>
                </a:lnSpc>
                <a:spcBef>
                  <a:spcPts val="600"/>
                </a:spcBef>
                <a:spcAft>
                  <a:spcPts val="600"/>
                </a:spcAft>
                <a:buClrTx/>
                <a:buSzTx/>
                <a:buFontTx/>
                <a:buNone/>
                <a:tabLst/>
                <a:defRPr/>
              </a:pPr>
              <a:r>
                <a:rPr kumimoji="0" lang="en-US" sz="1600" b="1" i="0" u="none" strike="noStrike" kern="0" cap="none" spc="0" normalizeH="0" baseline="0" noProof="0">
                  <a:ln>
                    <a:noFill/>
                  </a:ln>
                  <a:solidFill>
                    <a:sysClr val="windowText" lastClr="000000"/>
                  </a:solidFill>
                  <a:effectLst/>
                  <a:uLnTx/>
                  <a:uFillTx/>
                  <a:latin typeface="Garamond"/>
                  <a:ea typeface="Calibri"/>
                  <a:cs typeface="Times New Roman"/>
                </a:rPr>
                <a:t>MINOR BEHAVIOR CONTINUUM</a:t>
              </a:r>
              <a:endParaRPr kumimoji="0" lang="en-US" sz="1100" b="0" i="0" u="none" strike="noStrike" kern="0" cap="none" spc="0" normalizeH="0" baseline="0" noProof="0">
                <a:ln>
                  <a:noFill/>
                </a:ln>
                <a:solidFill>
                  <a:sysClr val="windowText" lastClr="000000"/>
                </a:solidFill>
                <a:effectLst/>
                <a:uLnTx/>
                <a:uFillTx/>
                <a:latin typeface="Calibri"/>
                <a:ea typeface="Calibri"/>
                <a:cs typeface="Times New Roman"/>
              </a:endParaRPr>
            </a:p>
            <a:p>
              <a:pPr marL="0" marR="0" lvl="0" indent="0" algn="ctr" defTabSz="914400" eaLnBrk="1" fontAlgn="auto" latinLnBrk="0" hangingPunct="1">
                <a:lnSpc>
                  <a:spcPct val="115000"/>
                </a:lnSpc>
                <a:spcBef>
                  <a:spcPts val="600"/>
                </a:spcBef>
                <a:spcAft>
                  <a:spcPts val="600"/>
                </a:spcAft>
                <a:buClrTx/>
                <a:buSzTx/>
                <a:buFontTx/>
                <a:buNone/>
                <a:tabLst/>
                <a:defRPr/>
              </a:pPr>
              <a:r>
                <a:rPr kumimoji="0" lang="en-US" sz="1200" b="1" i="0" u="none" strike="noStrike" kern="0" cap="none" spc="0" normalizeH="0" baseline="0" noProof="0">
                  <a:ln>
                    <a:noFill/>
                  </a:ln>
                  <a:solidFill>
                    <a:sysClr val="windowText" lastClr="000000"/>
                  </a:solidFill>
                  <a:effectLst/>
                  <a:uLnTx/>
                  <a:uFillTx/>
                  <a:latin typeface="Garamond"/>
                  <a:ea typeface="Calibri"/>
                  <a:cs typeface="Times New Roman"/>
                </a:rPr>
                <a:t> </a:t>
              </a:r>
              <a:endParaRPr kumimoji="0" lang="en-US" sz="1100" b="0" i="0" u="none" strike="noStrike" kern="0" cap="none" spc="0" normalizeH="0" baseline="0" noProof="0">
                <a:ln>
                  <a:noFill/>
                </a:ln>
                <a:solidFill>
                  <a:sysClr val="windowText" lastClr="000000"/>
                </a:solidFill>
                <a:effectLst/>
                <a:uLnTx/>
                <a:uFillTx/>
                <a:latin typeface="Calibri"/>
                <a:ea typeface="Calibri"/>
                <a:cs typeface="Times New Roman"/>
              </a:endParaRPr>
            </a:p>
            <a:p>
              <a:pPr marL="0" marR="0" lvl="0" indent="0" algn="ctr" defTabSz="914400" eaLnBrk="1" fontAlgn="auto" latinLnBrk="0" hangingPunct="1">
                <a:lnSpc>
                  <a:spcPct val="115000"/>
                </a:lnSpc>
                <a:spcBef>
                  <a:spcPts val="600"/>
                </a:spcBef>
                <a:spcAft>
                  <a:spcPts val="600"/>
                </a:spcAft>
                <a:buClrTx/>
                <a:buSzTx/>
                <a:buFontTx/>
                <a:buNone/>
                <a:tabLst/>
                <a:defRPr/>
              </a:pPr>
              <a:r>
                <a:rPr kumimoji="0" lang="en-US" sz="1200" b="1" i="0" u="none" strike="noStrike" kern="0" cap="none" spc="0" normalizeH="0" baseline="0" noProof="0">
                  <a:ln>
                    <a:noFill/>
                  </a:ln>
                  <a:solidFill>
                    <a:sysClr val="windowText" lastClr="000000"/>
                  </a:solidFill>
                  <a:effectLst/>
                  <a:uLnTx/>
                  <a:uFillTx/>
                  <a:latin typeface="Garamond"/>
                  <a:ea typeface="Calibri"/>
                  <a:cs typeface="Times New Roman"/>
                </a:rPr>
                <a:t> </a:t>
              </a:r>
              <a:endParaRPr kumimoji="0" lang="en-US" sz="1100" b="0" i="0" u="none" strike="noStrike" kern="0" cap="none" spc="0" normalizeH="0" baseline="0" noProof="0">
                <a:ln>
                  <a:noFill/>
                </a:ln>
                <a:solidFill>
                  <a:sysClr val="windowText" lastClr="000000"/>
                </a:solidFill>
                <a:effectLst/>
                <a:uLnTx/>
                <a:uFillTx/>
                <a:latin typeface="Calibri"/>
                <a:ea typeface="Calibri"/>
                <a:cs typeface="Times New Roman"/>
              </a:endParaRPr>
            </a:p>
            <a:p>
              <a:pPr marL="0" marR="0" lvl="0" indent="0" algn="ctr" defTabSz="914400" eaLnBrk="1" fontAlgn="auto" latinLnBrk="0" hangingPunct="1">
                <a:lnSpc>
                  <a:spcPct val="115000"/>
                </a:lnSpc>
                <a:spcBef>
                  <a:spcPts val="600"/>
                </a:spcBef>
                <a:spcAft>
                  <a:spcPts val="600"/>
                </a:spcAft>
                <a:buClrTx/>
                <a:buSzTx/>
                <a:buFontTx/>
                <a:buNone/>
                <a:tabLst/>
                <a:defRPr/>
              </a:pPr>
              <a:r>
                <a:rPr kumimoji="0" lang="en-US" sz="1200" b="1" i="0" u="none" strike="noStrike" kern="0" cap="none" spc="0" normalizeH="0" baseline="0" noProof="0">
                  <a:ln>
                    <a:noFill/>
                  </a:ln>
                  <a:solidFill>
                    <a:sysClr val="windowText" lastClr="000000"/>
                  </a:solidFill>
                  <a:effectLst/>
                  <a:uLnTx/>
                  <a:uFillTx/>
                  <a:latin typeface="Garamond"/>
                  <a:ea typeface="Calibri"/>
                  <a:cs typeface="Times New Roman"/>
                </a:rPr>
                <a:t> </a:t>
              </a:r>
              <a:endParaRPr kumimoji="0" lang="en-US" sz="1100" b="0" i="0" u="none" strike="noStrike" kern="0" cap="none" spc="0" normalizeH="0" baseline="0" noProof="0">
                <a:ln>
                  <a:noFill/>
                </a:ln>
                <a:solidFill>
                  <a:sysClr val="windowText" lastClr="000000"/>
                </a:solidFill>
                <a:effectLst/>
                <a:uLnTx/>
                <a:uFillTx/>
                <a:latin typeface="Calibri"/>
                <a:ea typeface="Calibri"/>
                <a:cs typeface="Times New Roman"/>
              </a:endParaRPr>
            </a:p>
            <a:p>
              <a:pPr marL="0" marR="0" lvl="0" indent="0" defTabSz="914400" eaLnBrk="1" fontAlgn="auto" latinLnBrk="0" hangingPunct="1">
                <a:lnSpc>
                  <a:spcPct val="115000"/>
                </a:lnSpc>
                <a:spcBef>
                  <a:spcPts val="0"/>
                </a:spcBef>
                <a:spcAft>
                  <a:spcPts val="0"/>
                </a:spcAft>
                <a:buClrTx/>
                <a:buSzTx/>
                <a:buFontTx/>
                <a:buNone/>
                <a:tabLst/>
                <a:defRPr/>
              </a:pPr>
              <a:r>
                <a:rPr kumimoji="0" lang="en-US" sz="1200" b="1" i="0" u="none" strike="noStrike" kern="0" cap="none" spc="0" normalizeH="0" baseline="0" noProof="0">
                  <a:ln>
                    <a:noFill/>
                  </a:ln>
                  <a:solidFill>
                    <a:sysClr val="windowText" lastClr="000000"/>
                  </a:solidFill>
                  <a:effectLst/>
                  <a:uLnTx/>
                  <a:uFillTx/>
                  <a:latin typeface="Garamond"/>
                  <a:ea typeface="Calibri"/>
                  <a:cs typeface="Times New Roman"/>
                </a:rPr>
                <a:t> </a:t>
              </a:r>
              <a:endParaRPr kumimoji="0" lang="en-US" sz="1100" b="0" i="0" u="none" strike="noStrike" kern="0" cap="none" spc="0" normalizeH="0" baseline="0" noProof="0">
                <a:ln>
                  <a:noFill/>
                </a:ln>
                <a:solidFill>
                  <a:sysClr val="windowText" lastClr="000000"/>
                </a:solidFill>
                <a:effectLst/>
                <a:uLnTx/>
                <a:uFillTx/>
                <a:latin typeface="Calibri"/>
                <a:ea typeface="Calibri"/>
                <a:cs typeface="Times New Roman"/>
              </a:endParaRPr>
            </a:p>
            <a:p>
              <a:pPr marL="0" marR="0" lvl="0" indent="0" defTabSz="914400" eaLnBrk="1" fontAlgn="auto" latinLnBrk="0" hangingPunct="1">
                <a:lnSpc>
                  <a:spcPct val="115000"/>
                </a:lnSpc>
                <a:spcBef>
                  <a:spcPts val="0"/>
                </a:spcBef>
                <a:spcAft>
                  <a:spcPts val="0"/>
                </a:spcAft>
                <a:buClrTx/>
                <a:buSzTx/>
                <a:buFontTx/>
                <a:buNone/>
                <a:tabLst/>
                <a:defRPr/>
              </a:pPr>
              <a:r>
                <a:rPr kumimoji="0" lang="en-US" sz="1200" b="1" i="0" u="none" strike="noStrike" kern="0" cap="none" spc="0" normalizeH="0" baseline="0" noProof="0">
                  <a:ln>
                    <a:noFill/>
                  </a:ln>
                  <a:solidFill>
                    <a:sysClr val="windowText" lastClr="000000"/>
                  </a:solidFill>
                  <a:effectLst/>
                  <a:uLnTx/>
                  <a:uFillTx/>
                  <a:latin typeface="Garamond"/>
                  <a:ea typeface="Calibri"/>
                  <a:cs typeface="Times New Roman"/>
                </a:rPr>
                <a:t> </a:t>
              </a:r>
              <a:endParaRPr kumimoji="0" lang="en-US" sz="1100" b="0" i="0" u="none" strike="noStrike" kern="0" cap="none" spc="0" normalizeH="0" baseline="0" noProof="0">
                <a:ln>
                  <a:noFill/>
                </a:ln>
                <a:solidFill>
                  <a:sysClr val="windowText" lastClr="000000"/>
                </a:solidFill>
                <a:effectLst/>
                <a:uLnTx/>
                <a:uFillTx/>
                <a:latin typeface="Calibri"/>
                <a:ea typeface="Calibri"/>
                <a:cs typeface="Times New Roman"/>
              </a:endParaRPr>
            </a:p>
            <a:p>
              <a:pPr marL="914400" marR="0" lvl="0" indent="457200" defTabSz="914400" eaLnBrk="1" fontAlgn="auto" latinLnBrk="0" hangingPunct="1">
                <a:lnSpc>
                  <a:spcPct val="115000"/>
                </a:lnSpc>
                <a:spcBef>
                  <a:spcPts val="0"/>
                </a:spcBef>
                <a:spcAft>
                  <a:spcPts val="0"/>
                </a:spcAft>
                <a:buClrTx/>
                <a:buSzTx/>
                <a:buFontTx/>
                <a:buNone/>
                <a:tabLst/>
                <a:defRPr/>
              </a:pPr>
              <a:r>
                <a:rPr kumimoji="0" lang="en-US" sz="1200" b="1" i="0" u="none" strike="noStrike" kern="0" cap="none" spc="0" normalizeH="0" baseline="0" noProof="0">
                  <a:ln>
                    <a:noFill/>
                  </a:ln>
                  <a:solidFill>
                    <a:sysClr val="windowText" lastClr="000000"/>
                  </a:solidFill>
                  <a:effectLst/>
                  <a:uLnTx/>
                  <a:uFillTx/>
                  <a:latin typeface="Garamond"/>
                  <a:ea typeface="Calibri"/>
                  <a:cs typeface="Times New Roman"/>
                </a:rPr>
                <a:t>This behavior continuum starts over DAILY. </a:t>
              </a:r>
              <a:endParaRPr kumimoji="0" lang="en-US" sz="1100" b="0" i="0" u="none" strike="noStrike" kern="0" cap="none" spc="0" normalizeH="0" baseline="0" noProof="0">
                <a:ln>
                  <a:noFill/>
                </a:ln>
                <a:solidFill>
                  <a:sysClr val="windowText" lastClr="000000"/>
                </a:solidFill>
                <a:effectLst/>
                <a:uLnTx/>
                <a:uFillTx/>
                <a:latin typeface="Calibri"/>
                <a:ea typeface="Calibri"/>
                <a:cs typeface="Times New Roman"/>
              </a:endParaRPr>
            </a:p>
          </p:txBody>
        </p:sp>
        <p:sp>
          <p:nvSpPr>
            <p:cNvPr id="9" name="Oval 8"/>
            <p:cNvSpPr/>
            <p:nvPr/>
          </p:nvSpPr>
          <p:spPr>
            <a:xfrm>
              <a:off x="123825" y="504825"/>
              <a:ext cx="1317625" cy="1210945"/>
            </a:xfrm>
            <a:prstGeom prst="ellipse">
              <a:avLst/>
            </a:prstGeom>
            <a:solidFill>
              <a:sysClr val="window" lastClr="FFFFFF"/>
            </a:solidFill>
            <a:ln w="38100" cap="flat" cmpd="sng" algn="ctr">
              <a:solidFill>
                <a:srgbClr val="FFFF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15000"/>
                </a:lnSpc>
                <a:spcBef>
                  <a:spcPts val="0"/>
                </a:spcBef>
                <a:spcAft>
                  <a:spcPts val="1000"/>
                </a:spcAft>
                <a:buClrTx/>
                <a:buSzTx/>
                <a:buFontTx/>
                <a:buNone/>
                <a:tabLst/>
                <a:defRPr/>
              </a:pPr>
              <a:r>
                <a:rPr kumimoji="0" lang="en-US" sz="1000" b="1" i="0" u="none" strike="noStrike" kern="0" cap="none" spc="0" normalizeH="0" baseline="0" noProof="0">
                  <a:ln>
                    <a:noFill/>
                  </a:ln>
                  <a:solidFill>
                    <a:sysClr val="windowText" lastClr="000000"/>
                  </a:solidFill>
                  <a:effectLst/>
                  <a:uLnTx/>
                  <a:uFillTx/>
                  <a:latin typeface="Garamond"/>
                  <a:ea typeface="Calibri"/>
                  <a:cs typeface="Times New Roman"/>
                </a:rPr>
                <a:t>Behavior Starts – Verbal Warning </a:t>
              </a:r>
              <a:endParaRPr kumimoji="0" lang="en-US" sz="1100" b="0" i="0" u="none" strike="noStrike" kern="0" cap="none" spc="0" normalizeH="0" baseline="0" noProof="0">
                <a:ln>
                  <a:noFill/>
                </a:ln>
                <a:solidFill>
                  <a:sysClr val="windowText" lastClr="000000"/>
                </a:solidFill>
                <a:effectLst/>
                <a:uLnTx/>
                <a:uFillTx/>
                <a:latin typeface="Calibri"/>
                <a:ea typeface="Calibri"/>
                <a:cs typeface="Times New Roman"/>
              </a:endParaRPr>
            </a:p>
          </p:txBody>
        </p:sp>
        <p:sp>
          <p:nvSpPr>
            <p:cNvPr id="10" name="Right Arrow 12"/>
            <p:cNvSpPr/>
            <p:nvPr/>
          </p:nvSpPr>
          <p:spPr>
            <a:xfrm>
              <a:off x="1571625" y="419100"/>
              <a:ext cx="1342390" cy="1294130"/>
            </a:xfrm>
            <a:custGeom>
              <a:avLst/>
              <a:gdLst>
                <a:gd name="connsiteX0" fmla="*/ 0 w 1341755"/>
                <a:gd name="connsiteY0" fmla="*/ 323533 h 1294130"/>
                <a:gd name="connsiteX1" fmla="*/ 988936 w 1341755"/>
                <a:gd name="connsiteY1" fmla="*/ 323533 h 1294130"/>
                <a:gd name="connsiteX2" fmla="*/ 988936 w 1341755"/>
                <a:gd name="connsiteY2" fmla="*/ 0 h 1294130"/>
                <a:gd name="connsiteX3" fmla="*/ 1341755 w 1341755"/>
                <a:gd name="connsiteY3" fmla="*/ 647065 h 1294130"/>
                <a:gd name="connsiteX4" fmla="*/ 988936 w 1341755"/>
                <a:gd name="connsiteY4" fmla="*/ 1294130 h 1294130"/>
                <a:gd name="connsiteX5" fmla="*/ 988936 w 1341755"/>
                <a:gd name="connsiteY5" fmla="*/ 970598 h 1294130"/>
                <a:gd name="connsiteX6" fmla="*/ 0 w 1341755"/>
                <a:gd name="connsiteY6" fmla="*/ 970598 h 1294130"/>
                <a:gd name="connsiteX7" fmla="*/ 0 w 1341755"/>
                <a:gd name="connsiteY7" fmla="*/ 323533 h 1294130"/>
                <a:gd name="connsiteX0" fmla="*/ 0 w 1341755"/>
                <a:gd name="connsiteY0" fmla="*/ 323533 h 1294130"/>
                <a:gd name="connsiteX1" fmla="*/ 988936 w 1341755"/>
                <a:gd name="connsiteY1" fmla="*/ 323533 h 1294130"/>
                <a:gd name="connsiteX2" fmla="*/ 988936 w 1341755"/>
                <a:gd name="connsiteY2" fmla="*/ 0 h 1294130"/>
                <a:gd name="connsiteX3" fmla="*/ 1341755 w 1341755"/>
                <a:gd name="connsiteY3" fmla="*/ 647065 h 1294130"/>
                <a:gd name="connsiteX4" fmla="*/ 988936 w 1341755"/>
                <a:gd name="connsiteY4" fmla="*/ 1294130 h 1294130"/>
                <a:gd name="connsiteX5" fmla="*/ 977061 w 1341755"/>
                <a:gd name="connsiteY5" fmla="*/ 1101227 h 1294130"/>
                <a:gd name="connsiteX6" fmla="*/ 0 w 1341755"/>
                <a:gd name="connsiteY6" fmla="*/ 970598 h 1294130"/>
                <a:gd name="connsiteX7" fmla="*/ 0 w 1341755"/>
                <a:gd name="connsiteY7" fmla="*/ 323533 h 1294130"/>
                <a:gd name="connsiteX0" fmla="*/ 0 w 1341755"/>
                <a:gd name="connsiteY0" fmla="*/ 323533 h 1294130"/>
                <a:gd name="connsiteX1" fmla="*/ 988936 w 1341755"/>
                <a:gd name="connsiteY1" fmla="*/ 323533 h 1294130"/>
                <a:gd name="connsiteX2" fmla="*/ 988936 w 1341755"/>
                <a:gd name="connsiteY2" fmla="*/ 0 h 1294130"/>
                <a:gd name="connsiteX3" fmla="*/ 1341755 w 1341755"/>
                <a:gd name="connsiteY3" fmla="*/ 647065 h 1294130"/>
                <a:gd name="connsiteX4" fmla="*/ 988936 w 1341755"/>
                <a:gd name="connsiteY4" fmla="*/ 1294130 h 1294130"/>
                <a:gd name="connsiteX5" fmla="*/ 977061 w 1341755"/>
                <a:gd name="connsiteY5" fmla="*/ 1101227 h 1294130"/>
                <a:gd name="connsiteX6" fmla="*/ 0 w 1341755"/>
                <a:gd name="connsiteY6" fmla="*/ 1101226 h 1294130"/>
                <a:gd name="connsiteX7" fmla="*/ 0 w 1341755"/>
                <a:gd name="connsiteY7" fmla="*/ 323533 h 1294130"/>
                <a:gd name="connsiteX0" fmla="*/ 0 w 1342291"/>
                <a:gd name="connsiteY0" fmla="*/ 181029 h 1294130"/>
                <a:gd name="connsiteX1" fmla="*/ 989472 w 1342291"/>
                <a:gd name="connsiteY1" fmla="*/ 323533 h 1294130"/>
                <a:gd name="connsiteX2" fmla="*/ 989472 w 1342291"/>
                <a:gd name="connsiteY2" fmla="*/ 0 h 1294130"/>
                <a:gd name="connsiteX3" fmla="*/ 1342291 w 1342291"/>
                <a:gd name="connsiteY3" fmla="*/ 647065 h 1294130"/>
                <a:gd name="connsiteX4" fmla="*/ 989472 w 1342291"/>
                <a:gd name="connsiteY4" fmla="*/ 1294130 h 1294130"/>
                <a:gd name="connsiteX5" fmla="*/ 977597 w 1342291"/>
                <a:gd name="connsiteY5" fmla="*/ 1101227 h 1294130"/>
                <a:gd name="connsiteX6" fmla="*/ 536 w 1342291"/>
                <a:gd name="connsiteY6" fmla="*/ 1101226 h 1294130"/>
                <a:gd name="connsiteX7" fmla="*/ 0 w 1342291"/>
                <a:gd name="connsiteY7" fmla="*/ 181029 h 1294130"/>
                <a:gd name="connsiteX0" fmla="*/ 0 w 1342291"/>
                <a:gd name="connsiteY0" fmla="*/ 181029 h 1294130"/>
                <a:gd name="connsiteX1" fmla="*/ 965651 w 1342291"/>
                <a:gd name="connsiteY1" fmla="*/ 181029 h 1294130"/>
                <a:gd name="connsiteX2" fmla="*/ 989472 w 1342291"/>
                <a:gd name="connsiteY2" fmla="*/ 0 h 1294130"/>
                <a:gd name="connsiteX3" fmla="*/ 1342291 w 1342291"/>
                <a:gd name="connsiteY3" fmla="*/ 647065 h 1294130"/>
                <a:gd name="connsiteX4" fmla="*/ 989472 w 1342291"/>
                <a:gd name="connsiteY4" fmla="*/ 1294130 h 1294130"/>
                <a:gd name="connsiteX5" fmla="*/ 977597 w 1342291"/>
                <a:gd name="connsiteY5" fmla="*/ 1101227 h 1294130"/>
                <a:gd name="connsiteX6" fmla="*/ 536 w 1342291"/>
                <a:gd name="connsiteY6" fmla="*/ 1101226 h 1294130"/>
                <a:gd name="connsiteX7" fmla="*/ 0 w 1342291"/>
                <a:gd name="connsiteY7" fmla="*/ 181029 h 12941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42291" h="1294130">
                  <a:moveTo>
                    <a:pt x="0" y="181029"/>
                  </a:moveTo>
                  <a:lnTo>
                    <a:pt x="965651" y="181029"/>
                  </a:lnTo>
                  <a:lnTo>
                    <a:pt x="989472" y="0"/>
                  </a:lnTo>
                  <a:lnTo>
                    <a:pt x="1342291" y="647065"/>
                  </a:lnTo>
                  <a:lnTo>
                    <a:pt x="989472" y="1294130"/>
                  </a:lnTo>
                  <a:lnTo>
                    <a:pt x="977597" y="1101227"/>
                  </a:lnTo>
                  <a:lnTo>
                    <a:pt x="536" y="1101226"/>
                  </a:lnTo>
                  <a:cubicBezTo>
                    <a:pt x="357" y="794494"/>
                    <a:pt x="179" y="487761"/>
                    <a:pt x="0" y="181029"/>
                  </a:cubicBezTo>
                  <a:close/>
                </a:path>
              </a:pathLst>
            </a:custGeom>
            <a:solidFill>
              <a:srgbClr val="FFFF99"/>
            </a:solidFill>
            <a:ln w="38100" cap="flat" cmpd="sng" algn="ctr">
              <a:solidFill>
                <a:srgbClr val="FFFF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15000"/>
                </a:lnSpc>
                <a:spcBef>
                  <a:spcPts val="0"/>
                </a:spcBef>
                <a:spcAft>
                  <a:spcPts val="0"/>
                </a:spcAft>
                <a:buClrTx/>
                <a:buSzTx/>
                <a:buFontTx/>
                <a:buNone/>
                <a:tabLst/>
                <a:defRPr/>
              </a:pPr>
              <a:r>
                <a:rPr kumimoji="0" lang="en-US" sz="1000" b="1" i="0" u="none" strike="noStrike" kern="0" cap="none" spc="0" normalizeH="0" baseline="0" noProof="0">
                  <a:ln>
                    <a:noFill/>
                  </a:ln>
                  <a:solidFill>
                    <a:sysClr val="windowText" lastClr="000000"/>
                  </a:solidFill>
                  <a:effectLst/>
                  <a:uLnTx/>
                  <a:uFillTx/>
                  <a:latin typeface="Garamond"/>
                  <a:ea typeface="Calibri"/>
                  <a:cs typeface="Times New Roman"/>
                </a:rPr>
                <a:t>Behavior Continues – Second Warning /</a:t>
              </a:r>
              <a:endParaRPr kumimoji="0" lang="en-US" sz="1100" b="0" i="0" u="none" strike="noStrike" kern="0" cap="none" spc="0" normalizeH="0" baseline="0" noProof="0">
                <a:ln>
                  <a:noFill/>
                </a:ln>
                <a:solidFill>
                  <a:sysClr val="windowText" lastClr="000000"/>
                </a:solidFill>
                <a:effectLst/>
                <a:uLnTx/>
                <a:uFillTx/>
                <a:latin typeface="Calibri"/>
                <a:ea typeface="Calibri"/>
                <a:cs typeface="Times New Roman"/>
              </a:endParaRPr>
            </a:p>
            <a:p>
              <a:pPr marL="0" marR="0" lvl="0" indent="0" algn="ctr" defTabSz="914400" eaLnBrk="1" fontAlgn="auto" latinLnBrk="0" hangingPunct="1">
                <a:lnSpc>
                  <a:spcPct val="115000"/>
                </a:lnSpc>
                <a:spcBef>
                  <a:spcPts val="0"/>
                </a:spcBef>
                <a:spcAft>
                  <a:spcPts val="0"/>
                </a:spcAft>
                <a:buClrTx/>
                <a:buSzTx/>
                <a:buFontTx/>
                <a:buNone/>
                <a:tabLst/>
                <a:defRPr/>
              </a:pPr>
              <a:r>
                <a:rPr kumimoji="0" lang="en-US" sz="1000" b="1" i="0" u="none" strike="noStrike" kern="0" cap="none" spc="0" normalizeH="0" baseline="0" noProof="0">
                  <a:ln>
                    <a:noFill/>
                  </a:ln>
                  <a:solidFill>
                    <a:sysClr val="windowText" lastClr="000000"/>
                  </a:solidFill>
                  <a:effectLst/>
                  <a:uLnTx/>
                  <a:uFillTx/>
                  <a:latin typeface="Garamond"/>
                  <a:ea typeface="Calibri"/>
                  <a:cs typeface="Times New Roman"/>
                </a:rPr>
                <a:t>Intervention</a:t>
              </a:r>
              <a:endParaRPr kumimoji="0" lang="en-US" sz="1100" b="0" i="0" u="none" strike="noStrike" kern="0" cap="none" spc="0" normalizeH="0" baseline="0" noProof="0">
                <a:ln>
                  <a:noFill/>
                </a:ln>
                <a:solidFill>
                  <a:sysClr val="windowText" lastClr="000000"/>
                </a:solidFill>
                <a:effectLst/>
                <a:uLnTx/>
                <a:uFillTx/>
                <a:latin typeface="Calibri"/>
                <a:ea typeface="Calibri"/>
                <a:cs typeface="Times New Roman"/>
              </a:endParaRPr>
            </a:p>
          </p:txBody>
        </p:sp>
        <p:sp>
          <p:nvSpPr>
            <p:cNvPr id="11" name="Right Arrow 12"/>
            <p:cNvSpPr/>
            <p:nvPr/>
          </p:nvSpPr>
          <p:spPr>
            <a:xfrm>
              <a:off x="3019425" y="419100"/>
              <a:ext cx="1342390" cy="1294130"/>
            </a:xfrm>
            <a:custGeom>
              <a:avLst/>
              <a:gdLst>
                <a:gd name="connsiteX0" fmla="*/ 0 w 1341755"/>
                <a:gd name="connsiteY0" fmla="*/ 323533 h 1294130"/>
                <a:gd name="connsiteX1" fmla="*/ 988936 w 1341755"/>
                <a:gd name="connsiteY1" fmla="*/ 323533 h 1294130"/>
                <a:gd name="connsiteX2" fmla="*/ 988936 w 1341755"/>
                <a:gd name="connsiteY2" fmla="*/ 0 h 1294130"/>
                <a:gd name="connsiteX3" fmla="*/ 1341755 w 1341755"/>
                <a:gd name="connsiteY3" fmla="*/ 647065 h 1294130"/>
                <a:gd name="connsiteX4" fmla="*/ 988936 w 1341755"/>
                <a:gd name="connsiteY4" fmla="*/ 1294130 h 1294130"/>
                <a:gd name="connsiteX5" fmla="*/ 988936 w 1341755"/>
                <a:gd name="connsiteY5" fmla="*/ 970598 h 1294130"/>
                <a:gd name="connsiteX6" fmla="*/ 0 w 1341755"/>
                <a:gd name="connsiteY6" fmla="*/ 970598 h 1294130"/>
                <a:gd name="connsiteX7" fmla="*/ 0 w 1341755"/>
                <a:gd name="connsiteY7" fmla="*/ 323533 h 1294130"/>
                <a:gd name="connsiteX0" fmla="*/ 0 w 1341755"/>
                <a:gd name="connsiteY0" fmla="*/ 323533 h 1294130"/>
                <a:gd name="connsiteX1" fmla="*/ 988936 w 1341755"/>
                <a:gd name="connsiteY1" fmla="*/ 323533 h 1294130"/>
                <a:gd name="connsiteX2" fmla="*/ 988936 w 1341755"/>
                <a:gd name="connsiteY2" fmla="*/ 0 h 1294130"/>
                <a:gd name="connsiteX3" fmla="*/ 1341755 w 1341755"/>
                <a:gd name="connsiteY3" fmla="*/ 647065 h 1294130"/>
                <a:gd name="connsiteX4" fmla="*/ 988936 w 1341755"/>
                <a:gd name="connsiteY4" fmla="*/ 1294130 h 1294130"/>
                <a:gd name="connsiteX5" fmla="*/ 977061 w 1341755"/>
                <a:gd name="connsiteY5" fmla="*/ 1101227 h 1294130"/>
                <a:gd name="connsiteX6" fmla="*/ 0 w 1341755"/>
                <a:gd name="connsiteY6" fmla="*/ 970598 h 1294130"/>
                <a:gd name="connsiteX7" fmla="*/ 0 w 1341755"/>
                <a:gd name="connsiteY7" fmla="*/ 323533 h 1294130"/>
                <a:gd name="connsiteX0" fmla="*/ 0 w 1341755"/>
                <a:gd name="connsiteY0" fmla="*/ 323533 h 1294130"/>
                <a:gd name="connsiteX1" fmla="*/ 988936 w 1341755"/>
                <a:gd name="connsiteY1" fmla="*/ 323533 h 1294130"/>
                <a:gd name="connsiteX2" fmla="*/ 988936 w 1341755"/>
                <a:gd name="connsiteY2" fmla="*/ 0 h 1294130"/>
                <a:gd name="connsiteX3" fmla="*/ 1341755 w 1341755"/>
                <a:gd name="connsiteY3" fmla="*/ 647065 h 1294130"/>
                <a:gd name="connsiteX4" fmla="*/ 988936 w 1341755"/>
                <a:gd name="connsiteY4" fmla="*/ 1294130 h 1294130"/>
                <a:gd name="connsiteX5" fmla="*/ 977061 w 1341755"/>
                <a:gd name="connsiteY5" fmla="*/ 1101227 h 1294130"/>
                <a:gd name="connsiteX6" fmla="*/ 0 w 1341755"/>
                <a:gd name="connsiteY6" fmla="*/ 1101226 h 1294130"/>
                <a:gd name="connsiteX7" fmla="*/ 0 w 1341755"/>
                <a:gd name="connsiteY7" fmla="*/ 323533 h 1294130"/>
                <a:gd name="connsiteX0" fmla="*/ 0 w 1342291"/>
                <a:gd name="connsiteY0" fmla="*/ 181029 h 1294130"/>
                <a:gd name="connsiteX1" fmla="*/ 989472 w 1342291"/>
                <a:gd name="connsiteY1" fmla="*/ 323533 h 1294130"/>
                <a:gd name="connsiteX2" fmla="*/ 989472 w 1342291"/>
                <a:gd name="connsiteY2" fmla="*/ 0 h 1294130"/>
                <a:gd name="connsiteX3" fmla="*/ 1342291 w 1342291"/>
                <a:gd name="connsiteY3" fmla="*/ 647065 h 1294130"/>
                <a:gd name="connsiteX4" fmla="*/ 989472 w 1342291"/>
                <a:gd name="connsiteY4" fmla="*/ 1294130 h 1294130"/>
                <a:gd name="connsiteX5" fmla="*/ 977597 w 1342291"/>
                <a:gd name="connsiteY5" fmla="*/ 1101227 h 1294130"/>
                <a:gd name="connsiteX6" fmla="*/ 536 w 1342291"/>
                <a:gd name="connsiteY6" fmla="*/ 1101226 h 1294130"/>
                <a:gd name="connsiteX7" fmla="*/ 0 w 1342291"/>
                <a:gd name="connsiteY7" fmla="*/ 181029 h 1294130"/>
                <a:gd name="connsiteX0" fmla="*/ 0 w 1342291"/>
                <a:gd name="connsiteY0" fmla="*/ 181029 h 1294130"/>
                <a:gd name="connsiteX1" fmla="*/ 965651 w 1342291"/>
                <a:gd name="connsiteY1" fmla="*/ 181029 h 1294130"/>
                <a:gd name="connsiteX2" fmla="*/ 989472 w 1342291"/>
                <a:gd name="connsiteY2" fmla="*/ 0 h 1294130"/>
                <a:gd name="connsiteX3" fmla="*/ 1342291 w 1342291"/>
                <a:gd name="connsiteY3" fmla="*/ 647065 h 1294130"/>
                <a:gd name="connsiteX4" fmla="*/ 989472 w 1342291"/>
                <a:gd name="connsiteY4" fmla="*/ 1294130 h 1294130"/>
                <a:gd name="connsiteX5" fmla="*/ 977597 w 1342291"/>
                <a:gd name="connsiteY5" fmla="*/ 1101227 h 1294130"/>
                <a:gd name="connsiteX6" fmla="*/ 536 w 1342291"/>
                <a:gd name="connsiteY6" fmla="*/ 1101226 h 1294130"/>
                <a:gd name="connsiteX7" fmla="*/ 0 w 1342291"/>
                <a:gd name="connsiteY7" fmla="*/ 181029 h 12941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42291" h="1294130">
                  <a:moveTo>
                    <a:pt x="0" y="181029"/>
                  </a:moveTo>
                  <a:lnTo>
                    <a:pt x="965651" y="181029"/>
                  </a:lnTo>
                  <a:lnTo>
                    <a:pt x="989472" y="0"/>
                  </a:lnTo>
                  <a:lnTo>
                    <a:pt x="1342291" y="647065"/>
                  </a:lnTo>
                  <a:lnTo>
                    <a:pt x="989472" y="1294130"/>
                  </a:lnTo>
                  <a:lnTo>
                    <a:pt x="977597" y="1101227"/>
                  </a:lnTo>
                  <a:lnTo>
                    <a:pt x="536" y="1101226"/>
                  </a:lnTo>
                  <a:cubicBezTo>
                    <a:pt x="357" y="794494"/>
                    <a:pt x="179" y="487761"/>
                    <a:pt x="0" y="181029"/>
                  </a:cubicBezTo>
                  <a:close/>
                </a:path>
              </a:pathLst>
            </a:custGeom>
            <a:solidFill>
              <a:srgbClr val="FFFF99"/>
            </a:solidFill>
            <a:ln w="38100" cap="flat" cmpd="sng" algn="ctr">
              <a:solidFill>
                <a:srgbClr val="FFFF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15000"/>
                </a:lnSpc>
                <a:spcBef>
                  <a:spcPts val="0"/>
                </a:spcBef>
                <a:spcAft>
                  <a:spcPts val="0"/>
                </a:spcAft>
                <a:buClrTx/>
                <a:buSzTx/>
                <a:buFontTx/>
                <a:buNone/>
                <a:tabLst/>
                <a:defRPr/>
              </a:pPr>
              <a:r>
                <a:rPr kumimoji="0" lang="en-US" sz="1000" b="1" i="0" u="none" strike="noStrike" kern="0" cap="none" spc="0" normalizeH="0" baseline="0" noProof="0">
                  <a:ln>
                    <a:noFill/>
                  </a:ln>
                  <a:solidFill>
                    <a:sysClr val="windowText" lastClr="000000"/>
                  </a:solidFill>
                  <a:effectLst/>
                  <a:uLnTx/>
                  <a:uFillTx/>
                  <a:latin typeface="Garamond"/>
                  <a:ea typeface="Calibri"/>
                  <a:cs typeface="Times New Roman"/>
                </a:rPr>
                <a:t>Behavior Continues – Teacher Detention </a:t>
              </a:r>
              <a:endParaRPr kumimoji="0" lang="en-US" sz="1100" b="0" i="0" u="none" strike="noStrike" kern="0" cap="none" spc="0" normalizeH="0" baseline="0" noProof="0">
                <a:ln>
                  <a:noFill/>
                </a:ln>
                <a:solidFill>
                  <a:sysClr val="windowText" lastClr="000000"/>
                </a:solidFill>
                <a:effectLst/>
                <a:uLnTx/>
                <a:uFillTx/>
                <a:latin typeface="Calibri"/>
                <a:ea typeface="Calibri"/>
                <a:cs typeface="Times New Roman"/>
              </a:endParaRPr>
            </a:p>
          </p:txBody>
        </p:sp>
        <p:sp>
          <p:nvSpPr>
            <p:cNvPr id="12" name="Octagon 11"/>
            <p:cNvSpPr/>
            <p:nvPr/>
          </p:nvSpPr>
          <p:spPr>
            <a:xfrm>
              <a:off x="4514850" y="466725"/>
              <a:ext cx="1530985" cy="1376680"/>
            </a:xfrm>
            <a:prstGeom prst="octagon">
              <a:avLst/>
            </a:prstGeom>
            <a:solidFill>
              <a:srgbClr val="FF0000"/>
            </a:solidFill>
            <a:ln w="38100" cap="flat" cmpd="sng" algn="ctr">
              <a:solidFill>
                <a:srgbClr val="FFFF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15000"/>
                </a:lnSpc>
                <a:spcBef>
                  <a:spcPts val="0"/>
                </a:spcBef>
                <a:spcAft>
                  <a:spcPts val="0"/>
                </a:spcAft>
                <a:buClrTx/>
                <a:buSzTx/>
                <a:buFontTx/>
                <a:buNone/>
                <a:tabLst/>
                <a:defRPr/>
              </a:pPr>
              <a:r>
                <a:rPr kumimoji="0" lang="en-US" sz="1100" b="1" i="0" u="none" strike="noStrike" kern="0" cap="none" spc="0" normalizeH="0" baseline="0" noProof="0">
                  <a:ln>
                    <a:noFill/>
                  </a:ln>
                  <a:solidFill>
                    <a:sysClr val="windowText" lastClr="000000"/>
                  </a:solidFill>
                  <a:effectLst/>
                  <a:uLnTx/>
                  <a:uFillTx/>
                  <a:latin typeface="Garamond"/>
                  <a:ea typeface="Calibri"/>
                  <a:cs typeface="Times New Roman"/>
                </a:rPr>
                <a:t>Behavior Continues - Submit</a:t>
              </a:r>
              <a:r>
                <a:rPr kumimoji="0" lang="en-US" sz="1000" b="1" i="0" u="none" strike="noStrike" kern="0" cap="none" spc="0" normalizeH="0" baseline="0" noProof="0">
                  <a:ln>
                    <a:noFill/>
                  </a:ln>
                  <a:solidFill>
                    <a:sysClr val="windowText" lastClr="000000"/>
                  </a:solidFill>
                  <a:effectLst/>
                  <a:uLnTx/>
                  <a:uFillTx/>
                  <a:latin typeface="Garamond"/>
                  <a:ea typeface="Calibri"/>
                  <a:cs typeface="Times New Roman"/>
                </a:rPr>
                <a:t> referral in IC</a:t>
              </a:r>
              <a:endParaRPr kumimoji="0" lang="en-US" sz="1100" b="0" i="0" u="none" strike="noStrike" kern="0" cap="none" spc="0" normalizeH="0" baseline="0" noProof="0">
                <a:ln>
                  <a:noFill/>
                </a:ln>
                <a:solidFill>
                  <a:sysClr val="windowText" lastClr="000000"/>
                </a:solidFill>
                <a:effectLst/>
                <a:uLnTx/>
                <a:uFillTx/>
                <a:latin typeface="Calibri"/>
                <a:ea typeface="Calibri"/>
                <a:cs typeface="Times New Roman"/>
              </a:endParaRPr>
            </a:p>
          </p:txBody>
        </p:sp>
      </p:grpSp>
    </p:spTree>
    <p:extLst>
      <p:ext uri="{BB962C8B-B14F-4D97-AF65-F5344CB8AC3E}">
        <p14:creationId xmlns:p14="http://schemas.microsoft.com/office/powerpoint/2010/main" val="19873709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a:spLocks noChangeArrowheads="1"/>
          </p:cNvSpPr>
          <p:nvPr/>
        </p:nvSpPr>
        <p:spPr bwMode="auto">
          <a:xfrm>
            <a:off x="1295400" y="304800"/>
            <a:ext cx="6781800" cy="4953000"/>
          </a:xfrm>
          <a:prstGeom prst="bracketPair">
            <a:avLst>
              <a:gd name="adj" fmla="val 8051"/>
            </a:avLst>
          </a:prstGeom>
          <a:noFill/>
          <a:ln w="57150">
            <a:solidFill>
              <a:srgbClr val="FFC000"/>
            </a:solidFill>
            <a:round/>
            <a:headEnd/>
            <a:tailEnd/>
          </a:ln>
        </p:spPr>
        <p:txBody>
          <a:bodyPr rot="0" vert="horz" wrap="square" lIns="45720" tIns="45720" rIns="45720" bIns="45720" anchor="t" anchorCtr="0" upright="1">
            <a:noAutofit/>
          </a:bodyPr>
          <a:lstStyle/>
          <a:p>
            <a:pPr marL="0" marR="0" algn="ctr">
              <a:lnSpc>
                <a:spcPct val="115000"/>
              </a:lnSpc>
              <a:spcBef>
                <a:spcPts val="0"/>
              </a:spcBef>
              <a:spcAft>
                <a:spcPts val="600"/>
              </a:spcAft>
            </a:pPr>
            <a:r>
              <a:rPr lang="en-US" sz="1600" b="1" u="dbl" dirty="0">
                <a:ln>
                  <a:noFill/>
                </a:ln>
                <a:effectLst/>
                <a:latin typeface="Garamond"/>
                <a:ea typeface="Calibri"/>
                <a:cs typeface="Times New Roman"/>
              </a:rPr>
              <a:t>Major Behaviors</a:t>
            </a:r>
            <a:endParaRPr lang="en-US" sz="1100" dirty="0">
              <a:effectLst/>
              <a:latin typeface="Calibri"/>
              <a:ea typeface="Calibri"/>
              <a:cs typeface="Times New Roman"/>
            </a:endParaRPr>
          </a:p>
          <a:p>
            <a:pPr marL="0" marR="0" algn="ctr">
              <a:lnSpc>
                <a:spcPct val="115000"/>
              </a:lnSpc>
              <a:spcBef>
                <a:spcPts val="0"/>
              </a:spcBef>
              <a:spcAft>
                <a:spcPts val="0"/>
              </a:spcAft>
            </a:pPr>
            <a:r>
              <a:rPr lang="en-US" sz="1600" b="1" dirty="0">
                <a:ln>
                  <a:noFill/>
                </a:ln>
                <a:effectLst/>
                <a:latin typeface="Garamond"/>
                <a:ea typeface="Calibri"/>
                <a:cs typeface="Times New Roman"/>
              </a:rPr>
              <a:t>Submit a referral in IC.</a:t>
            </a:r>
            <a:r>
              <a:rPr lang="en-US" sz="2000" b="1" dirty="0">
                <a:ln>
                  <a:noFill/>
                </a:ln>
                <a:effectLst/>
                <a:latin typeface="Garamond"/>
                <a:ea typeface="Calibri"/>
                <a:cs typeface="Times New Roman"/>
              </a:rPr>
              <a:t> </a:t>
            </a:r>
            <a:endParaRPr lang="en-US" sz="1100" dirty="0">
              <a:effectLst/>
              <a:latin typeface="Calibri"/>
              <a:ea typeface="Calibri"/>
              <a:cs typeface="Times New Roman"/>
            </a:endParaRPr>
          </a:p>
          <a:p>
            <a:pPr marL="0" marR="0">
              <a:lnSpc>
                <a:spcPct val="115000"/>
              </a:lnSpc>
              <a:spcBef>
                <a:spcPts val="0"/>
              </a:spcBef>
              <a:spcAft>
                <a:spcPts val="0"/>
              </a:spcAft>
            </a:pPr>
            <a:r>
              <a:rPr lang="en-US" sz="1200" b="1" u="dbl" dirty="0">
                <a:ln>
                  <a:noFill/>
                </a:ln>
                <a:effectLst/>
                <a:latin typeface="Garamond"/>
                <a:ea typeface="Calibri"/>
                <a:cs typeface="Times New Roman"/>
              </a:rPr>
              <a:t>Assault/Physical Acts of Violence </a:t>
            </a:r>
            <a:r>
              <a:rPr lang="en-US" sz="1200" dirty="0">
                <a:ln>
                  <a:noFill/>
                </a:ln>
                <a:effectLst/>
                <a:latin typeface="Garamond"/>
                <a:ea typeface="Calibri"/>
                <a:cs typeface="Times New Roman"/>
              </a:rPr>
              <a:t>– the deliberate or reckless attempt to cause or the actual causing of physical pain or injury to another</a:t>
            </a:r>
            <a:endParaRPr lang="en-US" sz="1100" dirty="0">
              <a:effectLst/>
              <a:latin typeface="Calibri"/>
              <a:ea typeface="Calibri"/>
              <a:cs typeface="Times New Roman"/>
            </a:endParaRPr>
          </a:p>
          <a:p>
            <a:pPr marL="0" marR="0">
              <a:lnSpc>
                <a:spcPct val="115000"/>
              </a:lnSpc>
              <a:spcBef>
                <a:spcPts val="0"/>
              </a:spcBef>
              <a:spcAft>
                <a:spcPts val="0"/>
              </a:spcAft>
            </a:pPr>
            <a:r>
              <a:rPr lang="en-US" sz="1200" b="1" u="dbl" dirty="0">
                <a:ln>
                  <a:noFill/>
                </a:ln>
                <a:effectLst/>
                <a:latin typeface="Garamond"/>
                <a:ea typeface="Calibri"/>
                <a:cs typeface="Times New Roman"/>
              </a:rPr>
              <a:t>Disorderly Conduct </a:t>
            </a:r>
            <a:r>
              <a:rPr lang="en-US" sz="1200" b="1" dirty="0">
                <a:ln>
                  <a:noFill/>
                </a:ln>
                <a:effectLst/>
                <a:latin typeface="Garamond"/>
                <a:ea typeface="Calibri"/>
                <a:cs typeface="Times New Roman"/>
              </a:rPr>
              <a:t>– </a:t>
            </a:r>
            <a:r>
              <a:rPr lang="en-US" sz="1100" dirty="0">
                <a:ln>
                  <a:noFill/>
                </a:ln>
                <a:effectLst/>
                <a:latin typeface="Garamond"/>
                <a:ea typeface="Calibri"/>
                <a:cs typeface="Times New Roman"/>
              </a:rPr>
              <a:t>fighting, threatening, engaging in violent behavior, making unreasonable noise, using obscene language or gestures, creating a hazardous or physical offensive condition for no legitimate reason, for the purpose of creating or resulting in public inconvenience, annoyance, or alarm.</a:t>
            </a:r>
            <a:r>
              <a:rPr lang="en-US" sz="1100" b="1" u="dbl" dirty="0">
                <a:ln>
                  <a:noFill/>
                </a:ln>
                <a:effectLst/>
                <a:latin typeface="Garamond"/>
                <a:ea typeface="Calibri"/>
                <a:cs typeface="Times New Roman"/>
              </a:rPr>
              <a:t> </a:t>
            </a:r>
            <a:endParaRPr lang="en-US" sz="1100" dirty="0">
              <a:effectLst/>
              <a:latin typeface="Calibri"/>
              <a:ea typeface="Calibri"/>
              <a:cs typeface="Times New Roman"/>
            </a:endParaRPr>
          </a:p>
          <a:p>
            <a:pPr marL="0" marR="0">
              <a:lnSpc>
                <a:spcPct val="115000"/>
              </a:lnSpc>
              <a:spcBef>
                <a:spcPts val="0"/>
              </a:spcBef>
              <a:spcAft>
                <a:spcPts val="0"/>
              </a:spcAft>
            </a:pPr>
            <a:r>
              <a:rPr lang="en-US" sz="1200" b="1" u="dbl" dirty="0">
                <a:ln>
                  <a:noFill/>
                </a:ln>
                <a:effectLst/>
                <a:latin typeface="Garamond"/>
                <a:ea typeface="Calibri"/>
                <a:cs typeface="Times New Roman"/>
              </a:rPr>
              <a:t>Disrespect</a:t>
            </a:r>
            <a:r>
              <a:rPr lang="en-US" sz="1200" dirty="0">
                <a:ln>
                  <a:noFill/>
                </a:ln>
                <a:effectLst/>
                <a:latin typeface="Garamond"/>
                <a:ea typeface="Calibri"/>
                <a:cs typeface="Times New Roman"/>
              </a:rPr>
              <a:t> – </a:t>
            </a:r>
            <a:r>
              <a:rPr lang="en-US" sz="1100" dirty="0">
                <a:ln>
                  <a:noFill/>
                </a:ln>
                <a:effectLst/>
                <a:latin typeface="Garamond"/>
                <a:ea typeface="Calibri"/>
                <a:cs typeface="Times New Roman"/>
              </a:rPr>
              <a:t>back-talk, rude or vulgar comments, etc., made to teacher. </a:t>
            </a:r>
            <a:endParaRPr lang="en-US" sz="1100" dirty="0">
              <a:effectLst/>
              <a:latin typeface="Calibri"/>
              <a:ea typeface="Calibri"/>
              <a:cs typeface="Times New Roman"/>
            </a:endParaRPr>
          </a:p>
          <a:p>
            <a:pPr marL="0" marR="0">
              <a:lnSpc>
                <a:spcPct val="115000"/>
              </a:lnSpc>
              <a:spcBef>
                <a:spcPts val="0"/>
              </a:spcBef>
              <a:spcAft>
                <a:spcPts val="0"/>
              </a:spcAft>
            </a:pPr>
            <a:r>
              <a:rPr lang="en-US" sz="1200" b="1" u="dbl" dirty="0">
                <a:ln>
                  <a:noFill/>
                </a:ln>
                <a:effectLst/>
                <a:latin typeface="Garamond"/>
                <a:ea typeface="Calibri"/>
                <a:cs typeface="Times New Roman"/>
              </a:rPr>
              <a:t>Major Profanity</a:t>
            </a:r>
            <a:r>
              <a:rPr lang="en-US" sz="1200" dirty="0">
                <a:ln>
                  <a:noFill/>
                </a:ln>
                <a:effectLst/>
                <a:latin typeface="Garamond"/>
                <a:ea typeface="Calibri"/>
                <a:cs typeface="Times New Roman"/>
              </a:rPr>
              <a:t> – </a:t>
            </a:r>
            <a:r>
              <a:rPr lang="en-US" sz="1100" dirty="0">
                <a:ln>
                  <a:noFill/>
                </a:ln>
                <a:effectLst/>
                <a:latin typeface="Garamond"/>
                <a:ea typeface="Calibri"/>
                <a:cs typeface="Times New Roman"/>
              </a:rPr>
              <a:t>use of swearing, cussing, or profane language to another person (staff </a:t>
            </a:r>
            <a:r>
              <a:rPr lang="en-US" sz="1100" b="1" cap="small" dirty="0">
                <a:ln>
                  <a:noFill/>
                </a:ln>
                <a:effectLst/>
                <a:latin typeface="Garamond"/>
                <a:ea typeface="Calibri"/>
                <a:cs typeface="Times New Roman"/>
              </a:rPr>
              <a:t>or</a:t>
            </a:r>
            <a:r>
              <a:rPr lang="en-US" sz="1100" dirty="0">
                <a:ln>
                  <a:noFill/>
                </a:ln>
                <a:effectLst/>
                <a:latin typeface="Garamond"/>
                <a:ea typeface="Calibri"/>
                <a:cs typeface="Times New Roman"/>
              </a:rPr>
              <a:t> student); or use of racial slurs or derogatory comments on the basis of sexual identity or orientation. </a:t>
            </a:r>
            <a:endParaRPr lang="en-US" sz="1100" dirty="0">
              <a:effectLst/>
              <a:latin typeface="Calibri"/>
              <a:ea typeface="Calibri"/>
              <a:cs typeface="Times New Roman"/>
            </a:endParaRPr>
          </a:p>
          <a:p>
            <a:pPr marL="0" marR="0">
              <a:lnSpc>
                <a:spcPct val="115000"/>
              </a:lnSpc>
              <a:spcBef>
                <a:spcPts val="0"/>
              </a:spcBef>
              <a:spcAft>
                <a:spcPts val="0"/>
              </a:spcAft>
            </a:pPr>
            <a:r>
              <a:rPr lang="en-US" sz="1200" b="1" u="dbl" dirty="0">
                <a:ln>
                  <a:noFill/>
                </a:ln>
                <a:effectLst/>
                <a:latin typeface="Garamond"/>
                <a:ea typeface="Calibri"/>
                <a:cs typeface="Times New Roman"/>
              </a:rPr>
              <a:t>Possession of Prohibited Substances</a:t>
            </a:r>
            <a:r>
              <a:rPr lang="en-US" sz="1200" dirty="0">
                <a:ln>
                  <a:noFill/>
                </a:ln>
                <a:effectLst/>
                <a:latin typeface="Garamond"/>
                <a:ea typeface="Calibri"/>
                <a:cs typeface="Times New Roman"/>
              </a:rPr>
              <a:t> – </a:t>
            </a:r>
            <a:r>
              <a:rPr lang="en-US" sz="1100" dirty="0">
                <a:ln>
                  <a:noFill/>
                </a:ln>
                <a:effectLst/>
                <a:latin typeface="Garamond"/>
                <a:ea typeface="Calibri"/>
                <a:cs typeface="Times New Roman"/>
              </a:rPr>
              <a:t>possession or use of tobacco products (including vapes), alcohol, marijuana, or any other prohibited substance on school property.</a:t>
            </a:r>
            <a:endParaRPr lang="en-US" sz="1100" dirty="0">
              <a:effectLst/>
              <a:latin typeface="Calibri"/>
              <a:ea typeface="Calibri"/>
              <a:cs typeface="Times New Roman"/>
            </a:endParaRPr>
          </a:p>
          <a:p>
            <a:pPr marL="0" marR="0">
              <a:lnSpc>
                <a:spcPct val="115000"/>
              </a:lnSpc>
              <a:spcBef>
                <a:spcPts val="0"/>
              </a:spcBef>
              <a:spcAft>
                <a:spcPts val="0"/>
              </a:spcAft>
            </a:pPr>
            <a:r>
              <a:rPr lang="en-US" sz="1200" b="1" u="dbl" dirty="0">
                <a:ln>
                  <a:noFill/>
                </a:ln>
                <a:effectLst/>
                <a:latin typeface="Garamond"/>
                <a:ea typeface="Calibri"/>
                <a:cs typeface="Times New Roman"/>
              </a:rPr>
              <a:t>School Safety Violation</a:t>
            </a:r>
            <a:r>
              <a:rPr lang="en-US" sz="1200" dirty="0">
                <a:ln>
                  <a:noFill/>
                </a:ln>
                <a:effectLst/>
                <a:latin typeface="Garamond"/>
                <a:ea typeface="Calibri"/>
                <a:cs typeface="Times New Roman"/>
              </a:rPr>
              <a:t> – </a:t>
            </a:r>
            <a:r>
              <a:rPr lang="en-US" sz="1100" dirty="0">
                <a:ln>
                  <a:noFill/>
                </a:ln>
                <a:effectLst/>
                <a:latin typeface="Garamond"/>
                <a:ea typeface="Calibri"/>
                <a:cs typeface="Times New Roman"/>
              </a:rPr>
              <a:t>failure to follow safety protocol in any part of the school (lab, hallway, or classroom). This includes students being out of assigned area or leaving the building without permission.</a:t>
            </a:r>
            <a:endParaRPr lang="en-US" sz="1100" dirty="0">
              <a:effectLst/>
              <a:latin typeface="Calibri"/>
              <a:ea typeface="Calibri"/>
              <a:cs typeface="Times New Roman"/>
            </a:endParaRPr>
          </a:p>
          <a:p>
            <a:pPr marL="0" marR="0">
              <a:lnSpc>
                <a:spcPct val="115000"/>
              </a:lnSpc>
              <a:spcBef>
                <a:spcPts val="0"/>
              </a:spcBef>
              <a:spcAft>
                <a:spcPts val="0"/>
              </a:spcAft>
            </a:pPr>
            <a:r>
              <a:rPr lang="en-US" sz="1200" b="1" u="dbl" dirty="0">
                <a:ln>
                  <a:noFill/>
                </a:ln>
                <a:effectLst/>
                <a:latin typeface="Garamond"/>
                <a:ea typeface="Calibri"/>
                <a:cs typeface="Times New Roman"/>
              </a:rPr>
              <a:t>Sexual Harassment</a:t>
            </a:r>
            <a:r>
              <a:rPr lang="en-US" sz="1200" dirty="0">
                <a:ln>
                  <a:noFill/>
                </a:ln>
                <a:effectLst/>
                <a:latin typeface="Garamond"/>
                <a:ea typeface="Calibri"/>
                <a:cs typeface="Times New Roman"/>
              </a:rPr>
              <a:t> – </a:t>
            </a:r>
            <a:r>
              <a:rPr lang="en-US" sz="1100" dirty="0">
                <a:ln>
                  <a:noFill/>
                </a:ln>
                <a:effectLst/>
                <a:latin typeface="Garamond"/>
                <a:ea typeface="Calibri"/>
                <a:cs typeface="Times New Roman"/>
              </a:rPr>
              <a:t>unwanted sexual attention, comments, or contact. </a:t>
            </a:r>
            <a:endParaRPr lang="en-US" sz="1100" dirty="0">
              <a:effectLst/>
              <a:latin typeface="Calibri"/>
              <a:ea typeface="Calibri"/>
              <a:cs typeface="Times New Roman"/>
            </a:endParaRPr>
          </a:p>
          <a:p>
            <a:pPr marL="0" marR="0">
              <a:lnSpc>
                <a:spcPct val="115000"/>
              </a:lnSpc>
              <a:spcBef>
                <a:spcPts val="0"/>
              </a:spcBef>
              <a:spcAft>
                <a:spcPts val="0"/>
              </a:spcAft>
            </a:pPr>
            <a:r>
              <a:rPr lang="en-US" sz="1200" b="1" u="dbl" dirty="0">
                <a:ln>
                  <a:noFill/>
                </a:ln>
                <a:effectLst/>
                <a:latin typeface="Garamond"/>
                <a:ea typeface="Calibri"/>
                <a:cs typeface="Times New Roman"/>
              </a:rPr>
              <a:t>Theft</a:t>
            </a:r>
            <a:r>
              <a:rPr lang="en-US" sz="1200" dirty="0">
                <a:ln>
                  <a:noFill/>
                </a:ln>
                <a:effectLst/>
                <a:latin typeface="Garamond"/>
                <a:ea typeface="Calibri"/>
                <a:cs typeface="Times New Roman"/>
              </a:rPr>
              <a:t> – </a:t>
            </a:r>
            <a:r>
              <a:rPr lang="en-US" sz="1100" dirty="0">
                <a:ln>
                  <a:noFill/>
                </a:ln>
                <a:effectLst/>
                <a:latin typeface="Garamond"/>
                <a:ea typeface="Calibri"/>
                <a:cs typeface="Times New Roman"/>
              </a:rPr>
              <a:t>intentionally taking property belonging to the school, a staff member, or another student. </a:t>
            </a:r>
            <a:endParaRPr lang="en-US" sz="1100" dirty="0">
              <a:effectLst/>
              <a:latin typeface="Calibri"/>
              <a:ea typeface="Calibri"/>
              <a:cs typeface="Times New Roman"/>
            </a:endParaRPr>
          </a:p>
          <a:p>
            <a:pPr marL="0" marR="0">
              <a:lnSpc>
                <a:spcPct val="115000"/>
              </a:lnSpc>
              <a:spcBef>
                <a:spcPts val="0"/>
              </a:spcBef>
              <a:spcAft>
                <a:spcPts val="0"/>
              </a:spcAft>
            </a:pPr>
            <a:r>
              <a:rPr lang="en-US" sz="1100" b="1" u="dbl" dirty="0">
                <a:ln>
                  <a:noFill/>
                </a:ln>
                <a:effectLst/>
                <a:latin typeface="Garamond"/>
                <a:ea typeface="Calibri"/>
                <a:cs typeface="Times New Roman"/>
              </a:rPr>
              <a:t>Unauthorized Photography or Videography</a:t>
            </a:r>
            <a:r>
              <a:rPr lang="en-US" sz="1100" dirty="0">
                <a:ln>
                  <a:noFill/>
                </a:ln>
                <a:effectLst/>
                <a:latin typeface="Garamond"/>
                <a:ea typeface="Calibri"/>
                <a:cs typeface="Times New Roman"/>
              </a:rPr>
              <a:t> – students are not permitted to use their smart devices to record the image, speech, or actions of any persons during the school day, or to share said photographs or videos at any time. </a:t>
            </a:r>
            <a:endParaRPr lang="en-US" sz="1100" dirty="0">
              <a:effectLst/>
              <a:latin typeface="Calibri"/>
              <a:ea typeface="Calibri"/>
              <a:cs typeface="Times New Roman"/>
            </a:endParaRPr>
          </a:p>
          <a:p>
            <a:pPr marL="0" marR="0">
              <a:lnSpc>
                <a:spcPct val="115000"/>
              </a:lnSpc>
              <a:spcBef>
                <a:spcPts val="0"/>
              </a:spcBef>
              <a:spcAft>
                <a:spcPts val="0"/>
              </a:spcAft>
            </a:pPr>
            <a:r>
              <a:rPr lang="en-US" sz="1200" b="1" u="dbl" dirty="0">
                <a:ln>
                  <a:noFill/>
                </a:ln>
                <a:effectLst/>
                <a:latin typeface="Garamond"/>
                <a:ea typeface="Calibri"/>
                <a:cs typeface="Times New Roman"/>
              </a:rPr>
              <a:t>Vandalism</a:t>
            </a:r>
            <a:r>
              <a:rPr lang="en-US" sz="1200" dirty="0">
                <a:ln>
                  <a:noFill/>
                </a:ln>
                <a:effectLst/>
                <a:latin typeface="Garamond"/>
                <a:ea typeface="Calibri"/>
                <a:cs typeface="Times New Roman"/>
              </a:rPr>
              <a:t> </a:t>
            </a:r>
            <a:r>
              <a:rPr lang="en-US" sz="1100" dirty="0">
                <a:ln>
                  <a:noFill/>
                </a:ln>
                <a:effectLst/>
                <a:latin typeface="Garamond"/>
                <a:ea typeface="Calibri"/>
                <a:cs typeface="Times New Roman"/>
              </a:rPr>
              <a:t>– intentional defacement or destruction of property belonging to the school or another student.</a:t>
            </a:r>
            <a:endParaRPr lang="en-US" sz="1100" dirty="0">
              <a:effectLst/>
              <a:latin typeface="Calibri"/>
              <a:ea typeface="Calibri"/>
              <a:cs typeface="Times New Roman"/>
            </a:endParaRPr>
          </a:p>
          <a:p>
            <a:pPr marL="0" marR="0" algn="ctr">
              <a:lnSpc>
                <a:spcPct val="115000"/>
              </a:lnSpc>
              <a:spcBef>
                <a:spcPts val="0"/>
              </a:spcBef>
              <a:spcAft>
                <a:spcPts val="0"/>
              </a:spcAft>
            </a:pPr>
            <a:r>
              <a:rPr lang="en-US" sz="1200" i="1" dirty="0">
                <a:solidFill>
                  <a:srgbClr val="7F7F7F"/>
                </a:solidFill>
                <a:effectLst/>
                <a:latin typeface="Calibri"/>
                <a:ea typeface="Calibri"/>
                <a:cs typeface="Times New Roman"/>
              </a:rPr>
              <a:t> </a:t>
            </a:r>
            <a:endParaRPr lang="en-US" sz="1100" dirty="0">
              <a:effectLst/>
              <a:latin typeface="Calibri"/>
              <a:ea typeface="Calibri"/>
              <a:cs typeface="Times New Roman"/>
            </a:endParaRPr>
          </a:p>
        </p:txBody>
      </p:sp>
      <p:grpSp>
        <p:nvGrpSpPr>
          <p:cNvPr id="3" name="Group 2"/>
          <p:cNvGrpSpPr/>
          <p:nvPr/>
        </p:nvGrpSpPr>
        <p:grpSpPr>
          <a:xfrm>
            <a:off x="1435735" y="4913588"/>
            <a:ext cx="6155690" cy="1898692"/>
            <a:chOff x="0" y="-90212"/>
            <a:chExt cx="6155690" cy="1898692"/>
          </a:xfrm>
        </p:grpSpPr>
        <p:sp>
          <p:nvSpPr>
            <p:cNvPr id="4" name="Rectangle 3"/>
            <p:cNvSpPr/>
            <p:nvPr/>
          </p:nvSpPr>
          <p:spPr>
            <a:xfrm>
              <a:off x="0" y="-90212"/>
              <a:ext cx="6155690" cy="1854200"/>
            </a:xfrm>
            <a:prstGeom prst="rect">
              <a:avLst/>
            </a:prstGeom>
            <a:solidFill>
              <a:sysClr val="window" lastClr="FFFFFF"/>
            </a:solidFill>
            <a:ln w="76200" cap="flat" cmpd="sng" algn="ctr">
              <a:solidFill>
                <a:srgbClr val="8064A2"/>
              </a:solidFill>
              <a:prstDash val="solid"/>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ctr" defTabSz="914400" eaLnBrk="1" fontAlgn="auto" latinLnBrk="0" hangingPunct="1">
                <a:lnSpc>
                  <a:spcPct val="115000"/>
                </a:lnSpc>
                <a:spcBef>
                  <a:spcPts val="0"/>
                </a:spcBef>
                <a:spcAft>
                  <a:spcPts val="0"/>
                </a:spcAft>
                <a:buClrTx/>
                <a:buSzTx/>
                <a:buFontTx/>
                <a:buNone/>
                <a:tabLst/>
                <a:defRPr/>
              </a:pPr>
              <a:r>
                <a:rPr kumimoji="0" lang="en-US" sz="1200" b="1" i="0" u="none" strike="noStrike" kern="0" cap="none" spc="0" normalizeH="0" baseline="0" noProof="0" dirty="0">
                  <a:ln>
                    <a:noFill/>
                  </a:ln>
                  <a:solidFill>
                    <a:sysClr val="windowText" lastClr="000000"/>
                  </a:solidFill>
                  <a:effectLst/>
                  <a:uLnTx/>
                  <a:uFillTx/>
                  <a:latin typeface="Garamond"/>
                  <a:ea typeface="Calibri"/>
                  <a:cs typeface="Times New Roman"/>
                </a:rPr>
                <a:t>BACKPACKS / BOOKBAGS, BLANKETS, COATS / OUTERWEAR CONTINUUM</a:t>
              </a:r>
              <a:endParaRPr kumimoji="0" lang="en-US" sz="1100" b="0" i="0" u="none" strike="noStrike" kern="0" cap="none" spc="0" normalizeH="0" baseline="0" noProof="0" dirty="0">
                <a:ln>
                  <a:noFill/>
                </a:ln>
                <a:solidFill>
                  <a:sysClr val="windowText" lastClr="000000"/>
                </a:solidFill>
                <a:effectLst/>
                <a:uLnTx/>
                <a:uFillTx/>
                <a:latin typeface="Calibri"/>
                <a:ea typeface="Calibri"/>
                <a:cs typeface="Times New Roman"/>
              </a:endParaRPr>
            </a:p>
            <a:p>
              <a:pPr marL="0" marR="0" lvl="0" indent="0" algn="ctr" defTabSz="914400" eaLnBrk="1" fontAlgn="auto" latinLnBrk="0" hangingPunct="1">
                <a:lnSpc>
                  <a:spcPct val="115000"/>
                </a:lnSpc>
                <a:spcBef>
                  <a:spcPts val="0"/>
                </a:spcBef>
                <a:spcAft>
                  <a:spcPts val="0"/>
                </a:spcAft>
                <a:buClrTx/>
                <a:buSzTx/>
                <a:buFontTx/>
                <a:buNone/>
                <a:tabLst/>
                <a:defRPr/>
              </a:pPr>
              <a:r>
                <a:rPr kumimoji="0" lang="en-US" sz="1200" b="0" i="0" u="none" strike="noStrike" kern="0" cap="none" spc="0" normalizeH="0" baseline="0" noProof="0" dirty="0">
                  <a:ln>
                    <a:noFill/>
                  </a:ln>
                  <a:solidFill>
                    <a:sysClr val="windowText" lastClr="000000"/>
                  </a:solidFill>
                  <a:effectLst/>
                  <a:uLnTx/>
                  <a:uFillTx/>
                  <a:latin typeface="Garamond"/>
                  <a:ea typeface="Calibri"/>
                  <a:cs typeface="Times New Roman"/>
                </a:rPr>
                <a:t>For safety reasons, these items are to remain in student lockers during the day.</a:t>
              </a:r>
              <a:endParaRPr kumimoji="0" lang="en-US" sz="1100" b="0" i="0" u="none" strike="noStrike" kern="0" cap="none" spc="0" normalizeH="0" baseline="0" noProof="0" dirty="0">
                <a:ln>
                  <a:noFill/>
                </a:ln>
                <a:solidFill>
                  <a:sysClr val="windowText" lastClr="000000"/>
                </a:solidFill>
                <a:effectLst/>
                <a:uLnTx/>
                <a:uFillTx/>
                <a:latin typeface="Calibri"/>
                <a:ea typeface="Calibri"/>
                <a:cs typeface="Times New Roman"/>
              </a:endParaRPr>
            </a:p>
            <a:p>
              <a:pPr marL="0" marR="0" lvl="0" indent="0" algn="ctr" defTabSz="914400" eaLnBrk="1" fontAlgn="auto" latinLnBrk="0" hangingPunct="1">
                <a:lnSpc>
                  <a:spcPct val="115000"/>
                </a:lnSpc>
                <a:spcBef>
                  <a:spcPts val="600"/>
                </a:spcBef>
                <a:spcAft>
                  <a:spcPts val="600"/>
                </a:spcAft>
                <a:buClrTx/>
                <a:buSzTx/>
                <a:buFontTx/>
                <a:buNone/>
                <a:tabLst/>
                <a:defRPr/>
              </a:pPr>
              <a:r>
                <a:rPr kumimoji="0" lang="en-US" sz="1200" b="1" i="0" u="none" strike="noStrike" kern="0" cap="none" spc="0" normalizeH="0" baseline="0" noProof="0" dirty="0">
                  <a:ln>
                    <a:noFill/>
                  </a:ln>
                  <a:solidFill>
                    <a:sysClr val="windowText" lastClr="000000"/>
                  </a:solidFill>
                  <a:effectLst/>
                  <a:uLnTx/>
                  <a:uFillTx/>
                  <a:latin typeface="Garamond"/>
                  <a:ea typeface="Calibri"/>
                  <a:cs typeface="Times New Roman"/>
                </a:rPr>
                <a:t>			</a:t>
              </a:r>
              <a:endParaRPr kumimoji="0" lang="en-US" sz="1100" b="0" i="0" u="none" strike="noStrike" kern="0" cap="none" spc="0" normalizeH="0" baseline="0" noProof="0" dirty="0">
                <a:ln>
                  <a:noFill/>
                </a:ln>
                <a:solidFill>
                  <a:sysClr val="windowText" lastClr="000000"/>
                </a:solidFill>
                <a:effectLst/>
                <a:uLnTx/>
                <a:uFillTx/>
                <a:latin typeface="Calibri"/>
                <a:ea typeface="Calibri"/>
                <a:cs typeface="Times New Roman"/>
              </a:endParaRPr>
            </a:p>
            <a:p>
              <a:pPr marL="0" marR="0" lvl="0" indent="0" algn="ctr" defTabSz="914400" eaLnBrk="1" fontAlgn="auto" latinLnBrk="0" hangingPunct="1">
                <a:lnSpc>
                  <a:spcPct val="115000"/>
                </a:lnSpc>
                <a:spcBef>
                  <a:spcPts val="600"/>
                </a:spcBef>
                <a:spcAft>
                  <a:spcPts val="600"/>
                </a:spcAft>
                <a:buClrTx/>
                <a:buSzTx/>
                <a:buFontTx/>
                <a:buNone/>
                <a:tabLst/>
                <a:defRPr/>
              </a:pPr>
              <a:r>
                <a:rPr kumimoji="0" lang="en-US" sz="1200" b="1" i="0" u="none" strike="noStrike" kern="0" cap="none" spc="0" normalizeH="0" baseline="0" noProof="0" dirty="0">
                  <a:ln>
                    <a:noFill/>
                  </a:ln>
                  <a:solidFill>
                    <a:sysClr val="windowText" lastClr="000000"/>
                  </a:solidFill>
                  <a:effectLst/>
                  <a:uLnTx/>
                  <a:uFillTx/>
                  <a:latin typeface="Garamond"/>
                  <a:ea typeface="Calibri"/>
                  <a:cs typeface="Times New Roman"/>
                </a:rPr>
                <a:t> </a:t>
              </a:r>
              <a:endParaRPr kumimoji="0" lang="en-US" sz="1100" b="0" i="0" u="none" strike="noStrike" kern="0" cap="none" spc="0" normalizeH="0" baseline="0" noProof="0" dirty="0">
                <a:ln>
                  <a:noFill/>
                </a:ln>
                <a:solidFill>
                  <a:sysClr val="windowText" lastClr="000000"/>
                </a:solidFill>
                <a:effectLst/>
                <a:uLnTx/>
                <a:uFillTx/>
                <a:latin typeface="Calibri"/>
                <a:ea typeface="Calibri"/>
                <a:cs typeface="Times New Roman"/>
              </a:endParaRPr>
            </a:p>
            <a:p>
              <a:pPr marL="0" marR="0" lvl="0" indent="0" algn="ctr" defTabSz="914400" eaLnBrk="1" fontAlgn="auto" latinLnBrk="0" hangingPunct="1">
                <a:lnSpc>
                  <a:spcPct val="115000"/>
                </a:lnSpc>
                <a:spcBef>
                  <a:spcPts val="600"/>
                </a:spcBef>
                <a:spcAft>
                  <a:spcPts val="600"/>
                </a:spcAft>
                <a:buClrTx/>
                <a:buSzTx/>
                <a:buFontTx/>
                <a:buNone/>
                <a:tabLst/>
                <a:defRPr/>
              </a:pPr>
              <a:r>
                <a:rPr kumimoji="0" lang="en-US" sz="1200" b="1" i="0" u="none" strike="noStrike" kern="0" cap="none" spc="0" normalizeH="0" baseline="0" noProof="0" dirty="0">
                  <a:ln>
                    <a:noFill/>
                  </a:ln>
                  <a:solidFill>
                    <a:sysClr val="windowText" lastClr="000000"/>
                  </a:solidFill>
                  <a:effectLst/>
                  <a:uLnTx/>
                  <a:uFillTx/>
                  <a:latin typeface="Garamond"/>
                  <a:ea typeface="Calibri"/>
                  <a:cs typeface="Times New Roman"/>
                </a:rPr>
                <a:t> </a:t>
              </a:r>
              <a:endParaRPr kumimoji="0" lang="en-US" sz="1100" b="0" i="0" u="none" strike="noStrike" kern="0" cap="none" spc="0" normalizeH="0" baseline="0" noProof="0" dirty="0">
                <a:ln>
                  <a:noFill/>
                </a:ln>
                <a:solidFill>
                  <a:sysClr val="windowText" lastClr="000000"/>
                </a:solidFill>
                <a:effectLst/>
                <a:uLnTx/>
                <a:uFillTx/>
                <a:latin typeface="Calibri"/>
                <a:ea typeface="Calibri"/>
                <a:cs typeface="Times New Roman"/>
              </a:endParaRPr>
            </a:p>
            <a:p>
              <a:pPr marL="0" marR="0" lvl="0" indent="0" defTabSz="914400" eaLnBrk="1" fontAlgn="auto" latinLnBrk="0" hangingPunct="1">
                <a:lnSpc>
                  <a:spcPct val="115000"/>
                </a:lnSpc>
                <a:spcBef>
                  <a:spcPts val="0"/>
                </a:spcBef>
                <a:spcAft>
                  <a:spcPts val="0"/>
                </a:spcAft>
                <a:buClrTx/>
                <a:buSzTx/>
                <a:buFontTx/>
                <a:buNone/>
                <a:tabLst/>
                <a:defRPr/>
              </a:pPr>
              <a:r>
                <a:rPr kumimoji="0" lang="en-US" sz="1200" b="1" i="0" u="none" strike="noStrike" kern="0" cap="none" spc="0" normalizeH="0" baseline="0" noProof="0" dirty="0">
                  <a:ln>
                    <a:noFill/>
                  </a:ln>
                  <a:solidFill>
                    <a:sysClr val="windowText" lastClr="000000"/>
                  </a:solidFill>
                  <a:effectLst/>
                  <a:uLnTx/>
                  <a:uFillTx/>
                  <a:latin typeface="Garamond"/>
                  <a:ea typeface="Calibri"/>
                  <a:cs typeface="Times New Roman"/>
                </a:rPr>
                <a:t> </a:t>
              </a:r>
              <a:endParaRPr kumimoji="0" lang="en-US" sz="1100" b="0" i="0" u="none" strike="noStrike" kern="0" cap="none" spc="0" normalizeH="0" baseline="0" noProof="0" dirty="0">
                <a:ln>
                  <a:noFill/>
                </a:ln>
                <a:solidFill>
                  <a:sysClr val="windowText" lastClr="000000"/>
                </a:solidFill>
                <a:effectLst/>
                <a:uLnTx/>
                <a:uFillTx/>
                <a:latin typeface="Calibri"/>
                <a:ea typeface="Calibri"/>
                <a:cs typeface="Times New Roman"/>
              </a:endParaRPr>
            </a:p>
          </p:txBody>
        </p:sp>
        <p:sp>
          <p:nvSpPr>
            <p:cNvPr id="5" name="Right Arrow 12"/>
            <p:cNvSpPr/>
            <p:nvPr/>
          </p:nvSpPr>
          <p:spPr>
            <a:xfrm>
              <a:off x="1571625" y="514350"/>
              <a:ext cx="1342390" cy="1294130"/>
            </a:xfrm>
            <a:custGeom>
              <a:avLst/>
              <a:gdLst>
                <a:gd name="connsiteX0" fmla="*/ 0 w 1341755"/>
                <a:gd name="connsiteY0" fmla="*/ 323533 h 1294130"/>
                <a:gd name="connsiteX1" fmla="*/ 988936 w 1341755"/>
                <a:gd name="connsiteY1" fmla="*/ 323533 h 1294130"/>
                <a:gd name="connsiteX2" fmla="*/ 988936 w 1341755"/>
                <a:gd name="connsiteY2" fmla="*/ 0 h 1294130"/>
                <a:gd name="connsiteX3" fmla="*/ 1341755 w 1341755"/>
                <a:gd name="connsiteY3" fmla="*/ 647065 h 1294130"/>
                <a:gd name="connsiteX4" fmla="*/ 988936 w 1341755"/>
                <a:gd name="connsiteY4" fmla="*/ 1294130 h 1294130"/>
                <a:gd name="connsiteX5" fmla="*/ 988936 w 1341755"/>
                <a:gd name="connsiteY5" fmla="*/ 970598 h 1294130"/>
                <a:gd name="connsiteX6" fmla="*/ 0 w 1341755"/>
                <a:gd name="connsiteY6" fmla="*/ 970598 h 1294130"/>
                <a:gd name="connsiteX7" fmla="*/ 0 w 1341755"/>
                <a:gd name="connsiteY7" fmla="*/ 323533 h 1294130"/>
                <a:gd name="connsiteX0" fmla="*/ 0 w 1341755"/>
                <a:gd name="connsiteY0" fmla="*/ 323533 h 1294130"/>
                <a:gd name="connsiteX1" fmla="*/ 988936 w 1341755"/>
                <a:gd name="connsiteY1" fmla="*/ 323533 h 1294130"/>
                <a:gd name="connsiteX2" fmla="*/ 988936 w 1341755"/>
                <a:gd name="connsiteY2" fmla="*/ 0 h 1294130"/>
                <a:gd name="connsiteX3" fmla="*/ 1341755 w 1341755"/>
                <a:gd name="connsiteY3" fmla="*/ 647065 h 1294130"/>
                <a:gd name="connsiteX4" fmla="*/ 988936 w 1341755"/>
                <a:gd name="connsiteY4" fmla="*/ 1294130 h 1294130"/>
                <a:gd name="connsiteX5" fmla="*/ 977061 w 1341755"/>
                <a:gd name="connsiteY5" fmla="*/ 1101227 h 1294130"/>
                <a:gd name="connsiteX6" fmla="*/ 0 w 1341755"/>
                <a:gd name="connsiteY6" fmla="*/ 970598 h 1294130"/>
                <a:gd name="connsiteX7" fmla="*/ 0 w 1341755"/>
                <a:gd name="connsiteY7" fmla="*/ 323533 h 1294130"/>
                <a:gd name="connsiteX0" fmla="*/ 0 w 1341755"/>
                <a:gd name="connsiteY0" fmla="*/ 323533 h 1294130"/>
                <a:gd name="connsiteX1" fmla="*/ 988936 w 1341755"/>
                <a:gd name="connsiteY1" fmla="*/ 323533 h 1294130"/>
                <a:gd name="connsiteX2" fmla="*/ 988936 w 1341755"/>
                <a:gd name="connsiteY2" fmla="*/ 0 h 1294130"/>
                <a:gd name="connsiteX3" fmla="*/ 1341755 w 1341755"/>
                <a:gd name="connsiteY3" fmla="*/ 647065 h 1294130"/>
                <a:gd name="connsiteX4" fmla="*/ 988936 w 1341755"/>
                <a:gd name="connsiteY4" fmla="*/ 1294130 h 1294130"/>
                <a:gd name="connsiteX5" fmla="*/ 977061 w 1341755"/>
                <a:gd name="connsiteY5" fmla="*/ 1101227 h 1294130"/>
                <a:gd name="connsiteX6" fmla="*/ 0 w 1341755"/>
                <a:gd name="connsiteY6" fmla="*/ 1101226 h 1294130"/>
                <a:gd name="connsiteX7" fmla="*/ 0 w 1341755"/>
                <a:gd name="connsiteY7" fmla="*/ 323533 h 1294130"/>
                <a:gd name="connsiteX0" fmla="*/ 0 w 1342291"/>
                <a:gd name="connsiteY0" fmla="*/ 181029 h 1294130"/>
                <a:gd name="connsiteX1" fmla="*/ 989472 w 1342291"/>
                <a:gd name="connsiteY1" fmla="*/ 323533 h 1294130"/>
                <a:gd name="connsiteX2" fmla="*/ 989472 w 1342291"/>
                <a:gd name="connsiteY2" fmla="*/ 0 h 1294130"/>
                <a:gd name="connsiteX3" fmla="*/ 1342291 w 1342291"/>
                <a:gd name="connsiteY3" fmla="*/ 647065 h 1294130"/>
                <a:gd name="connsiteX4" fmla="*/ 989472 w 1342291"/>
                <a:gd name="connsiteY4" fmla="*/ 1294130 h 1294130"/>
                <a:gd name="connsiteX5" fmla="*/ 977597 w 1342291"/>
                <a:gd name="connsiteY5" fmla="*/ 1101227 h 1294130"/>
                <a:gd name="connsiteX6" fmla="*/ 536 w 1342291"/>
                <a:gd name="connsiteY6" fmla="*/ 1101226 h 1294130"/>
                <a:gd name="connsiteX7" fmla="*/ 0 w 1342291"/>
                <a:gd name="connsiteY7" fmla="*/ 181029 h 1294130"/>
                <a:gd name="connsiteX0" fmla="*/ 0 w 1342291"/>
                <a:gd name="connsiteY0" fmla="*/ 181029 h 1294130"/>
                <a:gd name="connsiteX1" fmla="*/ 965651 w 1342291"/>
                <a:gd name="connsiteY1" fmla="*/ 181029 h 1294130"/>
                <a:gd name="connsiteX2" fmla="*/ 989472 w 1342291"/>
                <a:gd name="connsiteY2" fmla="*/ 0 h 1294130"/>
                <a:gd name="connsiteX3" fmla="*/ 1342291 w 1342291"/>
                <a:gd name="connsiteY3" fmla="*/ 647065 h 1294130"/>
                <a:gd name="connsiteX4" fmla="*/ 989472 w 1342291"/>
                <a:gd name="connsiteY4" fmla="*/ 1294130 h 1294130"/>
                <a:gd name="connsiteX5" fmla="*/ 977597 w 1342291"/>
                <a:gd name="connsiteY5" fmla="*/ 1101227 h 1294130"/>
                <a:gd name="connsiteX6" fmla="*/ 536 w 1342291"/>
                <a:gd name="connsiteY6" fmla="*/ 1101226 h 1294130"/>
                <a:gd name="connsiteX7" fmla="*/ 0 w 1342291"/>
                <a:gd name="connsiteY7" fmla="*/ 181029 h 12941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42291" h="1294130">
                  <a:moveTo>
                    <a:pt x="0" y="181029"/>
                  </a:moveTo>
                  <a:lnTo>
                    <a:pt x="965651" y="181029"/>
                  </a:lnTo>
                  <a:lnTo>
                    <a:pt x="989472" y="0"/>
                  </a:lnTo>
                  <a:lnTo>
                    <a:pt x="1342291" y="647065"/>
                  </a:lnTo>
                  <a:lnTo>
                    <a:pt x="989472" y="1294130"/>
                  </a:lnTo>
                  <a:lnTo>
                    <a:pt x="977597" y="1101227"/>
                  </a:lnTo>
                  <a:lnTo>
                    <a:pt x="536" y="1101226"/>
                  </a:lnTo>
                  <a:cubicBezTo>
                    <a:pt x="357" y="794494"/>
                    <a:pt x="179" y="487761"/>
                    <a:pt x="0" y="181029"/>
                  </a:cubicBezTo>
                  <a:close/>
                </a:path>
              </a:pathLst>
            </a:custGeom>
            <a:solidFill>
              <a:srgbClr val="FFFF99"/>
            </a:solidFill>
            <a:ln w="38100" cap="flat" cmpd="sng" algn="ctr">
              <a:solidFill>
                <a:srgbClr val="FFFF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15000"/>
                </a:lnSpc>
                <a:spcBef>
                  <a:spcPts val="0"/>
                </a:spcBef>
                <a:spcAft>
                  <a:spcPts val="0"/>
                </a:spcAft>
                <a:buClrTx/>
                <a:buSzTx/>
                <a:buFontTx/>
                <a:buNone/>
                <a:tabLst/>
                <a:defRPr/>
              </a:pPr>
              <a:r>
                <a:rPr kumimoji="0" lang="en-US" sz="1000" b="1" i="0" u="none" strike="noStrike" kern="0" cap="none" spc="0" normalizeH="0" baseline="0" noProof="0">
                  <a:ln>
                    <a:noFill/>
                  </a:ln>
                  <a:solidFill>
                    <a:sysClr val="windowText" lastClr="000000"/>
                  </a:solidFill>
                  <a:effectLst/>
                  <a:uLnTx/>
                  <a:uFillTx/>
                  <a:latin typeface="Garamond"/>
                  <a:ea typeface="Calibri"/>
                  <a:cs typeface="Times New Roman"/>
                </a:rPr>
                <a:t>Second Infraction  – Teacher Detention </a:t>
              </a:r>
              <a:endParaRPr kumimoji="0" lang="en-US" sz="1100" b="0" i="0" u="none" strike="noStrike" kern="0" cap="none" spc="0" normalizeH="0" baseline="0" noProof="0">
                <a:ln>
                  <a:noFill/>
                </a:ln>
                <a:solidFill>
                  <a:sysClr val="windowText" lastClr="000000"/>
                </a:solidFill>
                <a:effectLst/>
                <a:uLnTx/>
                <a:uFillTx/>
                <a:latin typeface="Calibri"/>
                <a:ea typeface="Calibri"/>
                <a:cs typeface="Times New Roman"/>
              </a:endParaRPr>
            </a:p>
          </p:txBody>
        </p:sp>
        <p:grpSp>
          <p:nvGrpSpPr>
            <p:cNvPr id="6" name="Group 5"/>
            <p:cNvGrpSpPr/>
            <p:nvPr/>
          </p:nvGrpSpPr>
          <p:grpSpPr>
            <a:xfrm>
              <a:off x="123825" y="476250"/>
              <a:ext cx="5916295" cy="1294130"/>
              <a:chOff x="0" y="0"/>
              <a:chExt cx="5916295" cy="1294130"/>
            </a:xfrm>
          </p:grpSpPr>
          <p:sp>
            <p:nvSpPr>
              <p:cNvPr id="7" name="Oval 6"/>
              <p:cNvSpPr/>
              <p:nvPr/>
            </p:nvSpPr>
            <p:spPr>
              <a:xfrm>
                <a:off x="0" y="38100"/>
                <a:ext cx="1317625" cy="1210945"/>
              </a:xfrm>
              <a:prstGeom prst="ellipse">
                <a:avLst/>
              </a:prstGeom>
              <a:solidFill>
                <a:sysClr val="window" lastClr="FFFFFF"/>
              </a:solidFill>
              <a:ln w="38100" cap="flat" cmpd="sng" algn="ctr">
                <a:solidFill>
                  <a:srgbClr val="FFFF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15000"/>
                  </a:lnSpc>
                  <a:spcBef>
                    <a:spcPts val="0"/>
                  </a:spcBef>
                  <a:spcAft>
                    <a:spcPts val="1000"/>
                  </a:spcAft>
                  <a:buClrTx/>
                  <a:buSzTx/>
                  <a:buFontTx/>
                  <a:buNone/>
                  <a:tabLst/>
                  <a:defRPr/>
                </a:pPr>
                <a:r>
                  <a:rPr kumimoji="0" lang="en-US" sz="1000" b="1" i="0" u="none" strike="noStrike" kern="0" cap="none" spc="0" normalizeH="0" baseline="0" noProof="0">
                    <a:ln>
                      <a:noFill/>
                    </a:ln>
                    <a:solidFill>
                      <a:sysClr val="windowText" lastClr="000000"/>
                    </a:solidFill>
                    <a:effectLst/>
                    <a:uLnTx/>
                    <a:uFillTx/>
                    <a:latin typeface="Garamond"/>
                    <a:ea typeface="Calibri"/>
                    <a:cs typeface="Times New Roman"/>
                  </a:rPr>
                  <a:t>First Infraction  – Verbal Warning </a:t>
                </a:r>
                <a:endParaRPr kumimoji="0" lang="en-US" sz="1100" b="0" i="0" u="none" strike="noStrike" kern="0" cap="none" spc="0" normalizeH="0" baseline="0" noProof="0">
                  <a:ln>
                    <a:noFill/>
                  </a:ln>
                  <a:solidFill>
                    <a:sysClr val="windowText" lastClr="000000"/>
                  </a:solidFill>
                  <a:effectLst/>
                  <a:uLnTx/>
                  <a:uFillTx/>
                  <a:latin typeface="Calibri"/>
                  <a:ea typeface="Calibri"/>
                  <a:cs typeface="Times New Roman"/>
                </a:endParaRPr>
              </a:p>
            </p:txBody>
          </p:sp>
          <p:sp>
            <p:nvSpPr>
              <p:cNvPr id="8" name="Text Box 2"/>
              <p:cNvSpPr txBox="1">
                <a:spLocks noChangeArrowheads="1"/>
              </p:cNvSpPr>
              <p:nvPr/>
            </p:nvSpPr>
            <p:spPr bwMode="auto">
              <a:xfrm>
                <a:off x="4438650" y="0"/>
                <a:ext cx="1477645" cy="1294130"/>
              </a:xfrm>
              <a:prstGeom prst="rect">
                <a:avLst/>
              </a:prstGeom>
              <a:solidFill>
                <a:sysClr val="window" lastClr="FFFFFF"/>
              </a:solidFill>
              <a:ln w="38100" cap="flat" cmpd="sng" algn="ctr">
                <a:solidFill>
                  <a:sysClr val="window" lastClr="FFFFFF"/>
                </a:solidFill>
                <a:prstDash val="solid"/>
                <a:headEnd/>
                <a:tailEnd/>
              </a:ln>
              <a:effectLst/>
            </p:spPr>
            <p:txBody>
              <a:bodyPr rot="0" vert="horz" wrap="square" lIns="91440" tIns="45720" rIns="91440" bIns="45720" anchor="t" anchorCtr="0">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1200" b="0" i="0" u="none" strike="noStrike" kern="0" cap="none" spc="0" normalizeH="0" baseline="0" noProof="0">
                    <a:ln>
                      <a:noFill/>
                    </a:ln>
                    <a:solidFill>
                      <a:sysClr val="windowText" lastClr="000000"/>
                    </a:solidFill>
                    <a:effectLst/>
                    <a:uLnTx/>
                    <a:uFillTx/>
                    <a:latin typeface="Garamond"/>
                    <a:ea typeface="Calibri"/>
                    <a:cs typeface="Times New Roman"/>
                  </a:rPr>
                  <a:t> </a:t>
                </a:r>
                <a:endParaRPr kumimoji="0" lang="en-US" sz="1100" b="0" i="0" u="none" strike="noStrike" kern="0" cap="none" spc="0" normalizeH="0" baseline="0" noProof="0">
                  <a:ln>
                    <a:noFill/>
                  </a:ln>
                  <a:solidFill>
                    <a:sysClr val="windowText" lastClr="000000"/>
                  </a:solidFill>
                  <a:effectLst/>
                  <a:uLnTx/>
                  <a:uFillTx/>
                  <a:latin typeface="Calibri"/>
                  <a:ea typeface="Calibri"/>
                  <a:cs typeface="Times New Roman"/>
                </a:endParaRPr>
              </a:p>
              <a:p>
                <a:pPr marL="0" marR="0" lvl="0" indent="0" defTabSz="914400" eaLnBrk="1" fontAlgn="auto" latinLnBrk="0" hangingPunct="1">
                  <a:lnSpc>
                    <a:spcPct val="115000"/>
                  </a:lnSpc>
                  <a:spcBef>
                    <a:spcPts val="0"/>
                  </a:spcBef>
                  <a:spcAft>
                    <a:spcPts val="1000"/>
                  </a:spcAft>
                  <a:buClrTx/>
                  <a:buSzTx/>
                  <a:buFontTx/>
                  <a:buNone/>
                  <a:tabLst/>
                  <a:defRPr/>
                </a:pPr>
                <a:r>
                  <a:rPr kumimoji="0" lang="en-US" sz="1200" b="0" i="0" u="none" strike="noStrike" kern="0" cap="none" spc="0" normalizeH="0" baseline="0" noProof="0">
                    <a:ln>
                      <a:noFill/>
                    </a:ln>
                    <a:solidFill>
                      <a:sysClr val="windowText" lastClr="000000"/>
                    </a:solidFill>
                    <a:effectLst/>
                    <a:uLnTx/>
                    <a:uFillTx/>
                    <a:latin typeface="Garamond"/>
                    <a:ea typeface="Calibri"/>
                    <a:cs typeface="Times New Roman"/>
                  </a:rPr>
                  <a:t>This </a:t>
                </a:r>
                <a:r>
                  <a:rPr kumimoji="0" lang="en-US" sz="1200" b="1" i="0" u="none" strike="noStrike" kern="0" cap="none" spc="0" normalizeH="0" baseline="0" noProof="0">
                    <a:ln>
                      <a:noFill/>
                    </a:ln>
                    <a:solidFill>
                      <a:sysClr val="windowText" lastClr="000000"/>
                    </a:solidFill>
                    <a:effectLst/>
                    <a:uLnTx/>
                    <a:uFillTx/>
                    <a:latin typeface="Garamond"/>
                    <a:ea typeface="Calibri"/>
                    <a:cs typeface="Times New Roman"/>
                  </a:rPr>
                  <a:t>DOES NOT</a:t>
                </a:r>
                <a:r>
                  <a:rPr kumimoji="0" lang="en-US" sz="1200" b="0" i="0" u="none" strike="noStrike" kern="0" cap="none" spc="0" normalizeH="0" baseline="0" noProof="0">
                    <a:ln>
                      <a:noFill/>
                    </a:ln>
                    <a:solidFill>
                      <a:sysClr val="windowText" lastClr="000000"/>
                    </a:solidFill>
                    <a:effectLst/>
                    <a:uLnTx/>
                    <a:uFillTx/>
                    <a:latin typeface="Garamond"/>
                    <a:ea typeface="Calibri"/>
                    <a:cs typeface="Times New Roman"/>
                  </a:rPr>
                  <a:t> start over each day.  </a:t>
                </a:r>
                <a:endParaRPr kumimoji="0" lang="en-US" sz="1100" b="0" i="0" u="none" strike="noStrike" kern="0" cap="none" spc="0" normalizeH="0" baseline="0" noProof="0">
                  <a:ln>
                    <a:noFill/>
                  </a:ln>
                  <a:solidFill>
                    <a:sysClr val="windowText" lastClr="000000"/>
                  </a:solidFill>
                  <a:effectLst/>
                  <a:uLnTx/>
                  <a:uFillTx/>
                  <a:latin typeface="Calibri"/>
                  <a:ea typeface="Calibri"/>
                  <a:cs typeface="Times New Roman"/>
                </a:endParaRPr>
              </a:p>
            </p:txBody>
          </p:sp>
          <p:sp>
            <p:nvSpPr>
              <p:cNvPr id="9" name="Octagon 8"/>
              <p:cNvSpPr/>
              <p:nvPr/>
            </p:nvSpPr>
            <p:spPr>
              <a:xfrm>
                <a:off x="2895600" y="66675"/>
                <a:ext cx="1443990" cy="1223010"/>
              </a:xfrm>
              <a:prstGeom prst="octagon">
                <a:avLst/>
              </a:prstGeom>
              <a:solidFill>
                <a:srgbClr val="FF0000"/>
              </a:solidFill>
              <a:ln w="38100" cap="flat" cmpd="sng" algn="ctr">
                <a:solidFill>
                  <a:srgbClr val="FFFF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15000"/>
                  </a:lnSpc>
                  <a:spcBef>
                    <a:spcPts val="0"/>
                  </a:spcBef>
                  <a:spcAft>
                    <a:spcPts val="0"/>
                  </a:spcAft>
                  <a:buClrTx/>
                  <a:buSzTx/>
                  <a:buFontTx/>
                  <a:buNone/>
                  <a:tabLst/>
                  <a:defRPr/>
                </a:pPr>
                <a:r>
                  <a:rPr kumimoji="0" lang="en-US" sz="1100" b="1" i="0" u="none" strike="noStrike" kern="0" cap="none" spc="0" normalizeH="0" baseline="0" noProof="0">
                    <a:ln>
                      <a:noFill/>
                    </a:ln>
                    <a:solidFill>
                      <a:sysClr val="windowText" lastClr="000000"/>
                    </a:solidFill>
                    <a:effectLst/>
                    <a:uLnTx/>
                    <a:uFillTx/>
                    <a:latin typeface="Garamond"/>
                    <a:ea typeface="Calibri"/>
                    <a:cs typeface="Times New Roman"/>
                  </a:rPr>
                  <a:t>Third &amp; Following Infractions – Refe</a:t>
                </a:r>
                <a:r>
                  <a:rPr kumimoji="0" lang="en-US" sz="1000" b="1" i="0" u="none" strike="noStrike" kern="0" cap="none" spc="0" normalizeH="0" baseline="0" noProof="0">
                    <a:ln>
                      <a:noFill/>
                    </a:ln>
                    <a:solidFill>
                      <a:sysClr val="windowText" lastClr="000000"/>
                    </a:solidFill>
                    <a:effectLst/>
                    <a:uLnTx/>
                    <a:uFillTx/>
                    <a:latin typeface="Garamond"/>
                    <a:ea typeface="Calibri"/>
                    <a:cs typeface="Times New Roman"/>
                  </a:rPr>
                  <a:t>rral in IC</a:t>
                </a:r>
                <a:endParaRPr kumimoji="0" lang="en-US" sz="1100" b="0" i="0" u="none" strike="noStrike" kern="0" cap="none" spc="0" normalizeH="0" baseline="0" noProof="0">
                  <a:ln>
                    <a:noFill/>
                  </a:ln>
                  <a:solidFill>
                    <a:sysClr val="windowText" lastClr="000000"/>
                  </a:solidFill>
                  <a:effectLst/>
                  <a:uLnTx/>
                  <a:uFillTx/>
                  <a:latin typeface="Calibri"/>
                  <a:ea typeface="Calibri"/>
                  <a:cs typeface="Times New Roman"/>
                </a:endParaRPr>
              </a:p>
            </p:txBody>
          </p:sp>
        </p:grpSp>
      </p:grpSp>
    </p:spTree>
    <p:extLst>
      <p:ext uri="{BB962C8B-B14F-4D97-AF65-F5344CB8AC3E}">
        <p14:creationId xmlns:p14="http://schemas.microsoft.com/office/powerpoint/2010/main" val="19587238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Questions for Us?</a:t>
            </a:r>
            <a:endParaRPr lang="en-US" dirty="0"/>
          </a:p>
        </p:txBody>
      </p:sp>
      <p:sp>
        <p:nvSpPr>
          <p:cNvPr id="5" name="Subtitle 4"/>
          <p:cNvSpPr>
            <a:spLocks noGrp="1"/>
          </p:cNvSpPr>
          <p:nvPr>
            <p:ph type="subTitle" idx="1"/>
          </p:nvPr>
        </p:nvSpPr>
        <p:spPr/>
        <p:txBody>
          <a:bodyPr/>
          <a:lstStyle/>
          <a:p>
            <a:r>
              <a:rPr lang="en-US" dirty="0" smtClean="0"/>
              <a:t>Thanks for your Attention</a:t>
            </a:r>
            <a:endParaRPr lang="en-US" dirty="0"/>
          </a:p>
        </p:txBody>
      </p:sp>
    </p:spTree>
    <p:extLst>
      <p:ext uri="{BB962C8B-B14F-4D97-AF65-F5344CB8AC3E}">
        <p14:creationId xmlns:p14="http://schemas.microsoft.com/office/powerpoint/2010/main" val="61446412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421</TotalTime>
  <Words>844</Words>
  <Application>Microsoft Office PowerPoint</Application>
  <PresentationFormat>On-screen Show (4:3)</PresentationFormat>
  <Paragraphs>128</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Technic</vt:lpstr>
      <vt:lpstr>Junior Seminar</vt:lpstr>
      <vt:lpstr>PowerPoint Presentation</vt:lpstr>
      <vt:lpstr>2 Big Changes for Graduation</vt:lpstr>
      <vt:lpstr>What else do I need to graduate?</vt:lpstr>
      <vt:lpstr>Where can I find Help?</vt:lpstr>
      <vt:lpstr>Attendance COUNTS!</vt:lpstr>
      <vt:lpstr>PowerPoint Presentation</vt:lpstr>
      <vt:lpstr>PowerPoint Presentation</vt:lpstr>
      <vt:lpstr>Questions for Us?</vt:lpstr>
    </vt:vector>
  </TitlesOfParts>
  <Company>Erie City School District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Sophomore Seminar</dc:title>
  <dc:creator>Stephen Shaut</dc:creator>
  <cp:lastModifiedBy>William Wright</cp:lastModifiedBy>
  <cp:revision>12</cp:revision>
  <cp:lastPrinted>2020-01-27T17:04:02Z</cp:lastPrinted>
  <dcterms:created xsi:type="dcterms:W3CDTF">2020-01-27T14:25:39Z</dcterms:created>
  <dcterms:modified xsi:type="dcterms:W3CDTF">2020-01-30T16:10:56Z</dcterms:modified>
</cp:coreProperties>
</file>