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3" r:id="rId10"/>
    <p:sldId id="264" r:id="rId11"/>
    <p:sldId id="265" r:id="rId12"/>
    <p:sldId id="267" r:id="rId13"/>
    <p:sldId id="268" r:id="rId14"/>
    <p:sldId id="271" r:id="rId15"/>
    <p:sldId id="272" r:id="rId16"/>
    <p:sldId id="269" r:id="rId17"/>
    <p:sldId id="270" r:id="rId18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1D23-48E1-4615-ABA5-B095DB125F6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AA42-A119-4EC1-A714-E494ADF24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377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1D23-48E1-4615-ABA5-B095DB125F6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AA42-A119-4EC1-A714-E494ADF24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001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1D23-48E1-4615-ABA5-B095DB125F6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AA42-A119-4EC1-A714-E494ADF24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5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1D23-48E1-4615-ABA5-B095DB125F6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AA42-A119-4EC1-A714-E494ADF24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392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1D23-48E1-4615-ABA5-B095DB125F6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AA42-A119-4EC1-A714-E494ADF24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204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1D23-48E1-4615-ABA5-B095DB125F6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AA42-A119-4EC1-A714-E494ADF24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60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1D23-48E1-4615-ABA5-B095DB125F6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AA42-A119-4EC1-A714-E494ADF24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65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1D23-48E1-4615-ABA5-B095DB125F6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AA42-A119-4EC1-A714-E494ADF24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1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1D23-48E1-4615-ABA5-B095DB125F6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AA42-A119-4EC1-A714-E494ADF24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6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1D23-48E1-4615-ABA5-B095DB125F6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AA42-A119-4EC1-A714-E494ADF24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45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81D23-48E1-4615-ABA5-B095DB125F6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AA42-A119-4EC1-A714-E494ADF24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40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481D23-48E1-4615-ABA5-B095DB125F6F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DAA42-A119-4EC1-A714-E494ADF246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17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Sentence Patterns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Variety in Writing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870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1c—Compound Sentence with tow or more semicolons.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this pattern you will use 2 or more semicolons (;) to connect 3 or more sentences that all relate to each other. </a:t>
            </a:r>
          </a:p>
          <a:p>
            <a:pPr lvl="1"/>
            <a:r>
              <a:rPr lang="en-US" dirty="0" smtClean="0"/>
              <a:t>This is just like pattern 1, but with more semicolons. </a:t>
            </a:r>
          </a:p>
          <a:p>
            <a:pPr lvl="1"/>
            <a:endParaRPr lang="en-US" dirty="0"/>
          </a:p>
          <a:p>
            <a:r>
              <a:rPr lang="en-US" dirty="0" smtClean="0"/>
              <a:t>Complete the exercises in your handout. Highlight the different independent clauses in each sentence. 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We had a lovely warm night </a:t>
            </a:r>
            <a:r>
              <a:rPr lang="en-US" dirty="0" smtClean="0"/>
              <a:t>; </a:t>
            </a:r>
            <a:r>
              <a:rPr lang="en-US" dirty="0" smtClean="0">
                <a:solidFill>
                  <a:srgbClr val="00B0F0"/>
                </a:solidFill>
              </a:rPr>
              <a:t>we felt a warm breeze </a:t>
            </a:r>
            <a:r>
              <a:rPr lang="en-US" dirty="0" smtClean="0"/>
              <a:t>; </a:t>
            </a:r>
            <a:r>
              <a:rPr lang="en-US" dirty="0" smtClean="0">
                <a:solidFill>
                  <a:srgbClr val="7030A0"/>
                </a:solidFill>
              </a:rPr>
              <a:t>we also enjoyed the smell of night jasmine. 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72573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2—Compound Sentence with Elliptical Construction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pattern seems tricky at first, but it’s actually pretty easy to use. </a:t>
            </a:r>
          </a:p>
          <a:p>
            <a:endParaRPr lang="en-US" dirty="0"/>
          </a:p>
          <a:p>
            <a:r>
              <a:rPr lang="en-US" dirty="0" smtClean="0"/>
              <a:t>You can use this pattern when you find yourself repeating the same verb in the second part of a sentence. </a:t>
            </a:r>
          </a:p>
          <a:p>
            <a:endParaRPr lang="en-US" dirty="0"/>
          </a:p>
          <a:p>
            <a:r>
              <a:rPr lang="en-US" dirty="0" smtClean="0"/>
              <a:t>If you combine two complete sentences with a semicolon AND you use the EXACT same verb (verb tense and all) before and after the semicolon, you can omit the second use of the verb.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858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2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best way to learn this is to see a bunch of examples</a:t>
            </a:r>
          </a:p>
          <a:p>
            <a:endParaRPr lang="en-US" dirty="0" smtClean="0"/>
          </a:p>
          <a:p>
            <a:r>
              <a:rPr lang="en-US" dirty="0" smtClean="0"/>
              <a:t>The beach is calm; the city is hectic. </a:t>
            </a:r>
          </a:p>
          <a:p>
            <a:pPr lvl="1"/>
            <a:r>
              <a:rPr lang="en-US" dirty="0" smtClean="0"/>
              <a:t>We can adjust the sentence above by getting rid of the second “is” and replacing it with a comma</a:t>
            </a:r>
          </a:p>
          <a:p>
            <a:pPr lvl="1"/>
            <a:r>
              <a:rPr lang="en-US" dirty="0" smtClean="0"/>
              <a:t>The beach is calm; the city, hectic. </a:t>
            </a:r>
            <a:endParaRPr lang="en-US" dirty="0"/>
          </a:p>
          <a:p>
            <a:r>
              <a:rPr lang="en-US" dirty="0" smtClean="0"/>
              <a:t>Sara likes adventure books; Peter likes informational books. </a:t>
            </a:r>
          </a:p>
          <a:p>
            <a:pPr lvl="1"/>
            <a:r>
              <a:rPr lang="en-US" dirty="0" smtClean="0"/>
              <a:t>We can adjust the sentence above by getting rid of the second “likes” and replacing it with a comma</a:t>
            </a:r>
          </a:p>
          <a:p>
            <a:pPr lvl="1"/>
            <a:r>
              <a:rPr lang="en-US" dirty="0" smtClean="0"/>
              <a:t>Sara likes adventure books; Peter, informational books.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928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2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English class is my favorite; Math class is my second favorite. </a:t>
            </a:r>
          </a:p>
          <a:p>
            <a:pPr lvl="1"/>
            <a:r>
              <a:rPr lang="en-US" dirty="0" smtClean="0"/>
              <a:t>Get rid of the second “class is my” and </a:t>
            </a:r>
            <a:r>
              <a:rPr lang="en-US" smtClean="0"/>
              <a:t>“favorite” </a:t>
            </a:r>
            <a:r>
              <a:rPr lang="en-US" dirty="0" smtClean="0"/>
              <a:t>and replace it with a comma</a:t>
            </a:r>
          </a:p>
          <a:p>
            <a:pPr lvl="1"/>
            <a:r>
              <a:rPr lang="en-US" dirty="0" smtClean="0"/>
              <a:t>English class is my favorite; Math, my second. </a:t>
            </a:r>
            <a:endParaRPr lang="en-US" dirty="0"/>
          </a:p>
          <a:p>
            <a:r>
              <a:rPr lang="en-US" dirty="0" smtClean="0"/>
              <a:t>All my friends want to watch a scary movie; I want to watch a romantic movie. </a:t>
            </a:r>
          </a:p>
          <a:p>
            <a:pPr lvl="1"/>
            <a:r>
              <a:rPr lang="en-US" dirty="0" smtClean="0"/>
              <a:t>Get rid of the second “want to watch” and replace it with a comma. </a:t>
            </a:r>
          </a:p>
          <a:p>
            <a:pPr lvl="1"/>
            <a:r>
              <a:rPr lang="en-US" dirty="0" smtClean="0"/>
              <a:t>All my friends want to watch a scary movie; I, a romantic movie. 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870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Pattern 3—Compound Sentence with Explanatory Statement (clauses separated by a colon)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5400" dirty="0" smtClean="0"/>
              <a:t>Colon    :</a:t>
            </a:r>
          </a:p>
          <a:p>
            <a:endParaRPr lang="en-US" dirty="0"/>
          </a:p>
          <a:p>
            <a:r>
              <a:rPr lang="en-US" dirty="0" smtClean="0"/>
              <a:t>General statement (idea)</a:t>
            </a:r>
            <a:r>
              <a:rPr lang="en-US" b="1" dirty="0" smtClean="0"/>
              <a:t> : </a:t>
            </a:r>
            <a:r>
              <a:rPr lang="en-US" dirty="0" smtClean="0"/>
              <a:t>Specific statement (example/explanation).</a:t>
            </a:r>
          </a:p>
          <a:p>
            <a:endParaRPr lang="en-US" dirty="0"/>
          </a:p>
          <a:p>
            <a:r>
              <a:rPr lang="en-US" dirty="0" smtClean="0"/>
              <a:t>The part of the sentence</a:t>
            </a:r>
            <a:r>
              <a:rPr lang="en-US" dirty="0" smtClean="0">
                <a:solidFill>
                  <a:srgbClr val="FF0000"/>
                </a:solidFill>
              </a:rPr>
              <a:t> BEFORE a colon MUST </a:t>
            </a:r>
            <a:r>
              <a:rPr lang="en-US" dirty="0" smtClean="0"/>
              <a:t>be an </a:t>
            </a:r>
            <a:r>
              <a:rPr lang="en-US" dirty="0" smtClean="0">
                <a:solidFill>
                  <a:srgbClr val="FF0000"/>
                </a:solidFill>
              </a:rPr>
              <a:t>independent clause (complete sentence). 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42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3--continued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“The colon performs a special function: It signals the reader that something important or explanatory will follow” (</a:t>
            </a:r>
            <a:r>
              <a:rPr lang="en-US" dirty="0" err="1" smtClean="0"/>
              <a:t>Longknife</a:t>
            </a:r>
            <a:r>
              <a:rPr lang="en-US" dirty="0"/>
              <a:t> </a:t>
            </a:r>
            <a:r>
              <a:rPr lang="en-US" dirty="0" smtClean="0"/>
              <a:t>and Sullivan 18</a:t>
            </a:r>
            <a:r>
              <a:rPr lang="en-US" smtClean="0"/>
              <a:t>).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colon lets readers know that anything AFTER the colon will help to explain or clarify the information BEFORE the colon. 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 if you have a complete sentence and you want to explain a little more about it, you can use a colon.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270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8—Dependent clauses in a pair or in a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the clauses (sentence parts) in the SERIES must be dependent (incomplete when standing alone). </a:t>
            </a:r>
            <a:r>
              <a:rPr lang="en-US" dirty="0" smtClean="0">
                <a:solidFill>
                  <a:srgbClr val="FF0000"/>
                </a:solidFill>
              </a:rPr>
              <a:t>If we gather together</a:t>
            </a:r>
            <a:r>
              <a:rPr lang="en-US" dirty="0" smtClean="0"/>
              <a:t> (that is a dependent clause/incomplete sentence if it is alone)</a:t>
            </a:r>
          </a:p>
          <a:p>
            <a:r>
              <a:rPr lang="en-US" dirty="0" smtClean="0"/>
              <a:t>The clauses in the </a:t>
            </a:r>
            <a:r>
              <a:rPr lang="en-US" dirty="0" smtClean="0">
                <a:solidFill>
                  <a:srgbClr val="FF0000"/>
                </a:solidFill>
              </a:rPr>
              <a:t>SERIES</a:t>
            </a:r>
            <a:r>
              <a:rPr lang="en-US" dirty="0" smtClean="0"/>
              <a:t> must be parallel (structured in the exact same way). </a:t>
            </a:r>
            <a:r>
              <a:rPr lang="en-US" dirty="0" smtClean="0">
                <a:solidFill>
                  <a:srgbClr val="FF0000"/>
                </a:solidFill>
              </a:rPr>
              <a:t>If we…, if we…, if we…, </a:t>
            </a:r>
            <a:endParaRPr lang="en-US" dirty="0" smtClean="0"/>
          </a:p>
          <a:p>
            <a:r>
              <a:rPr lang="en-US" dirty="0" smtClean="0"/>
              <a:t>There must be a main clause that the </a:t>
            </a:r>
            <a:r>
              <a:rPr lang="en-US" dirty="0" smtClean="0">
                <a:solidFill>
                  <a:srgbClr val="FF0000"/>
                </a:solidFill>
              </a:rPr>
              <a:t>SERIES</a:t>
            </a:r>
            <a:r>
              <a:rPr lang="en-US" dirty="0" smtClean="0"/>
              <a:t> helps to explain. </a:t>
            </a:r>
            <a:r>
              <a:rPr lang="en-US" dirty="0" smtClean="0">
                <a:solidFill>
                  <a:srgbClr val="FF0000"/>
                </a:solidFill>
              </a:rPr>
              <a:t>then we can change society.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If we gather together, if we educate ourselves, if we go to vote, </a:t>
            </a:r>
            <a:r>
              <a:rPr lang="en-US" dirty="0" smtClean="0"/>
              <a:t>then we can change society.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970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8--continued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sentence pattern works well if you would like to use one sentence to</a:t>
            </a:r>
          </a:p>
          <a:p>
            <a:pPr lvl="1"/>
            <a:r>
              <a:rPr lang="en-US" dirty="0" smtClean="0"/>
              <a:t>Summarize the major points of a single paragraph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Structure a thesis statement with three or more talking points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Bring together the main points of a composition in a single sentence—specifically in the introduction OR the conclusion of an essay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87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Sentence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038"/>
            <a:ext cx="10515600" cy="5164429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A sentence has a </a:t>
            </a:r>
            <a:r>
              <a:rPr lang="en-US" sz="3000" b="1" dirty="0" smtClean="0"/>
              <a:t>subject </a:t>
            </a:r>
            <a:r>
              <a:rPr lang="en-US" sz="3000" dirty="0" smtClean="0"/>
              <a:t>and a </a:t>
            </a:r>
            <a:r>
              <a:rPr lang="en-US" sz="3000" b="1" dirty="0" smtClean="0"/>
              <a:t>verb </a:t>
            </a:r>
            <a:r>
              <a:rPr lang="en-US" sz="3000" dirty="0" smtClean="0"/>
              <a:t>and expresses a complete thought. Most sentences have two parts: the subject, which is a noun or pronoun, and the verb. These two parts follow the basic pattern:     </a:t>
            </a:r>
          </a:p>
          <a:p>
            <a:r>
              <a:rPr lang="en-US" sz="3000" dirty="0" smtClean="0"/>
              <a:t>		</a:t>
            </a:r>
            <a:r>
              <a:rPr lang="en-US" sz="3000" b="1" dirty="0" smtClean="0"/>
              <a:t>Subject </a:t>
            </a:r>
            <a:r>
              <a:rPr lang="en-US" sz="3000" dirty="0" smtClean="0"/>
              <a:t>  ||   </a:t>
            </a:r>
            <a:r>
              <a:rPr lang="en-US" sz="3000" b="1" dirty="0" smtClean="0"/>
              <a:t>Verb</a:t>
            </a:r>
            <a:endParaRPr lang="en-US" sz="3000" dirty="0" smtClean="0"/>
          </a:p>
          <a:p>
            <a:r>
              <a:rPr lang="en-US" sz="3000" b="1" dirty="0" smtClean="0"/>
              <a:t>Lions   ||    roar.                     Students   ||   study.                      People   ||   learn. </a:t>
            </a:r>
            <a:endParaRPr lang="en-US" sz="3000" dirty="0" smtClean="0"/>
          </a:p>
          <a:p>
            <a:r>
              <a:rPr lang="en-US" sz="3000" dirty="0" smtClean="0"/>
              <a:t>Create 3 of your own examples. </a:t>
            </a:r>
          </a:p>
          <a:p>
            <a:pPr lvl="0"/>
            <a:r>
              <a:rPr lang="en-US" sz="3000" dirty="0" smtClean="0"/>
              <a:t>__________________    ||     _____________________</a:t>
            </a:r>
          </a:p>
          <a:p>
            <a:pPr lvl="0"/>
            <a:r>
              <a:rPr lang="en-US" sz="3000" dirty="0" smtClean="0"/>
              <a:t>__________________    ||     _____________________</a:t>
            </a:r>
          </a:p>
          <a:p>
            <a:pPr lvl="0"/>
            <a:r>
              <a:rPr lang="en-US" sz="3000" dirty="0" smtClean="0"/>
              <a:t>__________________    ||     _____________________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393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Growing a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3796"/>
            <a:ext cx="10515600" cy="4997003"/>
          </a:xfrm>
        </p:spPr>
        <p:txBody>
          <a:bodyPr/>
          <a:lstStyle/>
          <a:p>
            <a:r>
              <a:rPr lang="en-US" sz="3000" dirty="0"/>
              <a:t>To be more expressive, you can add some descriptive words (called modifiers) to the subject, the verb, or both. </a:t>
            </a:r>
          </a:p>
          <a:p>
            <a:r>
              <a:rPr lang="en-US" sz="3000" dirty="0"/>
              <a:t>Large male lions     ||     roar loudly.                 </a:t>
            </a: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  </a:t>
            </a:r>
            <a:r>
              <a:rPr lang="en-US" sz="3000" dirty="0"/>
              <a:t>Serious students      ||     study. 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Create 3 of your own examples</a:t>
            </a:r>
          </a:p>
          <a:p>
            <a:pPr lvl="0"/>
            <a:r>
              <a:rPr lang="en-US" sz="3000" dirty="0"/>
              <a:t>__________________    ||     _____________________</a:t>
            </a:r>
          </a:p>
          <a:p>
            <a:pPr lvl="0"/>
            <a:r>
              <a:rPr lang="en-US" sz="3000" dirty="0"/>
              <a:t>__________________    ||     _____________________</a:t>
            </a:r>
          </a:p>
          <a:p>
            <a:pPr lvl="0"/>
            <a:r>
              <a:rPr lang="en-US" sz="3000" dirty="0"/>
              <a:t>__________________    ||     _____________________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9779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1—Compound Sentence with Semicolon and No Conjunction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    verb    ;     subject      verb</a:t>
            </a:r>
          </a:p>
          <a:p>
            <a:endParaRPr lang="en-US" dirty="0"/>
          </a:p>
          <a:p>
            <a:r>
              <a:rPr lang="en-US" dirty="0" smtClean="0"/>
              <a:t>Start with two sentences that have a related topic. 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She dove from the starting block into the pool. </a:t>
            </a:r>
            <a:r>
              <a:rPr lang="en-US" dirty="0" smtClean="0">
                <a:solidFill>
                  <a:srgbClr val="00B050"/>
                </a:solidFill>
              </a:rPr>
              <a:t>The cold water gave her a jolt. </a:t>
            </a:r>
          </a:p>
          <a:p>
            <a:r>
              <a:rPr lang="en-US" dirty="0" smtClean="0"/>
              <a:t>These two sentences are about the same topic and can be combined to form one sentence. 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</a:rPr>
              <a:t>She dove from the starting block into the pool; the cold water gave her a jolt. </a:t>
            </a:r>
          </a:p>
          <a:p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508122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Combine the following short sentences into longer sentences using a semicolon. </a:t>
            </a:r>
          </a:p>
          <a:p>
            <a:endParaRPr lang="en-US" dirty="0"/>
          </a:p>
          <a:p>
            <a:r>
              <a:rPr lang="en-US" dirty="0" smtClean="0"/>
              <a:t>There are only a few days left of summer. We should go to the beach. </a:t>
            </a:r>
          </a:p>
          <a:p>
            <a:endParaRPr lang="en-US" dirty="0"/>
          </a:p>
          <a:p>
            <a:r>
              <a:rPr lang="en-US" dirty="0" smtClean="0"/>
              <a:t>I want to take my kids to the zoo. They have a new penguin exhibit.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591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that both sides of a semicolon MUST be independent clauses (stand alone sentences). Identify which of the following sentences has a semicolon used incorrectly. Correct the mistake. </a:t>
            </a:r>
          </a:p>
          <a:p>
            <a:endParaRPr lang="en-US" dirty="0"/>
          </a:p>
          <a:p>
            <a:r>
              <a:rPr lang="en-US" dirty="0" smtClean="0"/>
              <a:t>I went to the library; the book I wanted was checked out. </a:t>
            </a:r>
          </a:p>
          <a:p>
            <a:endParaRPr lang="en-US" dirty="0"/>
          </a:p>
          <a:p>
            <a:r>
              <a:rPr lang="en-US" dirty="0" smtClean="0"/>
              <a:t>I like to go to Panera; because I like the soup.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668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 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Use sentence pattern 1 to help you learn new vocabulary words. </a:t>
            </a:r>
          </a:p>
          <a:p>
            <a:endParaRPr lang="en-US" dirty="0"/>
          </a:p>
          <a:p>
            <a:r>
              <a:rPr lang="en-US" u="sng" dirty="0" smtClean="0"/>
              <a:t>Comport </a:t>
            </a:r>
            <a:r>
              <a:rPr lang="en-US" dirty="0" smtClean="0"/>
              <a:t>yourself with dignity; comport means to conduct oneself in a certain way. 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u="sng" dirty="0" smtClean="0"/>
              <a:t>marauders</a:t>
            </a:r>
            <a:r>
              <a:rPr lang="en-US" dirty="0" smtClean="0"/>
              <a:t> took every last valuable item from the castle; to maraud is to plunder, raid, or steal. </a:t>
            </a:r>
          </a:p>
          <a:p>
            <a:r>
              <a:rPr lang="en-US" dirty="0" smtClean="0"/>
              <a:t>Create sentences (in the form of sentence pattern 1) that define the vocabulary word; you can use the back of your vocab sheet or a new piece </a:t>
            </a:r>
            <a:r>
              <a:rPr lang="en-US" smtClean="0"/>
              <a:t>of paper.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471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1a—Compound Sentence with Conjunctive Adverb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Conjunctive adverbs add variety to sentence pattern 1. </a:t>
            </a:r>
          </a:p>
          <a:p>
            <a:r>
              <a:rPr lang="en-US" dirty="0" smtClean="0"/>
              <a:t>A conjunctive adverb is similar to a coordinating conjunction, but it has 4 or more letters in the word instead of 2 or 3.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211006"/>
              </p:ext>
            </p:extLst>
          </p:nvPr>
        </p:nvGraphicFramePr>
        <p:xfrm>
          <a:off x="1362299" y="3256965"/>
          <a:ext cx="8128000" cy="3474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7756">
                <a:tc>
                  <a:txBody>
                    <a:bodyPr/>
                    <a:lstStyle/>
                    <a:p>
                      <a:r>
                        <a:rPr lang="en-US" dirty="0" smtClean="0"/>
                        <a:t>Conjunctive Adverbs (4 or more letters)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Coordinating Conjunctions (2 or 3 letters)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3810">
                <a:tc>
                  <a:txBody>
                    <a:bodyPr/>
                    <a:lstStyle/>
                    <a:p>
                      <a:r>
                        <a:rPr lang="en-US" dirty="0" smtClean="0"/>
                        <a:t>However</a:t>
                      </a:r>
                    </a:p>
                    <a:p>
                      <a:r>
                        <a:rPr lang="en-US" dirty="0" smtClean="0"/>
                        <a:t>Hence</a:t>
                      </a:r>
                    </a:p>
                    <a:p>
                      <a:r>
                        <a:rPr lang="en-US" dirty="0" smtClean="0"/>
                        <a:t>Therefore</a:t>
                      </a:r>
                    </a:p>
                    <a:p>
                      <a:r>
                        <a:rPr lang="en-US" dirty="0" smtClean="0"/>
                        <a:t>Thus</a:t>
                      </a:r>
                    </a:p>
                    <a:p>
                      <a:r>
                        <a:rPr lang="en-US" dirty="0" smtClean="0"/>
                        <a:t>Then</a:t>
                      </a:r>
                    </a:p>
                    <a:p>
                      <a:r>
                        <a:rPr lang="en-US" dirty="0" smtClean="0"/>
                        <a:t>Moreover</a:t>
                      </a:r>
                    </a:p>
                    <a:p>
                      <a:r>
                        <a:rPr lang="en-US" dirty="0" smtClean="0"/>
                        <a:t>Nevertheless</a:t>
                      </a:r>
                    </a:p>
                    <a:p>
                      <a:r>
                        <a:rPr lang="en-US" dirty="0" smtClean="0"/>
                        <a:t>Likewise</a:t>
                      </a:r>
                    </a:p>
                    <a:p>
                      <a:r>
                        <a:rPr lang="en-US" dirty="0" smtClean="0"/>
                        <a:t>Consequently</a:t>
                      </a:r>
                    </a:p>
                    <a:p>
                      <a:r>
                        <a:rPr lang="en-US" dirty="0" smtClean="0"/>
                        <a:t>Accordingly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</a:t>
                      </a:r>
                    </a:p>
                    <a:p>
                      <a:r>
                        <a:rPr lang="en-US" dirty="0" smtClean="0"/>
                        <a:t>And</a:t>
                      </a:r>
                    </a:p>
                    <a:p>
                      <a:r>
                        <a:rPr lang="en-US" dirty="0" smtClean="0"/>
                        <a:t>Nor</a:t>
                      </a:r>
                    </a:p>
                    <a:p>
                      <a:r>
                        <a:rPr lang="en-US" dirty="0" smtClean="0"/>
                        <a:t>But</a:t>
                      </a:r>
                    </a:p>
                    <a:p>
                      <a:r>
                        <a:rPr lang="en-US" dirty="0" smtClean="0"/>
                        <a:t>Or</a:t>
                      </a:r>
                    </a:p>
                    <a:p>
                      <a:r>
                        <a:rPr lang="en-US" dirty="0" smtClean="0"/>
                        <a:t>Yet</a:t>
                      </a:r>
                    </a:p>
                    <a:p>
                      <a:r>
                        <a:rPr lang="en-US" dirty="0" smtClean="0"/>
                        <a:t>So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3886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 1b—Compound Sentence with Coordinating Conjunction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that this pattern uses a comma instead of a semicolon. </a:t>
            </a:r>
          </a:p>
          <a:p>
            <a:endParaRPr lang="en-US" dirty="0"/>
          </a:p>
          <a:p>
            <a:r>
              <a:rPr lang="en-US" dirty="0" smtClean="0"/>
              <a:t>Subject    verb, (coordinating conjunction) subject   verb. </a:t>
            </a:r>
          </a:p>
          <a:p>
            <a:endParaRPr lang="en-US" dirty="0"/>
          </a:p>
          <a:p>
            <a:r>
              <a:rPr lang="en-US" dirty="0" smtClean="0"/>
              <a:t>See handout for activity.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244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1128</Words>
  <Application>Microsoft Office PowerPoint</Application>
  <PresentationFormat>Widescreen</PresentationFormat>
  <Paragraphs>129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Sentence Patterns</vt:lpstr>
      <vt:lpstr>Basic Sentence Structure</vt:lpstr>
      <vt:lpstr>Growing a Sentence</vt:lpstr>
      <vt:lpstr>Pattern 1—Compound Sentence with Semicolon and No Conjunction</vt:lpstr>
      <vt:lpstr>Pattern 1</vt:lpstr>
      <vt:lpstr>Pattern 1</vt:lpstr>
      <vt:lpstr>Vocab Practice </vt:lpstr>
      <vt:lpstr>Pattern 1a—Compound Sentence with Conjunctive Adverb</vt:lpstr>
      <vt:lpstr>Pattern 1b—Compound Sentence with Coordinating Conjunction</vt:lpstr>
      <vt:lpstr>Pattern 1c—Compound Sentence with tow or more semicolons.</vt:lpstr>
      <vt:lpstr>Pattern 2—Compound Sentence with Elliptical Construction</vt:lpstr>
      <vt:lpstr>Pattern 2 continued</vt:lpstr>
      <vt:lpstr>Pattern 2 Continued</vt:lpstr>
      <vt:lpstr>Pattern 3—Compound Sentence with Explanatory Statement (clauses separated by a colon)</vt:lpstr>
      <vt:lpstr>Pattern 3--continued</vt:lpstr>
      <vt:lpstr>Pattern 8—Dependent clauses in a pair or in a series</vt:lpstr>
      <vt:lpstr>Pattern 8--continued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Sentence Patterns</dc:title>
  <dc:creator>Leah Bootes</dc:creator>
  <cp:lastModifiedBy>Leah Bootes</cp:lastModifiedBy>
  <cp:revision>32</cp:revision>
  <cp:lastPrinted>2018-10-12T10:20:05Z</cp:lastPrinted>
  <dcterms:created xsi:type="dcterms:W3CDTF">2018-10-06T15:39:46Z</dcterms:created>
  <dcterms:modified xsi:type="dcterms:W3CDTF">2018-11-28T13:25:04Z</dcterms:modified>
</cp:coreProperties>
</file>