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0"/>
  </p:notesMasterIdLst>
  <p:handoutMasterIdLst>
    <p:handoutMasterId r:id="rId21"/>
  </p:handoutMasterIdLst>
  <p:sldIdLst>
    <p:sldId id="267" r:id="rId5"/>
    <p:sldId id="268" r:id="rId6"/>
    <p:sldId id="270" r:id="rId7"/>
    <p:sldId id="272" r:id="rId8"/>
    <p:sldId id="273" r:id="rId9"/>
    <p:sldId id="274" r:id="rId10"/>
    <p:sldId id="275" r:id="rId11"/>
    <p:sldId id="271" r:id="rId12"/>
    <p:sldId id="282" r:id="rId13"/>
    <p:sldId id="276" r:id="rId14"/>
    <p:sldId id="277" r:id="rId15"/>
    <p:sldId id="278" r:id="rId16"/>
    <p:sldId id="279" r:id="rId17"/>
    <p:sldId id="280" r:id="rId18"/>
    <p:sldId id="269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EDC17-DBF3-48BA-B552-21F6A26073E5}" v="6" dt="2019-09-17T01:42:52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ther Karper" userId="6ea3f153ada6f8d6" providerId="LiveId" clId="{461E007B-3DD7-4AB2-A757-522E234203C3}"/>
    <pc:docChg chg="undo custSel addSld modSld">
      <pc:chgData name="Luther Karper" userId="6ea3f153ada6f8d6" providerId="LiveId" clId="{461E007B-3DD7-4AB2-A757-522E234203C3}" dt="2019-08-25T16:25:23.713" v="912" actId="27636"/>
      <pc:docMkLst>
        <pc:docMk/>
      </pc:docMkLst>
      <pc:sldChg chg="modSp">
        <pc:chgData name="Luther Karper" userId="6ea3f153ada6f8d6" providerId="LiveId" clId="{461E007B-3DD7-4AB2-A757-522E234203C3}" dt="2019-08-25T16:12:26.393" v="160" actId="20577"/>
        <pc:sldMkLst>
          <pc:docMk/>
          <pc:sldMk cId="2893308598" sldId="275"/>
        </pc:sldMkLst>
        <pc:spChg chg="mod">
          <ac:chgData name="Luther Karper" userId="6ea3f153ada6f8d6" providerId="LiveId" clId="{461E007B-3DD7-4AB2-A757-522E234203C3}" dt="2019-08-25T16:12:26.393" v="160" actId="20577"/>
          <ac:spMkLst>
            <pc:docMk/>
            <pc:sldMk cId="2893308598" sldId="275"/>
            <ac:spMk id="3" creationId="{8C736D36-AAA6-4111-9938-0C8240F74CC3}"/>
          </ac:spMkLst>
        </pc:spChg>
      </pc:sldChg>
      <pc:sldChg chg="modSp add">
        <pc:chgData name="Luther Karper" userId="6ea3f153ada6f8d6" providerId="LiveId" clId="{461E007B-3DD7-4AB2-A757-522E234203C3}" dt="2019-08-25T16:25:23.713" v="912" actId="27636"/>
        <pc:sldMkLst>
          <pc:docMk/>
          <pc:sldMk cId="2223746298" sldId="278"/>
        </pc:sldMkLst>
        <pc:spChg chg="mod">
          <ac:chgData name="Luther Karper" userId="6ea3f153ada6f8d6" providerId="LiveId" clId="{461E007B-3DD7-4AB2-A757-522E234203C3}" dt="2019-08-25T16:14:50.974" v="181" actId="255"/>
          <ac:spMkLst>
            <pc:docMk/>
            <pc:sldMk cId="2223746298" sldId="278"/>
            <ac:spMk id="2" creationId="{543A9A29-C198-4A8E-A1E2-383A8487CA74}"/>
          </ac:spMkLst>
        </pc:spChg>
        <pc:spChg chg="mod">
          <ac:chgData name="Luther Karper" userId="6ea3f153ada6f8d6" providerId="LiveId" clId="{461E007B-3DD7-4AB2-A757-522E234203C3}" dt="2019-08-25T16:25:23.713" v="912" actId="27636"/>
          <ac:spMkLst>
            <pc:docMk/>
            <pc:sldMk cId="2223746298" sldId="278"/>
            <ac:spMk id="3" creationId="{99EDF46C-A1B5-432A-B84B-F2EEBB8876D0}"/>
          </ac:spMkLst>
        </pc:spChg>
      </pc:sldChg>
    </pc:docChg>
  </pc:docChgLst>
  <pc:docChgLst>
    <pc:chgData name="Luther Karper" userId="6ea3f153ada6f8d6" providerId="LiveId" clId="{3CCEDC17-DBF3-48BA-B552-21F6A26073E5}"/>
    <pc:docChg chg="undo redo custSel addSld modSld">
      <pc:chgData name="Luther Karper" userId="6ea3f153ada6f8d6" providerId="LiveId" clId="{3CCEDC17-DBF3-48BA-B552-21F6A26073E5}" dt="2019-09-17T01:44:12.934" v="926" actId="20577"/>
      <pc:docMkLst>
        <pc:docMk/>
      </pc:docMkLst>
      <pc:sldChg chg="modSp">
        <pc:chgData name="Luther Karper" userId="6ea3f153ada6f8d6" providerId="LiveId" clId="{3CCEDC17-DBF3-48BA-B552-21F6A26073E5}" dt="2019-09-16T22:53:28.914" v="717" actId="20577"/>
        <pc:sldMkLst>
          <pc:docMk/>
          <pc:sldMk cId="3322434072" sldId="269"/>
        </pc:sldMkLst>
        <pc:spChg chg="mod">
          <ac:chgData name="Luther Karper" userId="6ea3f153ada6f8d6" providerId="LiveId" clId="{3CCEDC17-DBF3-48BA-B552-21F6A26073E5}" dt="2019-09-16T22:53:28.914" v="717" actId="20577"/>
          <ac:spMkLst>
            <pc:docMk/>
            <pc:sldMk cId="3322434072" sldId="269"/>
            <ac:spMk id="3" creationId="{A4140DD9-3782-43FA-AD5D-CD6A72B4BBCA}"/>
          </ac:spMkLst>
        </pc:spChg>
      </pc:sldChg>
      <pc:sldChg chg="modSp">
        <pc:chgData name="Luther Karper" userId="6ea3f153ada6f8d6" providerId="LiveId" clId="{3CCEDC17-DBF3-48BA-B552-21F6A26073E5}" dt="2019-09-17T01:43:17.382" v="906" actId="1076"/>
        <pc:sldMkLst>
          <pc:docMk/>
          <pc:sldMk cId="2578583994" sldId="271"/>
        </pc:sldMkLst>
        <pc:spChg chg="mod">
          <ac:chgData name="Luther Karper" userId="6ea3f153ada6f8d6" providerId="LiveId" clId="{3CCEDC17-DBF3-48BA-B552-21F6A26073E5}" dt="2019-09-17T01:43:17.382" v="906" actId="1076"/>
          <ac:spMkLst>
            <pc:docMk/>
            <pc:sldMk cId="2578583994" sldId="271"/>
            <ac:spMk id="2" creationId="{E0E8861C-9CD0-4CD1-B993-4D434E32C4F3}"/>
          </ac:spMkLst>
        </pc:spChg>
        <pc:spChg chg="mod">
          <ac:chgData name="Luther Karper" userId="6ea3f153ada6f8d6" providerId="LiveId" clId="{3CCEDC17-DBF3-48BA-B552-21F6A26073E5}" dt="2019-09-17T01:43:15.063" v="905" actId="1076"/>
          <ac:spMkLst>
            <pc:docMk/>
            <pc:sldMk cId="2578583994" sldId="271"/>
            <ac:spMk id="3" creationId="{EB3A9873-693A-4B30-ADC9-2A4E4C43AB6D}"/>
          </ac:spMkLst>
        </pc:spChg>
      </pc:sldChg>
      <pc:sldChg chg="addSp modSp">
        <pc:chgData name="Luther Karper" userId="6ea3f153ada6f8d6" providerId="LiveId" clId="{3CCEDC17-DBF3-48BA-B552-21F6A26073E5}" dt="2019-09-16T22:31:16.567" v="92" actId="20577"/>
        <pc:sldMkLst>
          <pc:docMk/>
          <pc:sldMk cId="1506995692" sldId="272"/>
        </pc:sldMkLst>
        <pc:spChg chg="mod">
          <ac:chgData name="Luther Karper" userId="6ea3f153ada6f8d6" providerId="LiveId" clId="{3CCEDC17-DBF3-48BA-B552-21F6A26073E5}" dt="2019-09-16T22:30:41.825" v="1" actId="1076"/>
          <ac:spMkLst>
            <pc:docMk/>
            <pc:sldMk cId="1506995692" sldId="272"/>
            <ac:spMk id="2" creationId="{B68467FA-2245-4121-9E09-8848149E4C9F}"/>
          </ac:spMkLst>
        </pc:spChg>
        <pc:spChg chg="add mod">
          <ac:chgData name="Luther Karper" userId="6ea3f153ada6f8d6" providerId="LiveId" clId="{3CCEDC17-DBF3-48BA-B552-21F6A26073E5}" dt="2019-09-16T22:31:16.567" v="92" actId="20577"/>
          <ac:spMkLst>
            <pc:docMk/>
            <pc:sldMk cId="1506995692" sldId="272"/>
            <ac:spMk id="4" creationId="{CFB28C8C-AD04-4DF3-8016-E5A0053F17AF}"/>
          </ac:spMkLst>
        </pc:spChg>
      </pc:sldChg>
      <pc:sldChg chg="modSp">
        <pc:chgData name="Luther Karper" userId="6ea3f153ada6f8d6" providerId="LiveId" clId="{3CCEDC17-DBF3-48BA-B552-21F6A26073E5}" dt="2019-09-16T22:33:33.830" v="156" actId="20577"/>
        <pc:sldMkLst>
          <pc:docMk/>
          <pc:sldMk cId="216242278" sldId="273"/>
        </pc:sldMkLst>
        <pc:spChg chg="mod">
          <ac:chgData name="Luther Karper" userId="6ea3f153ada6f8d6" providerId="LiveId" clId="{3CCEDC17-DBF3-48BA-B552-21F6A26073E5}" dt="2019-09-16T22:33:27.229" v="148" actId="1076"/>
          <ac:spMkLst>
            <pc:docMk/>
            <pc:sldMk cId="216242278" sldId="273"/>
            <ac:spMk id="2" creationId="{B68467FA-2245-4121-9E09-8848149E4C9F}"/>
          </ac:spMkLst>
        </pc:spChg>
        <pc:spChg chg="mod">
          <ac:chgData name="Luther Karper" userId="6ea3f153ada6f8d6" providerId="LiveId" clId="{3CCEDC17-DBF3-48BA-B552-21F6A26073E5}" dt="2019-09-16T22:33:31.168" v="153" actId="20577"/>
          <ac:spMkLst>
            <pc:docMk/>
            <pc:sldMk cId="216242278" sldId="273"/>
            <ac:spMk id="3" creationId="{8C736D36-AAA6-4111-9938-0C8240F74CC3}"/>
          </ac:spMkLst>
        </pc:spChg>
        <pc:spChg chg="mod">
          <ac:chgData name="Luther Karper" userId="6ea3f153ada6f8d6" providerId="LiveId" clId="{3CCEDC17-DBF3-48BA-B552-21F6A26073E5}" dt="2019-09-16T22:33:33.830" v="156" actId="20577"/>
          <ac:spMkLst>
            <pc:docMk/>
            <pc:sldMk cId="216242278" sldId="273"/>
            <ac:spMk id="4" creationId="{274B1E6D-8AE3-458C-AC52-8CB2B3DCE454}"/>
          </ac:spMkLst>
        </pc:spChg>
      </pc:sldChg>
      <pc:sldChg chg="addSp modSp">
        <pc:chgData name="Luther Karper" userId="6ea3f153ada6f8d6" providerId="LiveId" clId="{3CCEDC17-DBF3-48BA-B552-21F6A26073E5}" dt="2019-09-16T22:34:16.997" v="179" actId="20577"/>
        <pc:sldMkLst>
          <pc:docMk/>
          <pc:sldMk cId="3412406156" sldId="274"/>
        </pc:sldMkLst>
        <pc:spChg chg="mod">
          <ac:chgData name="Luther Karper" userId="6ea3f153ada6f8d6" providerId="LiveId" clId="{3CCEDC17-DBF3-48BA-B552-21F6A26073E5}" dt="2019-09-16T22:34:16.997" v="179" actId="20577"/>
          <ac:spMkLst>
            <pc:docMk/>
            <pc:sldMk cId="3412406156" sldId="274"/>
            <ac:spMk id="3" creationId="{8C736D36-AAA6-4111-9938-0C8240F74CC3}"/>
          </ac:spMkLst>
        </pc:spChg>
        <pc:spChg chg="add">
          <ac:chgData name="Luther Karper" userId="6ea3f153ada6f8d6" providerId="LiveId" clId="{3CCEDC17-DBF3-48BA-B552-21F6A26073E5}" dt="2019-09-16T22:33:50.017" v="157"/>
          <ac:spMkLst>
            <pc:docMk/>
            <pc:sldMk cId="3412406156" sldId="274"/>
            <ac:spMk id="4" creationId="{BD57D6E8-EB27-4EC3-A754-EB09AF1A124D}"/>
          </ac:spMkLst>
        </pc:spChg>
      </pc:sldChg>
      <pc:sldChg chg="addSp modSp">
        <pc:chgData name="Luther Karper" userId="6ea3f153ada6f8d6" providerId="LiveId" clId="{3CCEDC17-DBF3-48BA-B552-21F6A26073E5}" dt="2019-09-17T01:34:42.751" v="718" actId="20577"/>
        <pc:sldMkLst>
          <pc:docMk/>
          <pc:sldMk cId="2893308598" sldId="275"/>
        </pc:sldMkLst>
        <pc:spChg chg="add mod">
          <ac:chgData name="Luther Karper" userId="6ea3f153ada6f8d6" providerId="LiveId" clId="{3CCEDC17-DBF3-48BA-B552-21F6A26073E5}" dt="2019-09-17T01:34:42.751" v="718" actId="20577"/>
          <ac:spMkLst>
            <pc:docMk/>
            <pc:sldMk cId="2893308598" sldId="275"/>
            <ac:spMk id="4" creationId="{27FE51D6-4D7E-4905-B029-30B5F4432253}"/>
          </ac:spMkLst>
        </pc:spChg>
      </pc:sldChg>
      <pc:sldChg chg="modSp">
        <pc:chgData name="Luther Karper" userId="6ea3f153ada6f8d6" providerId="LiveId" clId="{3CCEDC17-DBF3-48BA-B552-21F6A26073E5}" dt="2019-09-16T22:48:18.211" v="657" actId="313"/>
        <pc:sldMkLst>
          <pc:docMk/>
          <pc:sldMk cId="1184957324" sldId="276"/>
        </pc:sldMkLst>
        <pc:spChg chg="mod">
          <ac:chgData name="Luther Karper" userId="6ea3f153ada6f8d6" providerId="LiveId" clId="{3CCEDC17-DBF3-48BA-B552-21F6A26073E5}" dt="2019-09-16T22:48:18.211" v="657" actId="313"/>
          <ac:spMkLst>
            <pc:docMk/>
            <pc:sldMk cId="1184957324" sldId="276"/>
            <ac:spMk id="3" creationId="{D2CB37CA-E5F1-4E4D-A82E-0301F846E735}"/>
          </ac:spMkLst>
        </pc:spChg>
      </pc:sldChg>
      <pc:sldChg chg="modSp">
        <pc:chgData name="Luther Karper" userId="6ea3f153ada6f8d6" providerId="LiveId" clId="{3CCEDC17-DBF3-48BA-B552-21F6A26073E5}" dt="2019-09-16T22:48:50.125" v="675" actId="20577"/>
        <pc:sldMkLst>
          <pc:docMk/>
          <pc:sldMk cId="3728364281" sldId="277"/>
        </pc:sldMkLst>
        <pc:spChg chg="mod">
          <ac:chgData name="Luther Karper" userId="6ea3f153ada6f8d6" providerId="LiveId" clId="{3CCEDC17-DBF3-48BA-B552-21F6A26073E5}" dt="2019-09-16T22:48:50.125" v="675" actId="20577"/>
          <ac:spMkLst>
            <pc:docMk/>
            <pc:sldMk cId="3728364281" sldId="277"/>
            <ac:spMk id="3" creationId="{B1C58AA3-C7A8-41BE-803C-69BFC1EE9900}"/>
          </ac:spMkLst>
        </pc:spChg>
      </pc:sldChg>
      <pc:sldChg chg="modSp">
        <pc:chgData name="Luther Karper" userId="6ea3f153ada6f8d6" providerId="LiveId" clId="{3CCEDC17-DBF3-48BA-B552-21F6A26073E5}" dt="2019-09-16T22:52:11.429" v="678" actId="115"/>
        <pc:sldMkLst>
          <pc:docMk/>
          <pc:sldMk cId="2223746298" sldId="278"/>
        </pc:sldMkLst>
        <pc:spChg chg="mod">
          <ac:chgData name="Luther Karper" userId="6ea3f153ada6f8d6" providerId="LiveId" clId="{3CCEDC17-DBF3-48BA-B552-21F6A26073E5}" dt="2019-09-16T22:52:11.429" v="678" actId="115"/>
          <ac:spMkLst>
            <pc:docMk/>
            <pc:sldMk cId="2223746298" sldId="278"/>
            <ac:spMk id="3" creationId="{99EDF46C-A1B5-432A-B84B-F2EEBB8876D0}"/>
          </ac:spMkLst>
        </pc:spChg>
      </pc:sldChg>
      <pc:sldChg chg="add">
        <pc:chgData name="Luther Karper" userId="6ea3f153ada6f8d6" providerId="LiveId" clId="{3CCEDC17-DBF3-48BA-B552-21F6A26073E5}" dt="2019-09-17T01:42:34.438" v="887"/>
        <pc:sldMkLst>
          <pc:docMk/>
          <pc:sldMk cId="4195122102" sldId="281"/>
        </pc:sldMkLst>
      </pc:sldChg>
      <pc:sldChg chg="modSp add">
        <pc:chgData name="Luther Karper" userId="6ea3f153ada6f8d6" providerId="LiveId" clId="{3CCEDC17-DBF3-48BA-B552-21F6A26073E5}" dt="2019-09-17T01:44:12.934" v="926" actId="20577"/>
        <pc:sldMkLst>
          <pc:docMk/>
          <pc:sldMk cId="1911283670" sldId="282"/>
        </pc:sldMkLst>
        <pc:spChg chg="mod">
          <ac:chgData name="Luther Karper" userId="6ea3f153ada6f8d6" providerId="LiveId" clId="{3CCEDC17-DBF3-48BA-B552-21F6A26073E5}" dt="2019-09-17T01:43:28.321" v="908" actId="1076"/>
          <ac:spMkLst>
            <pc:docMk/>
            <pc:sldMk cId="1911283670" sldId="282"/>
            <ac:spMk id="2" creationId="{E0E8861C-9CD0-4CD1-B993-4D434E32C4F3}"/>
          </ac:spMkLst>
        </pc:spChg>
        <pc:spChg chg="mod">
          <ac:chgData name="Luther Karper" userId="6ea3f153ada6f8d6" providerId="LiveId" clId="{3CCEDC17-DBF3-48BA-B552-21F6A26073E5}" dt="2019-09-17T01:44:12.934" v="926" actId="20577"/>
          <ac:spMkLst>
            <pc:docMk/>
            <pc:sldMk cId="1911283670" sldId="282"/>
            <ac:spMk id="3" creationId="{EB3A9873-693A-4B30-ADC9-2A4E4C43AB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9/17/2019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9/17/2019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612" y="1905003"/>
            <a:ext cx="10515600" cy="1625599"/>
          </a:xfrm>
        </p:spPr>
        <p:txBody>
          <a:bodyPr>
            <a:normAutofit/>
          </a:bodyPr>
          <a:lstStyle/>
          <a:p>
            <a:r>
              <a:rPr lang="en-US" sz="6000" dirty="0"/>
              <a:t>How to Pronounce Latin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(</a:t>
            </a:r>
            <a:r>
              <a:rPr lang="en-US" sz="4000" dirty="0" err="1"/>
              <a:t>Quōmodo</a:t>
            </a:r>
            <a:r>
              <a:rPr lang="en-US" sz="4000" dirty="0"/>
              <a:t> Lingua </a:t>
            </a:r>
            <a:r>
              <a:rPr lang="en-US" sz="4000" dirty="0" err="1"/>
              <a:t>Latīna</a:t>
            </a:r>
            <a:r>
              <a:rPr lang="en-US" sz="4000" dirty="0"/>
              <a:t> </a:t>
            </a:r>
            <a:r>
              <a:rPr lang="en-US" sz="4000" dirty="0" err="1"/>
              <a:t>Prōnuntianda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/>
          <a:p>
            <a:r>
              <a:rPr lang="en-US" sz="2800" cap="none" dirty="0"/>
              <a:t>Latin I (A-2)</a:t>
            </a:r>
          </a:p>
          <a:p>
            <a:r>
              <a:rPr lang="en-US" sz="2800" cap="none" dirty="0"/>
              <a:t>09/17/19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DBD9-07D0-4676-93E3-A9A9063F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-6531"/>
            <a:ext cx="9751060" cy="1168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Litterae</a:t>
            </a:r>
            <a:r>
              <a:rPr lang="en-US" sz="4800" dirty="0"/>
              <a:t> </a:t>
            </a:r>
            <a:r>
              <a:rPr lang="en-US" sz="4800" dirty="0" err="1"/>
              <a:t>cōnsonantēs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37CA-E5F1-4E4D-A82E-0301F846E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219200"/>
            <a:ext cx="9751060" cy="4851400"/>
          </a:xfrm>
        </p:spPr>
        <p:txBody>
          <a:bodyPr>
            <a:noAutofit/>
          </a:bodyPr>
          <a:lstStyle/>
          <a:p>
            <a:r>
              <a:rPr lang="en-US" sz="3200" dirty="0"/>
              <a:t>Generally pronounced like their English equivalents, with a few exceptions</a:t>
            </a:r>
          </a:p>
          <a:p>
            <a:r>
              <a:rPr lang="en-US" sz="3200" dirty="0"/>
              <a:t>“bs” is pronounced like “</a:t>
            </a:r>
            <a:r>
              <a:rPr lang="en-US" sz="3200" dirty="0" err="1"/>
              <a:t>ps</a:t>
            </a:r>
            <a:r>
              <a:rPr lang="en-US" sz="3200" dirty="0"/>
              <a:t>” (“</a:t>
            </a:r>
            <a:r>
              <a:rPr lang="en-US" sz="3200" dirty="0" err="1"/>
              <a:t>urbs</a:t>
            </a:r>
            <a:r>
              <a:rPr lang="en-US" sz="3200" dirty="0"/>
              <a:t>”)</a:t>
            </a:r>
          </a:p>
          <a:p>
            <a:r>
              <a:rPr lang="en-US" sz="3200" dirty="0"/>
              <a:t>“c” and “g” are always hard (“</a:t>
            </a:r>
            <a:r>
              <a:rPr lang="en-US" sz="3200" dirty="0" err="1"/>
              <a:t>cito</a:t>
            </a:r>
            <a:r>
              <a:rPr lang="en-US" sz="3200" dirty="0"/>
              <a:t>” and “</a:t>
            </a:r>
            <a:r>
              <a:rPr lang="en-US" sz="3200" dirty="0" err="1"/>
              <a:t>gelidum</a:t>
            </a:r>
            <a:r>
              <a:rPr lang="en-US" sz="3200" dirty="0"/>
              <a:t>”)</a:t>
            </a:r>
          </a:p>
          <a:p>
            <a:r>
              <a:rPr lang="en-US" sz="3200" dirty="0"/>
              <a:t>“h” is like the “h” in “</a:t>
            </a:r>
            <a:r>
              <a:rPr lang="en-US" sz="3200" u="sng" dirty="0"/>
              <a:t>h</a:t>
            </a:r>
            <a:r>
              <a:rPr lang="en-US" sz="3200" dirty="0"/>
              <a:t>at” (“</a:t>
            </a:r>
            <a:r>
              <a:rPr lang="en-US" sz="3200" dirty="0" err="1"/>
              <a:t>habeō</a:t>
            </a:r>
            <a:r>
              <a:rPr lang="en-US" sz="3200" dirty="0"/>
              <a:t>”)</a:t>
            </a:r>
          </a:p>
          <a:p>
            <a:pPr lvl="1"/>
            <a:r>
              <a:rPr lang="en-US" sz="2800" dirty="0"/>
              <a:t>basically a breath that precedes a vowel or diphthong</a:t>
            </a:r>
          </a:p>
          <a:p>
            <a:r>
              <a:rPr lang="en-US" sz="3200" dirty="0"/>
              <a:t>“</a:t>
            </a:r>
            <a:r>
              <a:rPr lang="en-US" sz="3200" dirty="0" err="1"/>
              <a:t>i</a:t>
            </a:r>
            <a:r>
              <a:rPr lang="en-US" sz="3200" dirty="0"/>
              <a:t>” the consonant is pronounced like the “y” in “</a:t>
            </a:r>
            <a:r>
              <a:rPr lang="en-US" sz="3200" u="sng" dirty="0"/>
              <a:t>y</a:t>
            </a:r>
            <a:r>
              <a:rPr lang="en-US" sz="3200" dirty="0"/>
              <a:t>awn”</a:t>
            </a:r>
          </a:p>
          <a:p>
            <a:pPr lvl="1"/>
            <a:r>
              <a:rPr lang="en-US" sz="2800" dirty="0"/>
              <a:t>“</a:t>
            </a:r>
            <a:r>
              <a:rPr lang="en-US" sz="2800" dirty="0" err="1"/>
              <a:t>iam</a:t>
            </a:r>
            <a:r>
              <a:rPr lang="en-US" sz="2800" dirty="0"/>
              <a:t>” </a:t>
            </a:r>
          </a:p>
          <a:p>
            <a:r>
              <a:rPr lang="en-US" sz="3200" dirty="0"/>
              <a:t>“v” is pronounced like the “w” in “</a:t>
            </a:r>
            <a:r>
              <a:rPr lang="en-US" sz="3200" u="sng" dirty="0"/>
              <a:t>w</a:t>
            </a:r>
            <a:r>
              <a:rPr lang="en-US" sz="3200" dirty="0"/>
              <a:t>et” (“</a:t>
            </a:r>
            <a:r>
              <a:rPr lang="en-US" sz="3200" dirty="0" err="1"/>
              <a:t>fluvius</a:t>
            </a:r>
            <a:r>
              <a:rPr lang="en-US" sz="3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1849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B796-25AA-45CB-AAC8-174A32B9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76200"/>
            <a:ext cx="9751060" cy="1168400"/>
          </a:xfrm>
        </p:spPr>
        <p:txBody>
          <a:bodyPr>
            <a:normAutofit/>
          </a:bodyPr>
          <a:lstStyle/>
          <a:p>
            <a:r>
              <a:rPr lang="en-US" sz="5400" dirty="0" err="1"/>
              <a:t>Litterae</a:t>
            </a:r>
            <a:r>
              <a:rPr lang="en-US" sz="5400" dirty="0"/>
              <a:t> </a:t>
            </a:r>
            <a:r>
              <a:rPr lang="en-US" sz="5400" dirty="0" err="1"/>
              <a:t>cōnsonantēs</a:t>
            </a:r>
            <a:r>
              <a:rPr lang="en-US" sz="5400" dirty="0"/>
              <a:t> (con.)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58AA3-C7A8-41BE-803C-69BFC1EE9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244600"/>
            <a:ext cx="11201400" cy="4267200"/>
          </a:xfrm>
        </p:spPr>
        <p:txBody>
          <a:bodyPr>
            <a:no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qu</a:t>
            </a:r>
            <a:r>
              <a:rPr lang="en-US" sz="2800" dirty="0"/>
              <a:t>” is pronounced like the “</a:t>
            </a:r>
            <a:r>
              <a:rPr lang="en-US" sz="2800" dirty="0" err="1"/>
              <a:t>qu</a:t>
            </a:r>
            <a:r>
              <a:rPr lang="en-US" sz="2800" dirty="0"/>
              <a:t>” in “</a:t>
            </a:r>
            <a:r>
              <a:rPr lang="en-US" sz="2800" u="sng" dirty="0"/>
              <a:t>qu</a:t>
            </a:r>
            <a:r>
              <a:rPr lang="en-US" sz="2800" dirty="0"/>
              <a:t>it” (“</a:t>
            </a:r>
            <a:r>
              <a:rPr lang="en-US" sz="2800" dirty="0" err="1"/>
              <a:t>quem</a:t>
            </a:r>
            <a:r>
              <a:rPr lang="en-US" sz="2800" dirty="0"/>
              <a:t>”)</a:t>
            </a:r>
          </a:p>
          <a:p>
            <a:r>
              <a:rPr lang="en-US" sz="2800" dirty="0"/>
              <a:t>“</a:t>
            </a:r>
            <a:r>
              <a:rPr lang="en-US" sz="2800" dirty="0" err="1"/>
              <a:t>su</a:t>
            </a:r>
            <a:r>
              <a:rPr lang="en-US" sz="2800" dirty="0"/>
              <a:t>” is sometimes pronounced like the “</a:t>
            </a:r>
            <a:r>
              <a:rPr lang="en-US" sz="2800" dirty="0" err="1"/>
              <a:t>su</a:t>
            </a:r>
            <a:r>
              <a:rPr lang="en-US" sz="2800" dirty="0"/>
              <a:t>” in “per</a:t>
            </a:r>
            <a:r>
              <a:rPr lang="en-US" sz="2800" u="sng" dirty="0"/>
              <a:t>su</a:t>
            </a:r>
            <a:r>
              <a:rPr lang="en-US" sz="2800" dirty="0"/>
              <a:t>ade” (“</a:t>
            </a:r>
            <a:r>
              <a:rPr lang="en-US" sz="2800" dirty="0" err="1"/>
              <a:t>suādeo</a:t>
            </a:r>
            <a:r>
              <a:rPr lang="en-US" sz="2800" dirty="0"/>
              <a:t>”)</a:t>
            </a:r>
          </a:p>
          <a:p>
            <a:r>
              <a:rPr lang="en-US" sz="2800" dirty="0"/>
              <a:t>“</a:t>
            </a:r>
            <a:r>
              <a:rPr lang="en-US" sz="2800" dirty="0" err="1"/>
              <a:t>gu</a:t>
            </a:r>
            <a:r>
              <a:rPr lang="en-US" sz="2800" dirty="0"/>
              <a:t>” is sometimes pronounced like the “</a:t>
            </a:r>
            <a:r>
              <a:rPr lang="en-US" sz="2800" dirty="0" err="1"/>
              <a:t>gu</a:t>
            </a:r>
            <a:r>
              <a:rPr lang="en-US" sz="2800" dirty="0"/>
              <a:t>” in “an</a:t>
            </a:r>
            <a:r>
              <a:rPr lang="en-US" sz="2800" u="sng" dirty="0"/>
              <a:t>gu</a:t>
            </a:r>
            <a:r>
              <a:rPr lang="en-US" sz="2800" dirty="0"/>
              <a:t>ish” (“</a:t>
            </a:r>
            <a:r>
              <a:rPr lang="en-US" sz="2800" dirty="0" err="1"/>
              <a:t>anguis</a:t>
            </a:r>
            <a:r>
              <a:rPr lang="en-US" sz="2800" dirty="0"/>
              <a:t>”)</a:t>
            </a:r>
          </a:p>
          <a:p>
            <a:r>
              <a:rPr lang="en-US" sz="2800" dirty="0"/>
              <a:t>“x” is pronounced like the “x” in “a</a:t>
            </a:r>
            <a:r>
              <a:rPr lang="en-US" sz="2800" u="sng" dirty="0"/>
              <a:t>x</a:t>
            </a:r>
            <a:r>
              <a:rPr lang="en-US" sz="2800" dirty="0"/>
              <a:t>e”</a:t>
            </a:r>
          </a:p>
          <a:p>
            <a:r>
              <a:rPr lang="en-US" sz="2800" dirty="0"/>
              <a:t>“r” is rolled</a:t>
            </a:r>
          </a:p>
          <a:p>
            <a:r>
              <a:rPr lang="en-US" sz="2800" dirty="0"/>
              <a:t>“s” is pronounced like the “s” in “</a:t>
            </a:r>
            <a:r>
              <a:rPr lang="en-US" sz="2800" u="sng" dirty="0"/>
              <a:t>s</a:t>
            </a:r>
            <a:r>
              <a:rPr lang="en-US" sz="2800" dirty="0"/>
              <a:t>erpent”</a:t>
            </a:r>
          </a:p>
          <a:p>
            <a:r>
              <a:rPr lang="en-US" sz="2800" dirty="0"/>
              <a:t>“z” is pronounced like the “</a:t>
            </a:r>
            <a:r>
              <a:rPr lang="en-US" sz="2800" dirty="0" err="1"/>
              <a:t>dz</a:t>
            </a:r>
            <a:r>
              <a:rPr lang="en-US" sz="2800" dirty="0"/>
              <a:t>” in “</a:t>
            </a:r>
            <a:r>
              <a:rPr lang="en-US" sz="2800" dirty="0" err="1"/>
              <a:t>ga</a:t>
            </a:r>
            <a:r>
              <a:rPr lang="en-US" sz="2800" u="sng" dirty="0" err="1"/>
              <a:t>dz</a:t>
            </a:r>
            <a:r>
              <a:rPr lang="en-US" sz="2800" dirty="0" err="1"/>
              <a:t>ooks</a:t>
            </a:r>
            <a:r>
              <a:rPr lang="en-US" sz="2800" dirty="0"/>
              <a:t>”</a:t>
            </a:r>
          </a:p>
          <a:p>
            <a:r>
              <a:rPr lang="en-US" sz="2800" dirty="0"/>
              <a:t>“</a:t>
            </a:r>
            <a:r>
              <a:rPr lang="en-US" sz="2800" dirty="0" err="1"/>
              <a:t>ch</a:t>
            </a:r>
            <a:r>
              <a:rPr lang="en-US" sz="2800" dirty="0"/>
              <a:t>”, “</a:t>
            </a:r>
            <a:r>
              <a:rPr lang="en-US" sz="2800" dirty="0" err="1"/>
              <a:t>ph</a:t>
            </a:r>
            <a:r>
              <a:rPr lang="en-US" sz="2800" dirty="0"/>
              <a:t>”, and “</a:t>
            </a:r>
            <a:r>
              <a:rPr lang="en-US" sz="2800" dirty="0" err="1"/>
              <a:t>th</a:t>
            </a:r>
            <a:r>
              <a:rPr lang="en-US" sz="2800" dirty="0"/>
              <a:t>” are aspirated consonants and always hard </a:t>
            </a:r>
          </a:p>
          <a:p>
            <a:pPr lvl="1"/>
            <a:r>
              <a:rPr lang="en-US" sz="2400" dirty="0"/>
              <a:t>“chorus”, “</a:t>
            </a:r>
            <a:r>
              <a:rPr lang="en-US" sz="2400" dirty="0" err="1"/>
              <a:t>philosophia</a:t>
            </a:r>
            <a:r>
              <a:rPr lang="en-US" sz="2400" dirty="0"/>
              <a:t>”, “</a:t>
            </a:r>
            <a:r>
              <a:rPr lang="en-US" sz="2400" dirty="0" err="1"/>
              <a:t>theātrum</a:t>
            </a:r>
            <a:r>
              <a:rPr lang="en-US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3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9A29-C198-4A8E-A1E2-383A8487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638" y="0"/>
            <a:ext cx="9751060" cy="11684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Accentuation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DF46C-A1B5-432A-B84B-F2EEBB887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143000"/>
            <a:ext cx="11125200" cy="5283200"/>
          </a:xfrm>
        </p:spPr>
        <p:txBody>
          <a:bodyPr>
            <a:noAutofit/>
          </a:bodyPr>
          <a:lstStyle/>
          <a:p>
            <a:r>
              <a:rPr lang="en-US" sz="3200" dirty="0"/>
              <a:t>All syllables are pronounced in Latin</a:t>
            </a:r>
          </a:p>
          <a:p>
            <a:r>
              <a:rPr lang="en-US" sz="3200" dirty="0"/>
              <a:t>A Latin word has as many syllables as it has vowels or diphthongs</a:t>
            </a:r>
          </a:p>
          <a:p>
            <a:r>
              <a:rPr lang="en-US" sz="3200" dirty="0"/>
              <a:t>Each Latin word has one syllable that is stressed during pronunciation</a:t>
            </a:r>
          </a:p>
          <a:p>
            <a:r>
              <a:rPr lang="en-US" sz="3200" dirty="0"/>
              <a:t>The accent always falls on either the next to last syllable (</a:t>
            </a:r>
            <a:r>
              <a:rPr lang="en-US" sz="3200" u="sng" dirty="0"/>
              <a:t>the penult</a:t>
            </a:r>
            <a:r>
              <a:rPr lang="en-US" sz="3200" dirty="0"/>
              <a:t>) or the syllable before the next to last (</a:t>
            </a:r>
            <a:r>
              <a:rPr lang="en-US" sz="3200" u="sng" dirty="0"/>
              <a:t>the antepenult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37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Accentuation (con.)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the </a:t>
            </a:r>
            <a:r>
              <a:rPr lang="en-US" sz="3600" u="sng" dirty="0"/>
              <a:t>penult is long</a:t>
            </a:r>
            <a:r>
              <a:rPr lang="en-US" sz="3600" i="1" u="sng" dirty="0"/>
              <a:t>, </a:t>
            </a:r>
            <a:r>
              <a:rPr lang="en-US" sz="3600" u="sng" dirty="0"/>
              <a:t>it is stressed</a:t>
            </a:r>
            <a:endParaRPr lang="en-US" sz="3600" dirty="0"/>
          </a:p>
          <a:p>
            <a:r>
              <a:rPr lang="en-US" sz="3600" dirty="0"/>
              <a:t>If the </a:t>
            </a:r>
            <a:r>
              <a:rPr lang="en-US" sz="3600" u="sng" dirty="0"/>
              <a:t>penult is short, the antepenult is stressed</a:t>
            </a:r>
          </a:p>
          <a:p>
            <a:r>
              <a:rPr lang="en-US" sz="3600" dirty="0"/>
              <a:t>A syllable is long if: </a:t>
            </a:r>
          </a:p>
          <a:p>
            <a:pPr lvl="1"/>
            <a:r>
              <a:rPr lang="en-US" sz="3200" dirty="0"/>
              <a:t>it contains a long vowels or a diphthong</a:t>
            </a:r>
          </a:p>
          <a:p>
            <a:pPr lvl="1"/>
            <a:r>
              <a:rPr lang="en-US" sz="3200" dirty="0"/>
              <a:t>It contains short vowel followed by two or more consonants </a:t>
            </a:r>
          </a:p>
        </p:txBody>
      </p:sp>
    </p:spTree>
    <p:extLst>
      <p:ext uri="{BB962C8B-B14F-4D97-AF65-F5344CB8AC3E}">
        <p14:creationId xmlns:p14="http://schemas.microsoft.com/office/powerpoint/2010/main" val="28913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31800"/>
            <a:ext cx="11506200" cy="1168400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/>
              <a:t>Accentuation and Pronunciation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11049000" cy="4775200"/>
          </a:xfrm>
        </p:spPr>
        <p:txBody>
          <a:bodyPr>
            <a:noAutofit/>
          </a:bodyPr>
          <a:lstStyle/>
          <a:p>
            <a:r>
              <a:rPr lang="en-US" sz="4000" dirty="0"/>
              <a:t>Lingua </a:t>
            </a:r>
            <a:r>
              <a:rPr lang="en-US" sz="4000" dirty="0" err="1"/>
              <a:t>Latīna</a:t>
            </a:r>
            <a:endParaRPr lang="en-US" sz="4000" dirty="0"/>
          </a:p>
          <a:p>
            <a:r>
              <a:rPr lang="en-US" sz="4000" dirty="0" err="1"/>
              <a:t>Circum</a:t>
            </a:r>
            <a:r>
              <a:rPr lang="en-US" sz="4000" dirty="0"/>
              <a:t> </a:t>
            </a:r>
            <a:r>
              <a:rPr lang="en-US" sz="4000" dirty="0" err="1"/>
              <a:t>Rōmam</a:t>
            </a:r>
            <a:r>
              <a:rPr lang="en-US" sz="4000" dirty="0"/>
              <a:t> </a:t>
            </a:r>
            <a:r>
              <a:rPr lang="en-US" sz="4000" dirty="0" err="1"/>
              <a:t>est</a:t>
            </a:r>
            <a:r>
              <a:rPr lang="en-US" sz="4000" dirty="0"/>
              <a:t> </a:t>
            </a:r>
            <a:r>
              <a:rPr lang="en-US" sz="4000" dirty="0" err="1"/>
              <a:t>mūrus</a:t>
            </a:r>
            <a:r>
              <a:rPr lang="en-US" sz="4000" dirty="0"/>
              <a:t> </a:t>
            </a:r>
            <a:r>
              <a:rPr lang="en-US" sz="4000" dirty="0" err="1"/>
              <a:t>antīquus</a:t>
            </a:r>
            <a:endParaRPr lang="en-US" sz="4000" dirty="0"/>
          </a:p>
          <a:p>
            <a:r>
              <a:rPr lang="en-US" sz="4000" dirty="0" err="1"/>
              <a:t>Ubi</a:t>
            </a:r>
            <a:r>
              <a:rPr lang="en-US" sz="4000" dirty="0"/>
              <a:t> </a:t>
            </a:r>
            <a:r>
              <a:rPr lang="en-US" sz="4000" dirty="0" err="1"/>
              <a:t>est</a:t>
            </a:r>
            <a:r>
              <a:rPr lang="en-US" sz="4000" dirty="0"/>
              <a:t> Italia? In </a:t>
            </a:r>
            <a:r>
              <a:rPr lang="en-US" sz="4000" dirty="0" err="1"/>
              <a:t>Eurōpā</a:t>
            </a:r>
            <a:r>
              <a:rPr lang="en-US" sz="4000" dirty="0"/>
              <a:t> </a:t>
            </a:r>
            <a:r>
              <a:rPr lang="en-US" sz="4000" dirty="0" err="1"/>
              <a:t>est</a:t>
            </a:r>
            <a:r>
              <a:rPr lang="en-US" sz="4000" dirty="0"/>
              <a:t>!</a:t>
            </a:r>
          </a:p>
          <a:p>
            <a:r>
              <a:rPr lang="en-US" sz="4000" dirty="0" err="1"/>
              <a:t>Rhēnus</a:t>
            </a:r>
            <a:r>
              <a:rPr lang="en-US" sz="4000" dirty="0"/>
              <a:t> et </a:t>
            </a:r>
            <a:r>
              <a:rPr lang="en-US" sz="4000" dirty="0" err="1"/>
              <a:t>Dānuvius</a:t>
            </a:r>
            <a:r>
              <a:rPr lang="en-US" sz="4000" dirty="0"/>
              <a:t> </a:t>
            </a:r>
            <a:r>
              <a:rPr lang="en-US" sz="4000" dirty="0" err="1"/>
              <a:t>sunt</a:t>
            </a:r>
            <a:r>
              <a:rPr lang="en-US" sz="4000" dirty="0"/>
              <a:t> </a:t>
            </a:r>
            <a:r>
              <a:rPr lang="en-US" sz="4000" dirty="0" err="1"/>
              <a:t>fluviī</a:t>
            </a:r>
            <a:r>
              <a:rPr lang="en-US" sz="4000" dirty="0"/>
              <a:t> in </a:t>
            </a:r>
            <a:r>
              <a:rPr lang="en-US" sz="4000" dirty="0" err="1"/>
              <a:t>Germāniā</a:t>
            </a:r>
            <a:r>
              <a:rPr lang="en-US" sz="4000" dirty="0"/>
              <a:t>.</a:t>
            </a:r>
          </a:p>
          <a:p>
            <a:r>
              <a:rPr lang="en-US" sz="4000" dirty="0"/>
              <a:t>In </a:t>
            </a:r>
            <a:r>
              <a:rPr lang="en-US" sz="4000" dirty="0" err="1"/>
              <a:t>imperiō</a:t>
            </a:r>
            <a:r>
              <a:rPr lang="en-US" sz="4000" dirty="0"/>
              <a:t> </a:t>
            </a:r>
            <a:r>
              <a:rPr lang="en-US" sz="4000" dirty="0" err="1"/>
              <a:t>Rōmānō</a:t>
            </a:r>
            <a:r>
              <a:rPr lang="en-US" sz="4000" dirty="0"/>
              <a:t> </a:t>
            </a:r>
            <a:r>
              <a:rPr lang="en-US" sz="4000" dirty="0" err="1"/>
              <a:t>multae</a:t>
            </a:r>
            <a:r>
              <a:rPr lang="en-US" sz="4000" dirty="0"/>
              <a:t> </a:t>
            </a:r>
            <a:r>
              <a:rPr lang="en-US" sz="4000" dirty="0" err="1"/>
              <a:t>sunt</a:t>
            </a:r>
            <a:r>
              <a:rPr lang="en-US" sz="4000" dirty="0"/>
              <a:t> </a:t>
            </a:r>
            <a:r>
              <a:rPr lang="en-US" sz="4000" dirty="0" err="1"/>
              <a:t>prōvinciae</a:t>
            </a:r>
            <a:r>
              <a:rPr lang="en-US" sz="4000" dirty="0"/>
              <a:t>.</a:t>
            </a:r>
          </a:p>
          <a:p>
            <a:r>
              <a:rPr lang="en-US" sz="4000" dirty="0"/>
              <a:t>‘B’ </a:t>
            </a:r>
            <a:r>
              <a:rPr lang="en-US" sz="4000" dirty="0" err="1"/>
              <a:t>littera</a:t>
            </a:r>
            <a:r>
              <a:rPr lang="en-US" sz="4000" dirty="0"/>
              <a:t> </a:t>
            </a:r>
            <a:r>
              <a:rPr lang="en-US" sz="4000" dirty="0" err="1"/>
              <a:t>secunda</a:t>
            </a:r>
            <a:r>
              <a:rPr lang="en-US" sz="4000" dirty="0"/>
              <a:t> </a:t>
            </a:r>
            <a:r>
              <a:rPr lang="en-US" sz="4000" dirty="0" err="1"/>
              <a:t>est</a:t>
            </a:r>
            <a:r>
              <a:rPr lang="en-US" sz="4000" dirty="0"/>
              <a:t>; ‘C’ </a:t>
            </a:r>
            <a:r>
              <a:rPr lang="en-US" sz="4000" dirty="0" err="1"/>
              <a:t>littera</a:t>
            </a:r>
            <a:r>
              <a:rPr lang="en-US" sz="4000" dirty="0"/>
              <a:t> </a:t>
            </a:r>
            <a:r>
              <a:rPr lang="en-US" sz="4000" dirty="0" err="1"/>
              <a:t>tertia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ED94-284A-44DE-B2EB-970858E1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how to pronounce an ancient language?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40DD9-3782-43FA-AD5D-CD6A72B4B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Latin grammarians of later periods discuss pronunciation </a:t>
            </a:r>
          </a:p>
          <a:p>
            <a:r>
              <a:rPr lang="en-US" sz="2800" dirty="0"/>
              <a:t>Latin words were spelled differently in non-literary documents and inscriptions</a:t>
            </a:r>
          </a:p>
          <a:p>
            <a:r>
              <a:rPr lang="en-US" sz="2800" dirty="0"/>
              <a:t>The way Latin was transliterated into other languages </a:t>
            </a:r>
          </a:p>
          <a:p>
            <a:r>
              <a:rPr lang="en-US" sz="2800" dirty="0"/>
              <a:t>Latin verse allows us to understand vowel lengths </a:t>
            </a:r>
          </a:p>
          <a:p>
            <a:r>
              <a:rPr lang="en-US" sz="2800" dirty="0"/>
              <a:t>By comparing Romance pronunciations</a:t>
            </a:r>
          </a:p>
          <a:p>
            <a:pPr lvl="1"/>
            <a:r>
              <a:rPr lang="en-US" sz="2400" dirty="0"/>
              <a:t>Languages tend to shift in pronunciation in predictable ways</a:t>
            </a:r>
          </a:p>
          <a:p>
            <a:pPr lvl="1"/>
            <a:r>
              <a:rPr lang="en-US" sz="2400" dirty="0"/>
              <a:t>This means that we can “reverse engineer” Latin with reasonable confidence</a:t>
            </a:r>
          </a:p>
        </p:txBody>
      </p:sp>
    </p:spTree>
    <p:extLst>
      <p:ext uri="{BB962C8B-B14F-4D97-AF65-F5344CB8AC3E}">
        <p14:creationId xmlns:p14="http://schemas.microsoft.com/office/powerpoint/2010/main" val="33224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F574-044B-44DE-91F7-7D9EA4AA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-142603"/>
            <a:ext cx="9751060" cy="1168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Ecce </a:t>
            </a:r>
            <a:r>
              <a:rPr lang="en-US" sz="4400" b="1" dirty="0" err="1"/>
              <a:t>omnēs</a:t>
            </a:r>
            <a:r>
              <a:rPr lang="en-US" sz="4400" b="1" dirty="0"/>
              <a:t> </a:t>
            </a:r>
            <a:r>
              <a:rPr lang="en-US" sz="4400" b="1" dirty="0" err="1"/>
              <a:t>litterae</a:t>
            </a:r>
            <a:r>
              <a:rPr lang="en-US" sz="4400" b="1" dirty="0"/>
              <a:t> </a:t>
            </a:r>
            <a:r>
              <a:rPr lang="en-US" sz="4400" b="1" dirty="0" err="1"/>
              <a:t>Latīnae</a:t>
            </a:r>
            <a:r>
              <a:rPr lang="en-US" sz="4400" b="1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4E00C-0255-405B-B467-51DC53FFC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3" y="1025797"/>
            <a:ext cx="3962400" cy="504480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3600" b="1" dirty="0" err="1"/>
              <a:t>Litterae</a:t>
            </a:r>
            <a:r>
              <a:rPr lang="en-US" sz="3600" b="1" dirty="0"/>
              <a:t> </a:t>
            </a:r>
            <a:r>
              <a:rPr lang="en-US" sz="3600" b="1" dirty="0" err="1"/>
              <a:t>vōcālēs</a:t>
            </a:r>
            <a:endParaRPr lang="en-US" sz="3600" b="1" dirty="0"/>
          </a:p>
          <a:p>
            <a:r>
              <a:rPr lang="en-US" sz="3600" b="1" dirty="0"/>
              <a:t>A – “ā”</a:t>
            </a:r>
          </a:p>
          <a:p>
            <a:r>
              <a:rPr lang="en-US" sz="3600" b="1" dirty="0"/>
              <a:t>E – “ē”</a:t>
            </a:r>
          </a:p>
          <a:p>
            <a:r>
              <a:rPr lang="en-US" sz="3600" b="1" dirty="0"/>
              <a:t>I – “ī”</a:t>
            </a:r>
          </a:p>
          <a:p>
            <a:r>
              <a:rPr lang="en-US" sz="3600" b="1" dirty="0"/>
              <a:t>O – “ō”</a:t>
            </a:r>
          </a:p>
          <a:p>
            <a:r>
              <a:rPr lang="en-US" sz="3600" b="1" dirty="0"/>
              <a:t>U(V) – “ū”</a:t>
            </a:r>
          </a:p>
          <a:p>
            <a:r>
              <a:rPr lang="en-US" sz="3600" b="1" dirty="0"/>
              <a:t>Y – “</a:t>
            </a:r>
            <a:r>
              <a:rPr lang="en-US" sz="3600" b="1" dirty="0" err="1"/>
              <a:t>ypsīlon</a:t>
            </a:r>
            <a:r>
              <a:rPr lang="en-US" sz="3600" b="1" dirty="0"/>
              <a:t>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12F559-2916-47AE-AEA3-A63EA3253E5F}"/>
              </a:ext>
            </a:extLst>
          </p:cNvPr>
          <p:cNvGrpSpPr/>
          <p:nvPr/>
        </p:nvGrpSpPr>
        <p:grpSpPr>
          <a:xfrm>
            <a:off x="3941294" y="914400"/>
            <a:ext cx="10316579" cy="6370975"/>
            <a:chOff x="3282393" y="1706342"/>
            <a:chExt cx="9623692" cy="55508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F7C28B-BAB3-4448-872B-1FAB78F780F9}"/>
                </a:ext>
              </a:extLst>
            </p:cNvPr>
            <p:cNvSpPr txBox="1"/>
            <p:nvPr/>
          </p:nvSpPr>
          <p:spPr>
            <a:xfrm>
              <a:off x="3282393" y="1706342"/>
              <a:ext cx="7321470" cy="555084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2800" b="1" dirty="0" err="1"/>
                <a:t>Litterae</a:t>
              </a:r>
              <a:r>
                <a:rPr lang="en-US" sz="2800" b="1" dirty="0"/>
                <a:t> </a:t>
              </a:r>
              <a:r>
                <a:rPr lang="en-US" sz="2800" b="1" dirty="0" err="1"/>
                <a:t>cōnsonantēs</a:t>
              </a:r>
              <a:endParaRPr lang="en-US" sz="2800" b="1" dirty="0"/>
            </a:p>
            <a:p>
              <a:r>
                <a:rPr lang="en-US" sz="3400" b="1" dirty="0"/>
                <a:t>B – “</a:t>
              </a:r>
              <a:r>
                <a:rPr lang="en-US" sz="3400" b="1" dirty="0" err="1"/>
                <a:t>bē</a:t>
              </a:r>
              <a:r>
                <a:rPr lang="en-US" sz="3400" b="1" dirty="0"/>
                <a:t>”</a:t>
              </a:r>
            </a:p>
            <a:p>
              <a:r>
                <a:rPr lang="en-US" sz="3400" b="1" dirty="0"/>
                <a:t>C – “</a:t>
              </a:r>
              <a:r>
                <a:rPr lang="en-US" sz="3400" b="1" dirty="0" err="1"/>
                <a:t>cē</a:t>
              </a:r>
              <a:r>
                <a:rPr lang="en-US" sz="3400" b="1" dirty="0"/>
                <a:t>”</a:t>
              </a:r>
            </a:p>
            <a:p>
              <a:r>
                <a:rPr lang="en-US" sz="3400" b="1" dirty="0"/>
                <a:t>D – “</a:t>
              </a:r>
              <a:r>
                <a:rPr lang="en-US" sz="3400" b="1" dirty="0" err="1"/>
                <a:t>dē</a:t>
              </a:r>
              <a:r>
                <a:rPr lang="en-US" sz="3400" b="1" dirty="0"/>
                <a:t>”</a:t>
              </a:r>
            </a:p>
            <a:p>
              <a:r>
                <a:rPr lang="en-US" sz="3400" b="1" dirty="0"/>
                <a:t>F – “</a:t>
              </a:r>
              <a:r>
                <a:rPr lang="en-US" sz="3400" b="1" dirty="0" err="1"/>
                <a:t>ef</a:t>
              </a:r>
              <a:r>
                <a:rPr lang="en-US" sz="3400" b="1" dirty="0"/>
                <a:t>”</a:t>
              </a:r>
            </a:p>
            <a:p>
              <a:r>
                <a:rPr lang="en-US" sz="3400" b="1" dirty="0"/>
                <a:t>G – “</a:t>
              </a:r>
              <a:r>
                <a:rPr lang="en-US" sz="3400" b="1" dirty="0" err="1"/>
                <a:t>gē</a:t>
              </a:r>
              <a:r>
                <a:rPr lang="en-US" sz="3400" b="1" dirty="0"/>
                <a:t>”</a:t>
              </a:r>
            </a:p>
            <a:p>
              <a:r>
                <a:rPr lang="en-US" sz="3400" b="1" dirty="0"/>
                <a:t>H – “ha”</a:t>
              </a:r>
            </a:p>
            <a:p>
              <a:r>
                <a:rPr lang="en-US" sz="3400" b="1" dirty="0"/>
                <a:t>I – “ī”</a:t>
              </a:r>
            </a:p>
            <a:p>
              <a:r>
                <a:rPr lang="en-US" sz="3400" b="1" dirty="0"/>
                <a:t>K – “</a:t>
              </a:r>
              <a:r>
                <a:rPr lang="en-US" sz="3400" b="1" dirty="0" err="1"/>
                <a:t>kā</a:t>
              </a:r>
              <a:r>
                <a:rPr lang="en-US" sz="3400" b="1" dirty="0"/>
                <a:t>”</a:t>
              </a:r>
            </a:p>
            <a:p>
              <a:r>
                <a:rPr lang="en-US" sz="3400" b="1" dirty="0"/>
                <a:t>L – “el”</a:t>
              </a:r>
            </a:p>
            <a:p>
              <a:r>
                <a:rPr lang="en-US" sz="3400" b="1" dirty="0"/>
                <a:t>M – “</a:t>
              </a:r>
              <a:r>
                <a:rPr lang="en-US" sz="3400" b="1" dirty="0" err="1"/>
                <a:t>em</a:t>
              </a:r>
              <a:r>
                <a:rPr lang="en-US" sz="3400" b="1" dirty="0"/>
                <a:t>”</a:t>
              </a:r>
            </a:p>
            <a:p>
              <a:pPr lvl="1"/>
              <a:r>
                <a:rPr lang="en-US" sz="3400" b="1" dirty="0"/>
                <a:t/>
              </a:r>
              <a:br>
                <a:rPr lang="en-US" sz="3400" b="1" dirty="0"/>
              </a:br>
              <a:r>
                <a:rPr lang="en-US" sz="3400" b="1" dirty="0"/>
                <a:t>N – “en”</a:t>
              </a:r>
            </a:p>
            <a:p>
              <a:pPr lvl="1"/>
              <a:r>
                <a:rPr lang="en-US" sz="3400" b="1" dirty="0"/>
                <a:t>P – “</a:t>
              </a:r>
              <a:r>
                <a:rPr lang="en-US" sz="3400" b="1" dirty="0" err="1"/>
                <a:t>pē</a:t>
              </a:r>
              <a:r>
                <a:rPr lang="en-US" sz="3400" b="1" dirty="0"/>
                <a:t>”</a:t>
              </a:r>
            </a:p>
            <a:p>
              <a:pPr lvl="1"/>
              <a:r>
                <a:rPr lang="en-US" sz="3400" b="1" dirty="0"/>
                <a:t>Q – “</a:t>
              </a:r>
              <a:r>
                <a:rPr lang="en-US" sz="3400" b="1" dirty="0" err="1"/>
                <a:t>cū</a:t>
              </a:r>
              <a:r>
                <a:rPr lang="en-US" sz="3400" b="1" dirty="0"/>
                <a:t>”</a:t>
              </a:r>
            </a:p>
            <a:p>
              <a:pPr lvl="1"/>
              <a:r>
                <a:rPr lang="en-US" sz="3400" b="1" dirty="0"/>
                <a:t>R – “</a:t>
              </a:r>
              <a:r>
                <a:rPr lang="en-US" sz="3400" b="1" dirty="0" err="1"/>
                <a:t>er</a:t>
              </a:r>
              <a:r>
                <a:rPr lang="en-US" sz="3400" b="1" dirty="0"/>
                <a:t>”</a:t>
              </a:r>
            </a:p>
            <a:p>
              <a:pPr lvl="1"/>
              <a:r>
                <a:rPr lang="en-US" sz="3400" b="1" dirty="0"/>
                <a:t>S – “</a:t>
              </a:r>
              <a:r>
                <a:rPr lang="en-US" sz="3400" b="1" dirty="0" err="1"/>
                <a:t>es</a:t>
              </a:r>
              <a:r>
                <a:rPr lang="en-US" sz="3400" b="1" dirty="0"/>
                <a:t>”</a:t>
              </a:r>
            </a:p>
            <a:p>
              <a:pPr lvl="1"/>
              <a:r>
                <a:rPr lang="en-US" sz="3400" b="1" dirty="0"/>
                <a:t>T – “</a:t>
              </a:r>
              <a:r>
                <a:rPr lang="en-US" sz="3400" b="1" dirty="0" err="1"/>
                <a:t>tē</a:t>
              </a:r>
              <a:r>
                <a:rPr lang="en-US" sz="3400" b="1" dirty="0"/>
                <a:t>”</a:t>
              </a:r>
            </a:p>
            <a:p>
              <a:pPr lvl="1"/>
              <a:r>
                <a:rPr lang="en-US" sz="3400" b="1" dirty="0"/>
                <a:t>V – “ū”</a:t>
              </a:r>
            </a:p>
            <a:p>
              <a:pPr lvl="1"/>
              <a:r>
                <a:rPr lang="en-US" sz="3400" b="1" dirty="0"/>
                <a:t>X – “ix”</a:t>
              </a:r>
            </a:p>
            <a:p>
              <a:pPr lvl="1"/>
              <a:r>
                <a:rPr lang="en-US" sz="3400" b="1" dirty="0"/>
                <a:t>Z – “</a:t>
              </a:r>
              <a:r>
                <a:rPr lang="en-US" sz="3400" b="1" dirty="0" err="1"/>
                <a:t>zēta</a:t>
              </a:r>
              <a:r>
                <a:rPr lang="en-US" sz="3400" b="1" dirty="0"/>
                <a:t>”</a:t>
              </a:r>
            </a:p>
            <a:p>
              <a:endParaRPr lang="en-US" sz="34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A8A4F4-53AE-4AE4-9FFF-14A5BFC4E23B}"/>
                </a:ext>
              </a:extLst>
            </p:cNvPr>
            <p:cNvSpPr/>
            <p:nvPr/>
          </p:nvSpPr>
          <p:spPr>
            <a:xfrm>
              <a:off x="8338053" y="1807193"/>
              <a:ext cx="4568032" cy="616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75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67FA-2245-4121-9E09-8848149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 – “ā”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6D36-AAA6-4111-9938-0C8240F7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4951729" cy="4267200"/>
          </a:xfrm>
        </p:spPr>
        <p:txBody>
          <a:bodyPr>
            <a:normAutofit/>
          </a:bodyPr>
          <a:lstStyle/>
          <a:p>
            <a:r>
              <a:rPr lang="en-US" sz="3200" dirty="0" err="1"/>
              <a:t>Vōcālis</a:t>
            </a:r>
            <a:r>
              <a:rPr lang="en-US" sz="3200" dirty="0"/>
              <a:t> brevis: a </a:t>
            </a:r>
          </a:p>
          <a:p>
            <a:pPr lvl="1"/>
            <a:r>
              <a:rPr lang="en-US" sz="2800" dirty="0"/>
              <a:t>Short a</a:t>
            </a:r>
          </a:p>
          <a:p>
            <a:pPr lvl="1"/>
            <a:r>
              <a:rPr lang="en-US" sz="2800" dirty="0"/>
              <a:t>Pronounced like the “a” in “</a:t>
            </a:r>
            <a:r>
              <a:rPr lang="en-US" sz="2800" u="sng" dirty="0"/>
              <a:t>a</a:t>
            </a:r>
            <a:r>
              <a:rPr lang="en-US" sz="2800" dirty="0"/>
              <a:t>lert”</a:t>
            </a:r>
          </a:p>
          <a:p>
            <a:r>
              <a:rPr lang="en-US" sz="3200" dirty="0" err="1"/>
              <a:t>Vōcālis</a:t>
            </a:r>
            <a:r>
              <a:rPr lang="en-US" sz="3200" dirty="0"/>
              <a:t> longa: ā</a:t>
            </a:r>
          </a:p>
          <a:p>
            <a:pPr lvl="1"/>
            <a:r>
              <a:rPr lang="en-US" sz="2800" dirty="0"/>
              <a:t>Long ā</a:t>
            </a:r>
          </a:p>
          <a:p>
            <a:pPr lvl="1"/>
            <a:r>
              <a:rPr lang="en-US" sz="2800" dirty="0"/>
              <a:t>Pronounced like the “a” in “f</a:t>
            </a:r>
            <a:r>
              <a:rPr lang="en-US" sz="2800" u="sng" dirty="0"/>
              <a:t>a</a:t>
            </a:r>
            <a:r>
              <a:rPr lang="en-US" sz="2800" dirty="0"/>
              <a:t>ther”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5557ED-4C3E-4A25-AD04-8BB96A4F6A63}"/>
              </a:ext>
            </a:extLst>
          </p:cNvPr>
          <p:cNvSpPr txBox="1">
            <a:spLocks/>
          </p:cNvSpPr>
          <p:nvPr/>
        </p:nvSpPr>
        <p:spPr>
          <a:xfrm>
            <a:off x="6704012" y="1803400"/>
            <a:ext cx="4951729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Vowel length can be important!</a:t>
            </a:r>
          </a:p>
          <a:p>
            <a:r>
              <a:rPr lang="en-US" sz="3200" dirty="0"/>
              <a:t>“</a:t>
            </a:r>
            <a:r>
              <a:rPr lang="en-US" sz="3200" dirty="0" err="1"/>
              <a:t>alium</a:t>
            </a:r>
            <a:r>
              <a:rPr lang="en-US" sz="3200" dirty="0"/>
              <a:t>” – another man</a:t>
            </a:r>
          </a:p>
          <a:p>
            <a:r>
              <a:rPr lang="en-US" sz="3200" dirty="0"/>
              <a:t>“</a:t>
            </a:r>
            <a:r>
              <a:rPr lang="en-US" sz="3200" dirty="0" err="1"/>
              <a:t>ālium</a:t>
            </a:r>
            <a:r>
              <a:rPr lang="en-US" sz="3200" dirty="0"/>
              <a:t>” – garlic </a:t>
            </a:r>
          </a:p>
        </p:txBody>
      </p:sp>
    </p:spTree>
    <p:extLst>
      <p:ext uri="{BB962C8B-B14F-4D97-AF65-F5344CB8AC3E}">
        <p14:creationId xmlns:p14="http://schemas.microsoft.com/office/powerpoint/2010/main" val="9125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67FA-2245-4121-9E09-8848149E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 – “ē”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6D36-AAA6-4111-9938-0C8240F7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4951729" cy="4267200"/>
          </a:xfrm>
        </p:spPr>
        <p:txBody>
          <a:bodyPr>
            <a:normAutofit/>
          </a:bodyPr>
          <a:lstStyle/>
          <a:p>
            <a:r>
              <a:rPr lang="en-US" sz="3200" dirty="0" err="1"/>
              <a:t>Vōcālis</a:t>
            </a:r>
            <a:r>
              <a:rPr lang="en-US" sz="3200" dirty="0"/>
              <a:t> brevis: e </a:t>
            </a:r>
          </a:p>
          <a:p>
            <a:pPr lvl="1"/>
            <a:r>
              <a:rPr lang="en-US" sz="2800" dirty="0"/>
              <a:t>Short e</a:t>
            </a:r>
          </a:p>
          <a:p>
            <a:pPr lvl="1"/>
            <a:r>
              <a:rPr lang="en-US" sz="2800" dirty="0"/>
              <a:t>Pronounced like the “e” in “p</a:t>
            </a:r>
            <a:r>
              <a:rPr lang="en-US" sz="2800" u="sng" dirty="0"/>
              <a:t>e</a:t>
            </a:r>
            <a:r>
              <a:rPr lang="en-US" sz="2800" dirty="0"/>
              <a:t>t”</a:t>
            </a:r>
          </a:p>
          <a:p>
            <a:r>
              <a:rPr lang="en-US" sz="3200" dirty="0" err="1"/>
              <a:t>Vōcālis</a:t>
            </a:r>
            <a:r>
              <a:rPr lang="en-US" sz="3200" dirty="0"/>
              <a:t> longa: ē</a:t>
            </a:r>
          </a:p>
          <a:p>
            <a:pPr lvl="1"/>
            <a:r>
              <a:rPr lang="en-US" sz="2800" dirty="0"/>
              <a:t>Long ē</a:t>
            </a:r>
          </a:p>
          <a:p>
            <a:pPr lvl="1"/>
            <a:r>
              <a:rPr lang="en-US" sz="2800" dirty="0"/>
              <a:t>Pronounced like the “a” in “f</a:t>
            </a:r>
            <a:r>
              <a:rPr lang="en-US" sz="2800" u="sng" dirty="0"/>
              <a:t>a</a:t>
            </a:r>
            <a:r>
              <a:rPr lang="en-US" sz="2800" dirty="0"/>
              <a:t>te”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B28C8C-AD04-4DF3-8016-E5A0053F17AF}"/>
              </a:ext>
            </a:extLst>
          </p:cNvPr>
          <p:cNvSpPr txBox="1">
            <a:spLocks/>
          </p:cNvSpPr>
          <p:nvPr/>
        </p:nvSpPr>
        <p:spPr>
          <a:xfrm>
            <a:off x="6399212" y="1803400"/>
            <a:ext cx="4951729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Germānia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Rhēnus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69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67FA-2245-4121-9E09-8848149E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 – “ī”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6D36-AAA6-4111-9938-0C8240F7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4951729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/>
              <a:t>Vōcālis</a:t>
            </a:r>
            <a:r>
              <a:rPr lang="en-US" sz="3200" dirty="0"/>
              <a:t> brevis: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Short </a:t>
            </a:r>
            <a:r>
              <a:rPr lang="en-US" sz="2800" dirty="0" err="1"/>
              <a:t>i</a:t>
            </a:r>
            <a:endParaRPr lang="en-US" sz="2800" dirty="0"/>
          </a:p>
          <a:p>
            <a:pPr lvl="1"/>
            <a:r>
              <a:rPr lang="en-US" sz="2800" dirty="0"/>
              <a:t>Pronounced like the “</a:t>
            </a:r>
            <a:r>
              <a:rPr lang="en-US" sz="2800" dirty="0" err="1"/>
              <a:t>i</a:t>
            </a:r>
            <a:r>
              <a:rPr lang="en-US" sz="2800" dirty="0"/>
              <a:t>” in “f</a:t>
            </a:r>
            <a:r>
              <a:rPr lang="en-US" sz="2800" u="sng" dirty="0"/>
              <a:t>i</a:t>
            </a:r>
            <a:r>
              <a:rPr lang="en-US" sz="2800" dirty="0"/>
              <a:t>t”</a:t>
            </a:r>
          </a:p>
          <a:p>
            <a:pPr lvl="1"/>
            <a:r>
              <a:rPr lang="en-US" sz="2800" dirty="0"/>
              <a:t>Italia</a:t>
            </a:r>
          </a:p>
          <a:p>
            <a:r>
              <a:rPr lang="en-US" sz="3200" dirty="0" err="1"/>
              <a:t>Vōcālis</a:t>
            </a:r>
            <a:r>
              <a:rPr lang="en-US" sz="3200" dirty="0"/>
              <a:t> longa: ī</a:t>
            </a:r>
          </a:p>
          <a:p>
            <a:pPr lvl="1"/>
            <a:r>
              <a:rPr lang="en-US" sz="2800" dirty="0"/>
              <a:t>Long ī</a:t>
            </a:r>
          </a:p>
          <a:p>
            <a:pPr lvl="1"/>
            <a:r>
              <a:rPr lang="en-US" sz="2800" dirty="0"/>
              <a:t>Pronounced like the “</a:t>
            </a:r>
            <a:r>
              <a:rPr lang="en-US" sz="2800" dirty="0" err="1"/>
              <a:t>i</a:t>
            </a:r>
            <a:r>
              <a:rPr lang="en-US" sz="2800" dirty="0"/>
              <a:t>” in “f</a:t>
            </a:r>
            <a:r>
              <a:rPr lang="en-US" sz="2800" u="sng" dirty="0"/>
              <a:t>ee</a:t>
            </a:r>
            <a:r>
              <a:rPr lang="en-US" sz="2800" dirty="0"/>
              <a:t>t”</a:t>
            </a:r>
          </a:p>
          <a:p>
            <a:pPr lvl="1"/>
            <a:r>
              <a:rPr lang="en-US" sz="2800" dirty="0" err="1"/>
              <a:t>īnsula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4B1E6D-8AE3-458C-AC52-8CB2B3DCE454}"/>
              </a:ext>
            </a:extLst>
          </p:cNvPr>
          <p:cNvSpPr txBox="1">
            <a:spLocks/>
          </p:cNvSpPr>
          <p:nvPr/>
        </p:nvSpPr>
        <p:spPr>
          <a:xfrm>
            <a:off x="6170612" y="1803400"/>
            <a:ext cx="4951729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Cōnsonāns</a:t>
            </a:r>
            <a:r>
              <a:rPr lang="en-US" sz="3200" dirty="0"/>
              <a:t>: </a:t>
            </a:r>
            <a:r>
              <a:rPr lang="en-US" sz="3200" dirty="0" err="1"/>
              <a:t>i</a:t>
            </a:r>
            <a:r>
              <a:rPr lang="en-US" sz="3200" dirty="0"/>
              <a:t> (j)</a:t>
            </a:r>
          </a:p>
          <a:p>
            <a:pPr lvl="1"/>
            <a:r>
              <a:rPr lang="en-US" sz="2800" dirty="0"/>
              <a:t>Pronounced like the “y” in “yawn”</a:t>
            </a:r>
          </a:p>
          <a:p>
            <a:r>
              <a:rPr lang="en-US" sz="3200" dirty="0"/>
              <a:t>“</a:t>
            </a:r>
            <a:r>
              <a:rPr lang="en-US" sz="3200" dirty="0" err="1"/>
              <a:t>i</a:t>
            </a:r>
            <a:r>
              <a:rPr lang="en-US" sz="3200" dirty="0"/>
              <a:t>” is a consonant when:</a:t>
            </a:r>
          </a:p>
          <a:p>
            <a:pPr lvl="1"/>
            <a:r>
              <a:rPr lang="en-US" sz="2800" dirty="0"/>
              <a:t>It begins a word and is followed by a vowel</a:t>
            </a:r>
          </a:p>
          <a:p>
            <a:pPr lvl="2"/>
            <a:r>
              <a:rPr lang="en-US" sz="2400" i="1" dirty="0"/>
              <a:t>E.g. </a:t>
            </a:r>
            <a:r>
              <a:rPr lang="en-US" sz="2400" dirty="0"/>
              <a:t>“</a:t>
            </a:r>
            <a:r>
              <a:rPr lang="en-US" sz="2400" dirty="0" err="1"/>
              <a:t>Iūno</a:t>
            </a:r>
            <a:r>
              <a:rPr lang="en-US" sz="2400" dirty="0"/>
              <a:t>”</a:t>
            </a:r>
          </a:p>
          <a:p>
            <a:pPr lvl="1"/>
            <a:r>
              <a:rPr lang="en-US" sz="2800" dirty="0"/>
              <a:t>It falls between two vowels in the middle of a word</a:t>
            </a:r>
          </a:p>
          <a:p>
            <a:pPr lvl="2"/>
            <a:r>
              <a:rPr lang="en-US" sz="2400" i="1" dirty="0"/>
              <a:t>E.g. </a:t>
            </a:r>
            <a:r>
              <a:rPr lang="en-US" sz="2400" dirty="0"/>
              <a:t>“</a:t>
            </a:r>
            <a:r>
              <a:rPr lang="en-US" sz="2400" dirty="0" err="1"/>
              <a:t>biiugis</a:t>
            </a:r>
            <a:r>
              <a:rPr lang="en-US" sz="24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162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67FA-2245-4121-9E09-8848149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O – “ō”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6D36-AAA6-4111-9938-0C8240F7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302" y="1955800"/>
            <a:ext cx="4951729" cy="4267200"/>
          </a:xfrm>
        </p:spPr>
        <p:txBody>
          <a:bodyPr>
            <a:normAutofit/>
          </a:bodyPr>
          <a:lstStyle/>
          <a:p>
            <a:r>
              <a:rPr lang="en-US" sz="3200" dirty="0"/>
              <a:t>Oppidum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In </a:t>
            </a:r>
            <a:r>
              <a:rPr lang="en-US" sz="3200" dirty="0" err="1"/>
              <a:t>oppidō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57D6E8-EB27-4EC3-A754-EB09AF1A124D}"/>
              </a:ext>
            </a:extLst>
          </p:cNvPr>
          <p:cNvSpPr txBox="1">
            <a:spLocks/>
          </p:cNvSpPr>
          <p:nvPr/>
        </p:nvSpPr>
        <p:spPr>
          <a:xfrm>
            <a:off x="1371283" y="1955800"/>
            <a:ext cx="4951729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Vōcālis brevis: o </a:t>
            </a:r>
          </a:p>
          <a:p>
            <a:pPr lvl="1"/>
            <a:r>
              <a:rPr lang="en-US" sz="2800"/>
              <a:t>Short o</a:t>
            </a:r>
          </a:p>
          <a:p>
            <a:pPr lvl="1"/>
            <a:r>
              <a:rPr lang="en-US" sz="2800"/>
              <a:t>Pronounced like the “o” in “</a:t>
            </a:r>
            <a:r>
              <a:rPr lang="en-US" sz="2800" u="sng"/>
              <a:t>o</a:t>
            </a:r>
            <a:r>
              <a:rPr lang="en-US" sz="2800"/>
              <a:t>ff”</a:t>
            </a:r>
          </a:p>
          <a:p>
            <a:r>
              <a:rPr lang="en-US" sz="3200"/>
              <a:t>Vōcālis longa: ō</a:t>
            </a:r>
          </a:p>
          <a:p>
            <a:pPr lvl="1"/>
            <a:r>
              <a:rPr lang="en-US" sz="2800"/>
              <a:t>Long ō</a:t>
            </a:r>
          </a:p>
          <a:p>
            <a:pPr lvl="1"/>
            <a:r>
              <a:rPr lang="en-US" sz="2800"/>
              <a:t>Pronounced like the “o” in “h</a:t>
            </a:r>
            <a:r>
              <a:rPr lang="en-US" sz="2800" u="sng"/>
              <a:t>o</a:t>
            </a:r>
            <a:r>
              <a:rPr lang="en-US" sz="2800"/>
              <a:t>pe”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24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67FA-2245-4121-9E09-8848149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U – “ū”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6D36-AAA6-4111-9938-0C8240F7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626326"/>
            <a:ext cx="4951729" cy="4267200"/>
          </a:xfrm>
        </p:spPr>
        <p:txBody>
          <a:bodyPr>
            <a:noAutofit/>
          </a:bodyPr>
          <a:lstStyle/>
          <a:p>
            <a:r>
              <a:rPr lang="en-US" sz="2800" dirty="0" err="1"/>
              <a:t>Vōcālis</a:t>
            </a:r>
            <a:r>
              <a:rPr lang="en-US" sz="2800" dirty="0"/>
              <a:t> brevis: u </a:t>
            </a:r>
          </a:p>
          <a:p>
            <a:pPr lvl="1"/>
            <a:r>
              <a:rPr lang="en-US" sz="2400" dirty="0"/>
              <a:t>Short u</a:t>
            </a:r>
          </a:p>
          <a:p>
            <a:pPr lvl="1"/>
            <a:r>
              <a:rPr lang="en-US" sz="2400" dirty="0"/>
              <a:t>Pronounced like the “u” in “p</a:t>
            </a:r>
            <a:r>
              <a:rPr lang="en-US" sz="2400" u="sng" dirty="0"/>
              <a:t>u</a:t>
            </a:r>
            <a:r>
              <a:rPr lang="en-US" sz="2400" dirty="0"/>
              <a:t>t”</a:t>
            </a:r>
          </a:p>
          <a:p>
            <a:r>
              <a:rPr lang="en-US" sz="2800" dirty="0" err="1"/>
              <a:t>Vōcālis</a:t>
            </a:r>
            <a:r>
              <a:rPr lang="en-US" sz="2800" dirty="0"/>
              <a:t> longa: ū</a:t>
            </a:r>
          </a:p>
          <a:p>
            <a:pPr lvl="1"/>
            <a:r>
              <a:rPr lang="en-US" sz="2400" dirty="0"/>
              <a:t>Long ū</a:t>
            </a:r>
          </a:p>
          <a:p>
            <a:pPr lvl="1"/>
            <a:r>
              <a:rPr lang="en-US" sz="2400" dirty="0"/>
              <a:t>Pronounced like the “</a:t>
            </a:r>
            <a:r>
              <a:rPr lang="en-US" sz="2400" dirty="0" err="1"/>
              <a:t>oo</a:t>
            </a:r>
            <a:r>
              <a:rPr lang="en-US" sz="2400" dirty="0"/>
              <a:t>” in “f</a:t>
            </a:r>
            <a:r>
              <a:rPr lang="en-US" sz="2400" u="sng" dirty="0"/>
              <a:t>oo</a:t>
            </a:r>
            <a:r>
              <a:rPr lang="en-US" sz="2400" dirty="0"/>
              <a:t>l”</a:t>
            </a:r>
          </a:p>
          <a:p>
            <a:r>
              <a:rPr lang="en-US" sz="2800" dirty="0"/>
              <a:t>Some books print the consonant “u” instead of “v”</a:t>
            </a:r>
          </a:p>
          <a:p>
            <a:pPr lvl="1"/>
            <a:r>
              <a:rPr lang="en-US" sz="2400" dirty="0"/>
              <a:t>In this class, we will always use “v” for the consonant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FE51D6-4D7E-4905-B029-30B5F4432253}"/>
              </a:ext>
            </a:extLst>
          </p:cNvPr>
          <p:cNvSpPr txBox="1">
            <a:spLocks/>
          </p:cNvSpPr>
          <p:nvPr/>
        </p:nvSpPr>
        <p:spPr>
          <a:xfrm>
            <a:off x="6018213" y="1594514"/>
            <a:ext cx="4951729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Manus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Manūs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Fluuius</a:t>
            </a:r>
            <a:r>
              <a:rPr lang="en-US" sz="2800" dirty="0"/>
              <a:t> = </a:t>
            </a:r>
            <a:r>
              <a:rPr lang="en-US" sz="2800" dirty="0" err="1"/>
              <a:t>fluvius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33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861C-9CD0-4CD1-B993-4D434E32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82" y="0"/>
            <a:ext cx="9751060" cy="11684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Diphthongs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9873-693A-4B30-ADC9-2A4E4C43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295400"/>
            <a:ext cx="11277600" cy="4267200"/>
          </a:xfrm>
        </p:spPr>
        <p:txBody>
          <a:bodyPr>
            <a:noAutofit/>
          </a:bodyPr>
          <a:lstStyle/>
          <a:p>
            <a:r>
              <a:rPr lang="en-US" sz="4000" dirty="0"/>
              <a:t>A </a:t>
            </a:r>
            <a:r>
              <a:rPr lang="en-US" sz="4000" u="sng" dirty="0"/>
              <a:t>diphthong </a:t>
            </a:r>
            <a:r>
              <a:rPr lang="en-US" sz="4000" dirty="0"/>
              <a:t>is a </a:t>
            </a:r>
            <a:r>
              <a:rPr lang="en-US" sz="4000" i="1" dirty="0"/>
              <a:t>single </a:t>
            </a:r>
            <a:r>
              <a:rPr lang="en-US" sz="4000" dirty="0"/>
              <a:t>vocalic sound made from combining two vowels</a:t>
            </a:r>
          </a:p>
          <a:p>
            <a:r>
              <a:rPr lang="en-US" sz="4000" dirty="0"/>
              <a:t>There are six diphthongs (</a:t>
            </a:r>
            <a:r>
              <a:rPr lang="en-US" sz="4000" dirty="0" err="1"/>
              <a:t>diphthongī</a:t>
            </a:r>
            <a:r>
              <a:rPr lang="en-US" sz="4000" dirty="0"/>
              <a:t>) in Latin</a:t>
            </a:r>
          </a:p>
          <a:p>
            <a:pPr lvl="1"/>
            <a:r>
              <a:rPr lang="en-US" sz="3600" dirty="0"/>
              <a:t>ae – pronounced like the “</a:t>
            </a:r>
            <a:r>
              <a:rPr lang="en-US" sz="3600" dirty="0" err="1"/>
              <a:t>i</a:t>
            </a:r>
            <a:r>
              <a:rPr lang="en-US" sz="3600" dirty="0"/>
              <a:t>” in “h</a:t>
            </a:r>
            <a:r>
              <a:rPr lang="en-US" sz="3600" u="sng" dirty="0"/>
              <a:t>i</a:t>
            </a:r>
            <a:r>
              <a:rPr lang="en-US" sz="3600" dirty="0"/>
              <a:t>gh” (insulae)</a:t>
            </a:r>
          </a:p>
          <a:p>
            <a:pPr lvl="1"/>
            <a:r>
              <a:rPr lang="en-US" sz="3600" dirty="0" err="1"/>
              <a:t>oe</a:t>
            </a:r>
            <a:r>
              <a:rPr lang="en-US" sz="3600" dirty="0"/>
              <a:t> – pronounced like the “oy” in “b</a:t>
            </a:r>
            <a:r>
              <a:rPr lang="en-US" sz="3600" u="sng" dirty="0"/>
              <a:t>oy</a:t>
            </a:r>
            <a:r>
              <a:rPr lang="en-US" sz="3600" dirty="0"/>
              <a:t>” (</a:t>
            </a:r>
            <a:r>
              <a:rPr lang="en-US" sz="3600" dirty="0" err="1"/>
              <a:t>poena</a:t>
            </a:r>
            <a:r>
              <a:rPr lang="en-US" sz="3600" dirty="0"/>
              <a:t>)</a:t>
            </a:r>
          </a:p>
          <a:p>
            <a:pPr lvl="1"/>
            <a:r>
              <a:rPr lang="en-US" sz="3600" dirty="0" err="1"/>
              <a:t>ei</a:t>
            </a:r>
            <a:r>
              <a:rPr lang="en-US" sz="3600" dirty="0"/>
              <a:t> – pronounced like the “ay” in “d</a:t>
            </a:r>
            <a:r>
              <a:rPr lang="en-US" sz="3600" u="sng" dirty="0"/>
              <a:t>ay</a:t>
            </a:r>
            <a:r>
              <a:rPr lang="en-US" sz="3600" dirty="0"/>
              <a:t>” (</a:t>
            </a:r>
            <a:r>
              <a:rPr lang="en-US" sz="3600" dirty="0" err="1"/>
              <a:t>deinde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858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861C-9CD0-4CD1-B993-4D434E32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82" y="-30332"/>
            <a:ext cx="9751060" cy="11684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Diphthongs (con.)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9873-693A-4B30-ADC9-2A4E4C43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371600"/>
            <a:ext cx="11277600" cy="4267200"/>
          </a:xfrm>
        </p:spPr>
        <p:txBody>
          <a:bodyPr>
            <a:noAutofit/>
          </a:bodyPr>
          <a:lstStyle/>
          <a:p>
            <a:pPr lvl="1"/>
            <a:r>
              <a:rPr lang="en-US" sz="3600" dirty="0" err="1"/>
              <a:t>ui</a:t>
            </a:r>
            <a:r>
              <a:rPr lang="en-US" sz="3600" dirty="0"/>
              <a:t> – pronounced like:</a:t>
            </a:r>
          </a:p>
          <a:p>
            <a:pPr lvl="2"/>
            <a:r>
              <a:rPr lang="en-US" sz="3200" dirty="0"/>
              <a:t>The “</a:t>
            </a:r>
            <a:r>
              <a:rPr lang="en-US" sz="3200" dirty="0" err="1"/>
              <a:t>wi</a:t>
            </a:r>
            <a:r>
              <a:rPr lang="en-US" sz="3200" dirty="0"/>
              <a:t>” in “t</a:t>
            </a:r>
            <a:r>
              <a:rPr lang="en-US" sz="3200" u="sng" dirty="0"/>
              <a:t>wi</a:t>
            </a:r>
            <a:r>
              <a:rPr lang="en-US" sz="3200" dirty="0"/>
              <a:t>n” after q (</a:t>
            </a:r>
            <a:r>
              <a:rPr lang="en-US" sz="3200" dirty="0" err="1"/>
              <a:t>quī</a:t>
            </a:r>
            <a:r>
              <a:rPr lang="en-US" sz="3200" dirty="0"/>
              <a:t>);</a:t>
            </a:r>
          </a:p>
          <a:p>
            <a:pPr lvl="2"/>
            <a:r>
              <a:rPr lang="en-US" sz="3200" dirty="0"/>
              <a:t> Otherwise like the “</a:t>
            </a:r>
            <a:r>
              <a:rPr lang="en-US" sz="3200" dirty="0" err="1"/>
              <a:t>uey</a:t>
            </a:r>
            <a:r>
              <a:rPr lang="en-US" sz="3200" dirty="0"/>
              <a:t>” in “gluey” (cui)</a:t>
            </a:r>
          </a:p>
          <a:p>
            <a:pPr lvl="1"/>
            <a:r>
              <a:rPr lang="en-US" sz="3600" dirty="0"/>
              <a:t>au – pronounced like the “ow” in “h</a:t>
            </a:r>
            <a:r>
              <a:rPr lang="en-US" sz="3600" u="sng" dirty="0"/>
              <a:t>ow</a:t>
            </a:r>
            <a:r>
              <a:rPr lang="en-US" sz="3600" dirty="0"/>
              <a:t>” (audio)</a:t>
            </a:r>
          </a:p>
          <a:p>
            <a:pPr lvl="1"/>
            <a:r>
              <a:rPr lang="en-US" sz="3600" dirty="0" err="1"/>
              <a:t>eu</a:t>
            </a:r>
            <a:r>
              <a:rPr lang="en-US" sz="3600" dirty="0"/>
              <a:t> – e + u pronounced in one sliding breath (</a:t>
            </a:r>
            <a:r>
              <a:rPr lang="en-US" sz="3600" dirty="0" err="1"/>
              <a:t>Eurōpa</a:t>
            </a:r>
            <a:r>
              <a:rPr lang="en-US" sz="3600" dirty="0"/>
              <a:t>)</a:t>
            </a:r>
          </a:p>
          <a:p>
            <a:pPr lvl="2"/>
            <a:r>
              <a:rPr lang="en-US" sz="3600" dirty="0" err="1"/>
              <a:t>Kinda</a:t>
            </a:r>
            <a:r>
              <a:rPr lang="en-US" sz="3600" dirty="0"/>
              <a:t> sounds like the middle of the word “very” spoken by Elmer Fudd (“</a:t>
            </a:r>
            <a:r>
              <a:rPr lang="en-US" sz="3600" dirty="0" err="1"/>
              <a:t>v</a:t>
            </a:r>
            <a:r>
              <a:rPr lang="en-US" sz="3600" u="sng" dirty="0" err="1"/>
              <a:t>ew</a:t>
            </a:r>
            <a:r>
              <a:rPr lang="en-US" sz="3600" dirty="0" err="1"/>
              <a:t>y</a:t>
            </a:r>
            <a:r>
              <a:rPr lang="en-US" sz="3600"/>
              <a:t>”)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12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1000</Words>
  <Application>Microsoft Office PowerPoint</Application>
  <PresentationFormat>Custom</PresentationFormat>
  <Paragraphs>154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Constantia</vt:lpstr>
      <vt:lpstr>Books Classic 16x9</vt:lpstr>
      <vt:lpstr>How to Pronounce Latin (Quōmodo Lingua Latīna Prōnuntianda)</vt:lpstr>
      <vt:lpstr>Ecce omnēs litterae Latīnae!</vt:lpstr>
      <vt:lpstr>A – “ā”</vt:lpstr>
      <vt:lpstr>E – “ē”</vt:lpstr>
      <vt:lpstr>I – “ī”</vt:lpstr>
      <vt:lpstr>O – “ō”</vt:lpstr>
      <vt:lpstr>U – “ū”</vt:lpstr>
      <vt:lpstr>Diphthongs</vt:lpstr>
      <vt:lpstr>Diphthongs (con.)</vt:lpstr>
      <vt:lpstr>Litterae cōnsonantēs</vt:lpstr>
      <vt:lpstr>Litterae cōnsonantēs (con.)</vt:lpstr>
      <vt:lpstr>Accentuation</vt:lpstr>
      <vt:lpstr>Accentuation (con.)</vt:lpstr>
      <vt:lpstr>Accentuation and Pronunciation Practice</vt:lpstr>
      <vt:lpstr>How do we know how to pronounce an ancient language?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Pronounce Latin (Quōmodo Lingua Latīna Prōnuntianda)</dc:title>
  <dc:creator>Luther Karper</dc:creator>
  <cp:lastModifiedBy>Luther Karper</cp:lastModifiedBy>
  <cp:revision>18</cp:revision>
  <dcterms:created xsi:type="dcterms:W3CDTF">2019-08-25T13:59:20Z</dcterms:created>
  <dcterms:modified xsi:type="dcterms:W3CDTF">2019-09-17T12:50:33Z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