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7"/>
  </p:notesMasterIdLst>
  <p:handoutMasterIdLst>
    <p:handoutMasterId r:id="rId4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6" r:id="rId41"/>
    <p:sldId id="297" r:id="rId42"/>
    <p:sldId id="298" r:id="rId43"/>
    <p:sldId id="299" r:id="rId44"/>
    <p:sldId id="300" r:id="rId45"/>
    <p:sldId id="301"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96" autoAdjust="0"/>
  </p:normalViewPr>
  <p:slideViewPr>
    <p:cSldViewPr>
      <p:cViewPr varScale="1">
        <p:scale>
          <a:sx n="87" d="100"/>
          <a:sy n="87" d="100"/>
        </p:scale>
        <p:origin x="14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64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D16C49BC-F965-408C-8485-07C296EF93A8}" type="datetimeFigureOut">
              <a:rPr lang="en-US" altLang="en-US"/>
              <a:pPr/>
              <a:t>1/22/2015</a:t>
            </a:fld>
            <a:endParaRPr lang="en-US" altLang="en-US"/>
          </a:p>
        </p:txBody>
      </p:sp>
      <p:sp>
        <p:nvSpPr>
          <p:cNvPr id="1065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65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C1DBB90-75E2-4F6E-9F01-704596289D26}" type="slidenum">
              <a:rPr lang="en-US" altLang="en-US"/>
              <a:pPr/>
              <a:t>‹#›</a:t>
            </a:fld>
            <a:endParaRPr lang="en-US" altLang="en-US"/>
          </a:p>
        </p:txBody>
      </p:sp>
    </p:spTree>
    <p:extLst>
      <p:ext uri="{BB962C8B-B14F-4D97-AF65-F5344CB8AC3E}">
        <p14:creationId xmlns:p14="http://schemas.microsoft.com/office/powerpoint/2010/main" val="1917688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ea typeface="ＭＳ Ｐゴシック" pitchFamily="1" charset="-128"/>
              </a:defRPr>
            </a:lvl1pPr>
          </a:lstStyle>
          <a:p>
            <a:pPr>
              <a:defRPr/>
            </a:pPr>
            <a:fld id="{8EF047A8-D786-408E-B5E8-438B8D5B0C12}" type="datetimeFigureOut">
              <a:rPr lang="en-US"/>
              <a:pPr>
                <a:defRPr/>
              </a:pPr>
              <a:t>1/22/2015</a:t>
            </a:fld>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ea typeface="ＭＳ Ｐゴシック" pitchFamily="1" charset="-128"/>
              </a:defRPr>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30CF1A1-3D33-439A-8152-7E1884B6E377}" type="slidenum">
              <a:rPr lang="en-US" altLang="en-US"/>
              <a:pPr/>
              <a:t>‹#›</a:t>
            </a:fld>
            <a:endParaRPr lang="en-US" altLang="en-US"/>
          </a:p>
        </p:txBody>
      </p:sp>
    </p:spTree>
    <p:extLst>
      <p:ext uri="{BB962C8B-B14F-4D97-AF65-F5344CB8AC3E}">
        <p14:creationId xmlns:p14="http://schemas.microsoft.com/office/powerpoint/2010/main" val="2141621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095E51B-4DD6-4CAF-8DC6-4889E56C91E1}" type="slidenum">
              <a:rPr lang="en-US" altLang="en-US" sz="1200"/>
              <a:pPr algn="r"/>
              <a:t>1</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98504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189EE96-8632-4E44-B9E7-60541C2FD66D}" type="slidenum">
              <a:rPr lang="en-US" altLang="en-US" sz="1200"/>
              <a:pPr algn="r"/>
              <a:t>10</a:t>
            </a:fld>
            <a:endParaRPr lang="en-US" alt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28056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93579C0F-C127-4800-A4A9-85607B5E2F21}" type="slidenum">
              <a:rPr lang="en-US" altLang="en-US" sz="1200"/>
              <a:pPr algn="r"/>
              <a:t>11</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915222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3BD26A77-93C4-41D8-A0F7-E8FAEDB6CA0B}" type="slidenum">
              <a:rPr lang="en-US" altLang="en-US" sz="1200"/>
              <a:pPr algn="r"/>
              <a:t>12</a:t>
            </a:fld>
            <a:endParaRPr lang="en-US" alt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6430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D48BC23-8F43-4E5F-8DFE-8467C5DCEF0E}" type="slidenum">
              <a:rPr lang="en-US" altLang="en-US" sz="1200"/>
              <a:pPr algn="r"/>
              <a:t>13</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67558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25076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4640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41274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45639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337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7180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25499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4270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601888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925247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5461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38975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26347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01454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70411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33326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5913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E52B1CE6-46E1-49B2-8582-2D8F8D262E26}" type="slidenum">
              <a:rPr lang="en-US" altLang="en-US" sz="1200"/>
              <a:pPr algn="r"/>
              <a:t>3</a:t>
            </a:fld>
            <a:endParaRPr lang="en-US" alt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95908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04796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5857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413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76982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282089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72034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535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4858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524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DB793DC7-5C2D-46F1-A18A-697E4CAC6B9C}" type="slidenum">
              <a:rPr lang="en-US" altLang="en-US" sz="1200"/>
              <a:pPr algn="r"/>
              <a:t>6</a:t>
            </a:fld>
            <a:endParaRPr lang="en-US" alt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7718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F9CC185-C65A-45BD-A36F-33B2A188995F}" type="slidenum">
              <a:rPr lang="en-US" altLang="en-US" sz="1200"/>
              <a:pPr algn="r"/>
              <a:t>7</a:t>
            </a:fld>
            <a:endParaRPr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7825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69F380F0-3587-4345-98A7-3DE9D3C9EC0A}" type="slidenum">
              <a:rPr lang="en-US" altLang="en-US" sz="1200"/>
              <a:pPr algn="r"/>
              <a:t>8</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13586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fld id="{419B89E7-77B3-43DA-AAF2-C3767E0379FE}" type="slidenum">
              <a:rPr lang="en-US" altLang="en-US" sz="1200"/>
              <a:pPr algn="r"/>
              <a:t>9</a:t>
            </a:fld>
            <a:endParaRPr lang="en-US" alt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156653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778692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724155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64919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AD084-F8C5-4B48-8919-3C769A58C1D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93510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AD084-F8C5-4B48-8919-3C769A58C1D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5235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AD084-F8C5-4B48-8919-3C769A58C1D1}"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1315774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AD084-F8C5-4B48-8919-3C769A58C1D1}"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333387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AD084-F8C5-4B48-8919-3C769A58C1D1}"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1477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AD084-F8C5-4B48-8919-3C769A58C1D1}"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283367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AD084-F8C5-4B48-8919-3C769A58C1D1}"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75849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AD084-F8C5-4B48-8919-3C769A58C1D1}"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35FBA-0E47-2C4B-A302-14413932A706}" type="slidenum">
              <a:rPr lang="en-US" smtClean="0"/>
              <a:t>‹#›</a:t>
            </a:fld>
            <a:endParaRPr lang="en-US"/>
          </a:p>
        </p:txBody>
      </p:sp>
    </p:spTree>
    <p:extLst>
      <p:ext uri="{BB962C8B-B14F-4D97-AF65-F5344CB8AC3E}">
        <p14:creationId xmlns:p14="http://schemas.microsoft.com/office/powerpoint/2010/main" val="280272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067" y="0"/>
            <a:ext cx="9172309"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AD084-F8C5-4B48-8919-3C769A58C1D1}" type="datetimeFigureOut">
              <a:rPr lang="en-US" smtClean="0"/>
              <a:t>1/22/2015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035FBA-0E47-2C4B-A302-14413932A706}" type="slidenum">
              <a:rPr lang="en-US" smtClean="0"/>
              <a:t>‹#›</a:t>
            </a:fld>
            <a:endParaRPr lang="en-US"/>
          </a:p>
        </p:txBody>
      </p:sp>
    </p:spTree>
    <p:extLst>
      <p:ext uri="{BB962C8B-B14F-4D97-AF65-F5344CB8AC3E}">
        <p14:creationId xmlns:p14="http://schemas.microsoft.com/office/powerpoint/2010/main" val="13078573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idx="4294967295"/>
          </p:nvPr>
        </p:nvSpPr>
        <p:spPr>
          <a:xfrm>
            <a:off x="533400" y="3048000"/>
            <a:ext cx="7772400" cy="1470025"/>
          </a:xfrm>
          <a:noFill/>
        </p:spPr>
        <p:txBody>
          <a:bodyPr/>
          <a:lstStyle/>
          <a:p>
            <a:pPr eaLnBrk="1" hangingPunct="1"/>
            <a:r>
              <a:rPr lang="en-US" altLang="en-US" sz="4400" dirty="0" smtClean="0"/>
              <a:t>Estimating Repair Costs</a:t>
            </a:r>
          </a:p>
        </p:txBody>
      </p:sp>
      <p:sp>
        <p:nvSpPr>
          <p:cNvPr id="58371" name="Rectangle 5"/>
          <p:cNvSpPr>
            <a:spLocks noGrp="1" noChangeArrowheads="1"/>
          </p:cNvSpPr>
          <p:nvPr>
            <p:ph type="subTitle" idx="4294967295"/>
          </p:nvPr>
        </p:nvSpPr>
        <p:spPr>
          <a:xfrm>
            <a:off x="1219200" y="1931987"/>
            <a:ext cx="6045200" cy="555625"/>
          </a:xfrm>
          <a:noFill/>
        </p:spPr>
        <p:txBody>
          <a:bodyPr>
            <a:normAutofit fontScale="92500" lnSpcReduction="10000"/>
          </a:bodyPr>
          <a:lstStyle/>
          <a:p>
            <a:pPr marL="0" indent="0" algn="ctr" eaLnBrk="1" hangingPunct="1">
              <a:buFontTx/>
              <a:buNone/>
            </a:pPr>
            <a:r>
              <a:rPr lang="en-US" altLang="en-US" sz="3600" dirty="0" smtClean="0"/>
              <a:t>Chapter 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609600" y="685800"/>
            <a:ext cx="7772400" cy="1143000"/>
          </a:xfrm>
          <a:noFill/>
        </p:spPr>
        <p:txBody>
          <a:bodyPr/>
          <a:lstStyle/>
          <a:p>
            <a:pPr eaLnBrk="1" hangingPunct="1"/>
            <a:r>
              <a:rPr lang="en-US" altLang="en-US" dirty="0" smtClean="0">
                <a:solidFill>
                  <a:schemeClr val="tx1"/>
                </a:solidFill>
              </a:rPr>
              <a:t>Part Prices</a:t>
            </a:r>
          </a:p>
        </p:txBody>
      </p:sp>
      <p:sp>
        <p:nvSpPr>
          <p:cNvPr id="73731" name="Rectangle 3"/>
          <p:cNvSpPr>
            <a:spLocks noGrp="1" noChangeArrowheads="1"/>
          </p:cNvSpPr>
          <p:nvPr>
            <p:ph type="body" idx="4294967295"/>
          </p:nvPr>
        </p:nvSpPr>
        <p:spPr>
          <a:xfrm>
            <a:off x="381000" y="2133600"/>
            <a:ext cx="7772400" cy="4114800"/>
          </a:xfrm>
          <a:noFill/>
        </p:spPr>
        <p:txBody>
          <a:bodyPr/>
          <a:lstStyle/>
          <a:p>
            <a:pPr eaLnBrk="1" hangingPunct="1"/>
            <a:r>
              <a:rPr lang="en-US" altLang="en-US" dirty="0" smtClean="0"/>
              <a:t>Estimator must have the ability to compare cost of repairs against cost of new parts</a:t>
            </a:r>
          </a:p>
          <a:p>
            <a:pPr lvl="1" eaLnBrk="1" hangingPunct="1"/>
            <a:r>
              <a:rPr lang="en-US" altLang="en-US" dirty="0" smtClean="0"/>
              <a:t>Repair costs should never exceed replacement costs</a:t>
            </a:r>
          </a:p>
          <a:p>
            <a:pPr eaLnBrk="1" hangingPunct="1"/>
            <a:r>
              <a:rPr lang="en-US" altLang="en-US" dirty="0" smtClean="0"/>
              <a:t>Salvage parts</a:t>
            </a:r>
          </a:p>
          <a:p>
            <a:pPr lvl="1" eaLnBrk="1" hangingPunct="1"/>
            <a:r>
              <a:rPr lang="en-US" altLang="en-US" dirty="0" smtClean="0"/>
              <a:t>Used parts in good condition removed from totally wrecked vehicles by salvage yards</a:t>
            </a:r>
          </a:p>
          <a:p>
            <a:pPr eaLnBrk="1" hangingPunct="1"/>
            <a:endParaRPr lang="en-US" alt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533400" y="609600"/>
            <a:ext cx="7772400" cy="1143000"/>
          </a:xfrm>
          <a:noFill/>
        </p:spPr>
        <p:txBody>
          <a:bodyPr/>
          <a:lstStyle/>
          <a:p>
            <a:pPr eaLnBrk="1" hangingPunct="1"/>
            <a:r>
              <a:rPr lang="en-US" altLang="en-US" dirty="0" smtClean="0"/>
              <a:t>Labor Costs</a:t>
            </a:r>
          </a:p>
        </p:txBody>
      </p:sp>
      <p:sp>
        <p:nvSpPr>
          <p:cNvPr id="75779" name="Rectangle 3"/>
          <p:cNvSpPr>
            <a:spLocks noGrp="1" noChangeArrowheads="1"/>
          </p:cNvSpPr>
          <p:nvPr>
            <p:ph type="body" idx="4294967295"/>
          </p:nvPr>
        </p:nvSpPr>
        <p:spPr>
          <a:xfrm>
            <a:off x="381000" y="1981200"/>
            <a:ext cx="7772400" cy="4114800"/>
          </a:xfrm>
          <a:noFill/>
        </p:spPr>
        <p:txBody>
          <a:bodyPr>
            <a:normAutofit fontScale="92500" lnSpcReduction="20000"/>
          </a:bodyPr>
          <a:lstStyle/>
          <a:p>
            <a:pPr eaLnBrk="1" hangingPunct="1"/>
            <a:r>
              <a:rPr lang="en-US" altLang="en-US" dirty="0" smtClean="0"/>
              <a:t>Flat rate</a:t>
            </a:r>
          </a:p>
          <a:p>
            <a:pPr lvl="1" eaLnBrk="1" hangingPunct="1"/>
            <a:r>
              <a:rPr lang="en-US" altLang="en-US" dirty="0" smtClean="0"/>
              <a:t>Preset amount of time and money charged for a specific repair operation</a:t>
            </a:r>
          </a:p>
          <a:p>
            <a:pPr eaLnBrk="1" hangingPunct="1"/>
            <a:r>
              <a:rPr lang="en-US" altLang="en-US" dirty="0" smtClean="0"/>
              <a:t>Job overlap</a:t>
            </a:r>
          </a:p>
          <a:p>
            <a:pPr lvl="1" eaLnBrk="1" hangingPunct="1"/>
            <a:r>
              <a:rPr lang="en-US" altLang="en-US" dirty="0" smtClean="0"/>
              <a:t>Replacement of one part duplicates some labor operations required to replace adjacent or attached part</a:t>
            </a:r>
          </a:p>
          <a:p>
            <a:pPr eaLnBrk="1" hangingPunct="1"/>
            <a:r>
              <a:rPr lang="en-US" altLang="en-US" dirty="0" smtClean="0"/>
              <a:t>Included operations</a:t>
            </a:r>
            <a:r>
              <a:rPr lang="en-US" altLang="en-US" b="1" dirty="0" smtClean="0"/>
              <a:t> </a:t>
            </a:r>
          </a:p>
          <a:p>
            <a:pPr lvl="1" eaLnBrk="1" hangingPunct="1"/>
            <a:r>
              <a:rPr lang="en-US" altLang="en-US" dirty="0" smtClean="0"/>
              <a:t>Jobs that can be performed individually but are also part of another operation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609600" y="609600"/>
            <a:ext cx="7772400" cy="1143000"/>
          </a:xfrm>
          <a:noFill/>
        </p:spPr>
        <p:txBody>
          <a:bodyPr/>
          <a:lstStyle/>
          <a:p>
            <a:pPr eaLnBrk="1" hangingPunct="1"/>
            <a:r>
              <a:rPr lang="en-US" altLang="en-US" dirty="0" smtClean="0">
                <a:solidFill>
                  <a:schemeClr val="tx1"/>
                </a:solidFill>
              </a:rPr>
              <a:t>Refinishing Time</a:t>
            </a:r>
          </a:p>
        </p:txBody>
      </p:sp>
      <p:sp>
        <p:nvSpPr>
          <p:cNvPr id="77827" name="Rectangle 3"/>
          <p:cNvSpPr>
            <a:spLocks noGrp="1" noChangeArrowheads="1"/>
          </p:cNvSpPr>
          <p:nvPr>
            <p:ph type="body" idx="4294967295"/>
          </p:nvPr>
        </p:nvSpPr>
        <p:spPr>
          <a:xfrm>
            <a:off x="457200" y="2133600"/>
            <a:ext cx="7772400" cy="4114800"/>
          </a:xfrm>
          <a:noFill/>
        </p:spPr>
        <p:txBody>
          <a:bodyPr/>
          <a:lstStyle/>
          <a:p>
            <a:pPr eaLnBrk="1" hangingPunct="1"/>
            <a:r>
              <a:rPr lang="en-US" altLang="en-US" dirty="0" smtClean="0"/>
              <a:t>Making correct estimate of the amount of labor time required to refinish panels, doors, hoods, etc., is a vital part of an estimator’s job</a:t>
            </a:r>
          </a:p>
          <a:p>
            <a:pPr lvl="1" eaLnBrk="1" hangingPunct="1"/>
            <a:r>
              <a:rPr lang="en-US" altLang="en-US" dirty="0" smtClean="0"/>
              <a:t>Flat-rate manuals list labor time plus materials allowance for various paint operations</a:t>
            </a:r>
          </a:p>
          <a:p>
            <a:pPr lvl="1" eaLnBrk="1" hangingPunct="1">
              <a:buFontTx/>
              <a:buNone/>
            </a:pPr>
            <a:endParaRPr lang="en-US" alt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609600" y="533400"/>
            <a:ext cx="7772400" cy="1143000"/>
          </a:xfrm>
          <a:noFill/>
        </p:spPr>
        <p:txBody>
          <a:bodyPr/>
          <a:lstStyle/>
          <a:p>
            <a:pPr eaLnBrk="1" hangingPunct="1"/>
            <a:r>
              <a:rPr lang="en-US" altLang="en-US" dirty="0" smtClean="0"/>
              <a:t>Estimate Total</a:t>
            </a:r>
          </a:p>
        </p:txBody>
      </p:sp>
      <p:sp>
        <p:nvSpPr>
          <p:cNvPr id="79875" name="Rectangle 3"/>
          <p:cNvSpPr>
            <a:spLocks noGrp="1" noChangeArrowheads="1"/>
          </p:cNvSpPr>
          <p:nvPr>
            <p:ph type="body" idx="4294967295"/>
          </p:nvPr>
        </p:nvSpPr>
        <p:spPr>
          <a:xfrm>
            <a:off x="381000" y="2133600"/>
            <a:ext cx="7772400" cy="4114800"/>
          </a:xfrm>
          <a:noFill/>
        </p:spPr>
        <p:txBody>
          <a:bodyPr/>
          <a:lstStyle/>
          <a:p>
            <a:pPr eaLnBrk="1" hangingPunct="1"/>
            <a:r>
              <a:rPr lang="en-US" altLang="en-US" dirty="0" smtClean="0"/>
              <a:t>Cost of parts, labor, and materials plus any extra charges, such as wrecker and towing charges, storage fees, and state/local taxes</a:t>
            </a:r>
          </a:p>
          <a:p>
            <a:pPr lvl="1" eaLnBrk="1" hangingPunct="1"/>
            <a:r>
              <a:rPr lang="en-US" altLang="en-US" dirty="0" smtClean="0"/>
              <a:t>From the estimate, work order can be written for the technician who is going to repair damaged vehicle</a:t>
            </a:r>
          </a:p>
          <a:p>
            <a:pPr lvl="1" eaLnBrk="1" hangingPunct="1"/>
            <a:endParaRPr lang="en-US" altLang="en-US"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5"/>
          <p:cNvSpPr txBox="1">
            <a:spLocks noChangeArrowheads="1"/>
          </p:cNvSpPr>
          <p:nvPr/>
        </p:nvSpPr>
        <p:spPr bwMode="auto">
          <a:xfrm>
            <a:off x="327025" y="5257800"/>
            <a:ext cx="83597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10-8  </a:t>
            </a:r>
            <a:r>
              <a:rPr lang="en-US" altLang="en-US" sz="1800"/>
              <a:t>This is an example of a handwritten damage estimate or damage appraisal for parts and labor. Note the columns for tabulating paint cost, parts cost, and labor cost.</a:t>
            </a:r>
          </a:p>
          <a:p>
            <a:pPr>
              <a:spcBef>
                <a:spcPct val="50000"/>
              </a:spcBef>
            </a:pPr>
            <a:endParaRPr lang="en-US" altLang="en-US" sz="18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685800"/>
            <a:ext cx="3415538" cy="442010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609600" y="685800"/>
            <a:ext cx="7772400" cy="1143000"/>
          </a:xfrm>
          <a:noFill/>
        </p:spPr>
        <p:txBody>
          <a:bodyPr/>
          <a:lstStyle/>
          <a:p>
            <a:pPr eaLnBrk="1" hangingPunct="1"/>
            <a:r>
              <a:rPr lang="en-US" altLang="en-US" dirty="0" smtClean="0"/>
              <a:t>Computer Estimating</a:t>
            </a:r>
          </a:p>
        </p:txBody>
      </p:sp>
      <p:sp>
        <p:nvSpPr>
          <p:cNvPr id="82947" name="Rectangle 3"/>
          <p:cNvSpPr>
            <a:spLocks noGrp="1" noChangeArrowheads="1"/>
          </p:cNvSpPr>
          <p:nvPr>
            <p:ph type="body" idx="4294967295"/>
          </p:nvPr>
        </p:nvSpPr>
        <p:spPr>
          <a:xfrm>
            <a:off x="609600" y="2057400"/>
            <a:ext cx="7772400" cy="4114800"/>
          </a:xfrm>
          <a:noFill/>
        </p:spPr>
        <p:txBody>
          <a:bodyPr>
            <a:normAutofit fontScale="92500"/>
          </a:bodyPr>
          <a:lstStyle/>
          <a:p>
            <a:pPr eaLnBrk="1" hangingPunct="1"/>
            <a:r>
              <a:rPr lang="en-US" altLang="en-US" dirty="0" smtClean="0"/>
              <a:t>Computer-based estimating</a:t>
            </a:r>
            <a:r>
              <a:rPr lang="en-US" altLang="en-US" b="1" dirty="0" smtClean="0"/>
              <a:t> </a:t>
            </a:r>
            <a:r>
              <a:rPr lang="en-US" altLang="en-US" dirty="0" smtClean="0"/>
              <a:t>systems provide more accurate and consistent damage reports</a:t>
            </a:r>
          </a:p>
          <a:p>
            <a:pPr lvl="1" eaLnBrk="1" hangingPunct="1"/>
            <a:r>
              <a:rPr lang="en-US" altLang="en-US" dirty="0" smtClean="0"/>
              <a:t>Virtually eliminate math and logic errors </a:t>
            </a:r>
          </a:p>
          <a:p>
            <a:pPr eaLnBrk="1" hangingPunct="1"/>
            <a:r>
              <a:rPr lang="en-US" altLang="en-US" dirty="0" smtClean="0"/>
              <a:t>Computer components and jargon</a:t>
            </a:r>
          </a:p>
          <a:p>
            <a:pPr lvl="1" eaLnBrk="1" hangingPunct="1"/>
            <a:r>
              <a:rPr lang="en-US" altLang="en-US" dirty="0" smtClean="0"/>
              <a:t>Input devices, output devices, central processing unit (CPU), command, compact disc (CD), cursor, hard disc, hardware, memory, menu, modem, peripherals, program, software, etc.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5"/>
          <p:cNvSpPr txBox="1">
            <a:spLocks noChangeArrowheads="1"/>
          </p:cNvSpPr>
          <p:nvPr/>
        </p:nvSpPr>
        <p:spPr bwMode="auto">
          <a:xfrm>
            <a:off x="990600" y="4648200"/>
            <a:ext cx="72548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10-9  </a:t>
            </a:r>
            <a:r>
              <a:rPr lang="en-US" altLang="en-US" sz="1800"/>
              <a:t>Most collision repair shops are now computer-based</a:t>
            </a:r>
          </a:p>
          <a:p>
            <a:r>
              <a:rPr lang="en-US" altLang="en-US" sz="1800"/>
              <a:t>to streamline and speed the estimating process. The estimator has </a:t>
            </a:r>
          </a:p>
          <a:p>
            <a:r>
              <a:rPr lang="en-US" altLang="en-US" sz="1800"/>
              <a:t>taken a laptop computer and estimating software out to a vehicle</a:t>
            </a:r>
          </a:p>
          <a:p>
            <a:r>
              <a:rPr lang="en-US" altLang="en-US" sz="1800"/>
              <a:t>with minor damage. Parts and labor needed can be input with a few</a:t>
            </a:r>
          </a:p>
          <a:p>
            <a:r>
              <a:rPr lang="en-US" altLang="en-US" sz="1800"/>
              <a:t>mouse clicks.</a:t>
            </a:r>
          </a:p>
          <a:p>
            <a:endParaRPr lang="en-US" altLang="en-US" sz="1800"/>
          </a:p>
        </p:txBody>
      </p:sp>
      <p:pic>
        <p:nvPicPr>
          <p:cNvPr id="83971" name="Picture 5" descr="1418073563_Fig 10-09.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0"/>
            <a:ext cx="53340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381000" y="611188"/>
            <a:ext cx="7772400" cy="1143000"/>
          </a:xfrm>
          <a:noFill/>
        </p:spPr>
        <p:txBody>
          <a:bodyPr/>
          <a:lstStyle/>
          <a:p>
            <a:pPr eaLnBrk="1" hangingPunct="1"/>
            <a:r>
              <a:rPr lang="en-US" altLang="en-US" smtClean="0"/>
              <a:t>Computer Estimating (continued)</a:t>
            </a:r>
          </a:p>
        </p:txBody>
      </p:sp>
      <p:sp>
        <p:nvSpPr>
          <p:cNvPr id="84995" name="Rectangle 3"/>
          <p:cNvSpPr>
            <a:spLocks noGrp="1" noChangeArrowheads="1"/>
          </p:cNvSpPr>
          <p:nvPr>
            <p:ph type="body" idx="4294967295"/>
          </p:nvPr>
        </p:nvSpPr>
        <p:spPr>
          <a:xfrm>
            <a:off x="533400" y="2057400"/>
            <a:ext cx="7772400" cy="4114800"/>
          </a:xfrm>
          <a:noFill/>
        </p:spPr>
        <p:txBody>
          <a:bodyPr/>
          <a:lstStyle/>
          <a:p>
            <a:pPr eaLnBrk="1" hangingPunct="1"/>
            <a:r>
              <a:rPr lang="en-US" altLang="en-US" dirty="0" smtClean="0"/>
              <a:t>Types of computer estimating systems</a:t>
            </a:r>
          </a:p>
          <a:p>
            <a:pPr lvl="1" eaLnBrk="1" hangingPunct="1"/>
            <a:r>
              <a:rPr lang="en-US" altLang="en-US" dirty="0" smtClean="0"/>
              <a:t>Dial-up estimating system</a:t>
            </a:r>
          </a:p>
          <a:p>
            <a:pPr lvl="1" eaLnBrk="1" hangingPunct="1"/>
            <a:r>
              <a:rPr lang="en-US" altLang="en-US" dirty="0" smtClean="0"/>
              <a:t>In-shop estimating system</a:t>
            </a:r>
          </a:p>
          <a:p>
            <a:pPr eaLnBrk="1" hangingPunct="1"/>
            <a:r>
              <a:rPr lang="en-US" altLang="en-US" dirty="0" smtClean="0"/>
              <a:t>Downloading: linking two information holding devices (scanner, computer, laptop, etc.,) so they can exchange digital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609600" y="609600"/>
            <a:ext cx="7772400" cy="1143000"/>
          </a:xfrm>
          <a:noFill/>
        </p:spPr>
        <p:txBody>
          <a:bodyPr/>
          <a:lstStyle/>
          <a:p>
            <a:pPr eaLnBrk="1" hangingPunct="1"/>
            <a:r>
              <a:rPr lang="en-US" altLang="en-US" dirty="0" smtClean="0">
                <a:solidFill>
                  <a:schemeClr val="tx1"/>
                </a:solidFill>
              </a:rPr>
              <a:t>Computer Database</a:t>
            </a:r>
          </a:p>
        </p:txBody>
      </p:sp>
      <p:sp>
        <p:nvSpPr>
          <p:cNvPr id="86019" name="Rectangle 3"/>
          <p:cNvSpPr>
            <a:spLocks noGrp="1" noChangeArrowheads="1"/>
          </p:cNvSpPr>
          <p:nvPr>
            <p:ph type="body" idx="4294967295"/>
          </p:nvPr>
        </p:nvSpPr>
        <p:spPr>
          <a:xfrm>
            <a:off x="609600" y="1981200"/>
            <a:ext cx="7772400" cy="4114800"/>
          </a:xfrm>
          <a:noFill/>
        </p:spPr>
        <p:txBody>
          <a:bodyPr>
            <a:normAutofit lnSpcReduction="10000"/>
          </a:bodyPr>
          <a:lstStyle/>
          <a:p>
            <a:pPr eaLnBrk="1" hangingPunct="1"/>
            <a:r>
              <a:rPr lang="en-US" altLang="en-US" dirty="0" smtClean="0"/>
              <a:t>Contains all service information (estimating guides, labor rates, and part and material vendor information) in electronic form</a:t>
            </a:r>
          </a:p>
          <a:p>
            <a:pPr eaLnBrk="1" hangingPunct="1"/>
            <a:r>
              <a:rPr lang="en-US" altLang="en-US" dirty="0" smtClean="0"/>
              <a:t>Estimating program</a:t>
            </a:r>
          </a:p>
          <a:p>
            <a:pPr lvl="1" eaLnBrk="1" hangingPunct="1"/>
            <a:r>
              <a:rPr lang="en-US" altLang="en-US" dirty="0" smtClean="0"/>
              <a:t>Software that automatically helps to find parts needed and labor rates and calculate total cost for repairs</a:t>
            </a:r>
          </a:p>
          <a:p>
            <a:pPr lvl="1" eaLnBrk="1" hangingPunct="1"/>
            <a:r>
              <a:rPr lang="en-US" altLang="en-US" dirty="0" smtClean="0"/>
              <a:t>Program is often on computer floppy discs or on CD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609600" y="685800"/>
            <a:ext cx="7772400" cy="1143000"/>
          </a:xfrm>
          <a:noFill/>
        </p:spPr>
        <p:txBody>
          <a:bodyPr/>
          <a:lstStyle/>
          <a:p>
            <a:pPr eaLnBrk="1" hangingPunct="1"/>
            <a:r>
              <a:rPr lang="en-US" altLang="en-US" dirty="0" smtClean="0">
                <a:solidFill>
                  <a:schemeClr val="tx1"/>
                </a:solidFill>
              </a:rPr>
              <a:t>Computer Database (continued)</a:t>
            </a:r>
          </a:p>
        </p:txBody>
      </p:sp>
      <p:sp>
        <p:nvSpPr>
          <p:cNvPr id="87043" name="Rectangle 3"/>
          <p:cNvSpPr>
            <a:spLocks noGrp="1" noChangeArrowheads="1"/>
          </p:cNvSpPr>
          <p:nvPr>
            <p:ph type="body" idx="4294967295"/>
          </p:nvPr>
        </p:nvSpPr>
        <p:spPr>
          <a:xfrm>
            <a:off x="381000" y="1981200"/>
            <a:ext cx="7772400" cy="4114800"/>
          </a:xfrm>
          <a:noFill/>
        </p:spPr>
        <p:txBody>
          <a:bodyPr>
            <a:normAutofit fontScale="92500" lnSpcReduction="10000"/>
          </a:bodyPr>
          <a:lstStyle/>
          <a:p>
            <a:pPr eaLnBrk="1" hangingPunct="1"/>
            <a:r>
              <a:rPr lang="en-US" altLang="en-US" dirty="0" smtClean="0"/>
              <a:t>Wireless estimating systems</a:t>
            </a:r>
          </a:p>
          <a:p>
            <a:pPr lvl="1" eaLnBrk="1" hangingPunct="1"/>
            <a:r>
              <a:rPr lang="en-US" altLang="en-US" dirty="0" smtClean="0"/>
              <a:t>Wireless laptop computer can be taken out to the damaged vehicle</a:t>
            </a:r>
          </a:p>
          <a:p>
            <a:pPr lvl="1" eaLnBrk="1" hangingPunct="1"/>
            <a:r>
              <a:rPr lang="en-US" altLang="en-US" dirty="0" smtClean="0"/>
              <a:t>Laptop can then use wireless communication to access main shop computer for pulling up part illustrations right at the vehicle</a:t>
            </a:r>
          </a:p>
          <a:p>
            <a:pPr eaLnBrk="1" hangingPunct="1"/>
            <a:r>
              <a:rPr lang="en-US" altLang="en-US" dirty="0" smtClean="0"/>
              <a:t>Imaging software</a:t>
            </a:r>
          </a:p>
          <a:p>
            <a:pPr lvl="1" eaLnBrk="1" hangingPunct="1"/>
            <a:r>
              <a:rPr lang="en-US" altLang="en-US" dirty="0" smtClean="0"/>
              <a:t>Allows you to utilize digital pictures of vehicle damage or of a specific part with your computer estimating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517525" y="5145088"/>
            <a:ext cx="8169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10-1  </a:t>
            </a:r>
            <a:r>
              <a:rPr lang="en-US" altLang="en-US" sz="1800"/>
              <a:t>Estimators must have a thorough knowledge of vehicle construction, collision repair methods, and computer use to develop accurate estimates of repair costs.</a:t>
            </a:r>
          </a:p>
          <a:p>
            <a:endParaRPr lang="en-US" altLang="en-US" sz="18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990600"/>
            <a:ext cx="4975860" cy="3592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idx="4294967295"/>
          </p:nvPr>
        </p:nvSpPr>
        <p:spPr>
          <a:xfrm>
            <a:off x="457200" y="685800"/>
            <a:ext cx="7772400" cy="1143000"/>
          </a:xfrm>
          <a:noFill/>
        </p:spPr>
        <p:txBody>
          <a:bodyPr/>
          <a:lstStyle/>
          <a:p>
            <a:pPr eaLnBrk="1" hangingPunct="1"/>
            <a:r>
              <a:rPr lang="en-US" altLang="en-US" dirty="0" smtClean="0">
                <a:solidFill>
                  <a:schemeClr val="tx1"/>
                </a:solidFill>
              </a:rPr>
              <a:t>Computer Database (continued)</a:t>
            </a:r>
          </a:p>
        </p:txBody>
      </p:sp>
      <p:sp>
        <p:nvSpPr>
          <p:cNvPr id="88067" name="Rectangle 3"/>
          <p:cNvSpPr>
            <a:spLocks noGrp="1" noChangeArrowheads="1"/>
          </p:cNvSpPr>
          <p:nvPr>
            <p:ph type="body" idx="4294967295"/>
          </p:nvPr>
        </p:nvSpPr>
        <p:spPr>
          <a:xfrm>
            <a:off x="457200" y="2133600"/>
            <a:ext cx="7772400" cy="4114800"/>
          </a:xfrm>
          <a:noFill/>
        </p:spPr>
        <p:txBody>
          <a:bodyPr>
            <a:normAutofit fontScale="92500" lnSpcReduction="20000"/>
          </a:bodyPr>
          <a:lstStyle/>
          <a:p>
            <a:pPr eaLnBrk="1" hangingPunct="1"/>
            <a:r>
              <a:rPr lang="en-US" altLang="en-US" dirty="0" smtClean="0"/>
              <a:t>Imaging software (continued)</a:t>
            </a:r>
          </a:p>
          <a:p>
            <a:pPr lvl="1" eaLnBrk="1" hangingPunct="1"/>
            <a:r>
              <a:rPr lang="en-US" altLang="en-US" dirty="0" smtClean="0"/>
              <a:t>Provides instant access to any photo ever entered into the computer system</a:t>
            </a:r>
          </a:p>
          <a:p>
            <a:pPr eaLnBrk="1" hangingPunct="1"/>
            <a:r>
              <a:rPr lang="en-US" altLang="en-US" dirty="0" smtClean="0"/>
              <a:t>Computer part lists</a:t>
            </a:r>
          </a:p>
          <a:p>
            <a:pPr lvl="1" eaLnBrk="1" hangingPunct="1"/>
            <a:r>
              <a:rPr lang="en-US" altLang="en-US" dirty="0" smtClean="0"/>
              <a:t>Part and labor prices are stored in the computer database allowing parts to be ordered quickly and easily</a:t>
            </a:r>
          </a:p>
          <a:p>
            <a:pPr eaLnBrk="1" hangingPunct="1"/>
            <a:r>
              <a:rPr lang="en-US" altLang="en-US" dirty="0" smtClean="0"/>
              <a:t>Automatic overlap deduction</a:t>
            </a:r>
          </a:p>
          <a:p>
            <a:pPr lvl="1" eaLnBrk="1" hangingPunct="1"/>
            <a:r>
              <a:rPr lang="en-US" altLang="en-US" dirty="0" smtClean="0"/>
              <a:t>Most estimating programs automatically deduct for overlap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5"/>
          <p:cNvSpPr txBox="1">
            <a:spLocks noChangeArrowheads="1"/>
          </p:cNvSpPr>
          <p:nvPr/>
        </p:nvSpPr>
        <p:spPr bwMode="auto">
          <a:xfrm>
            <a:off x="533400" y="4992688"/>
            <a:ext cx="80930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10-16  </a:t>
            </a:r>
            <a:r>
              <a:rPr lang="en-US" altLang="en-US" sz="1800"/>
              <a:t>Viewing high-resolution photos full screen will let you double-check that all damaged parts have been found and the estimate is written accurately. You can also e-mail the photos to the insurance adjuster, </a:t>
            </a:r>
          </a:p>
          <a:p>
            <a:r>
              <a:rPr lang="en-US" altLang="en-US" sz="1800"/>
              <a:t>if needed.</a:t>
            </a:r>
          </a:p>
          <a:p>
            <a:endParaRPr lang="en-US" altLang="en-US" sz="18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838200"/>
            <a:ext cx="4648200" cy="348326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5"/>
          <p:cNvSpPr txBox="1">
            <a:spLocks noChangeArrowheads="1"/>
          </p:cNvSpPr>
          <p:nvPr/>
        </p:nvSpPr>
        <p:spPr bwMode="auto">
          <a:xfrm>
            <a:off x="593725" y="4935538"/>
            <a:ext cx="80930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10-17  </a:t>
            </a:r>
            <a:r>
              <a:rPr lang="en-US" altLang="en-US" sz="1800"/>
              <a:t>In this estimate window, you can add repair operations, </a:t>
            </a:r>
          </a:p>
          <a:p>
            <a:r>
              <a:rPr lang="en-US" altLang="en-US" sz="1800"/>
              <a:t>a description of the repair, part prices, and labor costs for the damaged sections of the vehicle. By clicking on one of the categories along the bottom, you will be shown exploded assembly views.</a:t>
            </a:r>
          </a:p>
          <a:p>
            <a:endParaRPr lang="en-US" altLang="en-US" sz="1800"/>
          </a:p>
        </p:txBody>
      </p:sp>
      <p:pic>
        <p:nvPicPr>
          <p:cNvPr id="90115" name="Picture 5" descr="1418073563_Fig 10-17.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51816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5"/>
          <p:cNvSpPr txBox="1">
            <a:spLocks noChangeArrowheads="1"/>
          </p:cNvSpPr>
          <p:nvPr/>
        </p:nvSpPr>
        <p:spPr bwMode="auto">
          <a:xfrm>
            <a:off x="517525" y="5257800"/>
            <a:ext cx="8093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10-18  </a:t>
            </a:r>
            <a:r>
              <a:rPr lang="en-US" altLang="en-US" sz="1800"/>
              <a:t>In the exploded view window, you can click on each damaged part, down to individual screws and clips. This will load each part name, its price, and labor time into the estimate for that vehicle.</a:t>
            </a:r>
          </a:p>
        </p:txBody>
      </p:sp>
      <p:pic>
        <p:nvPicPr>
          <p:cNvPr id="91139" name="Picture 5" descr="1418073563_Fig 10-18.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90600"/>
            <a:ext cx="5105400" cy="383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idx="4294967295"/>
          </p:nvPr>
        </p:nvSpPr>
        <p:spPr>
          <a:xfrm>
            <a:off x="457200" y="685800"/>
            <a:ext cx="7772400" cy="1143000"/>
          </a:xfrm>
          <a:noFill/>
        </p:spPr>
        <p:txBody>
          <a:bodyPr/>
          <a:lstStyle/>
          <a:p>
            <a:pPr eaLnBrk="1" hangingPunct="1"/>
            <a:r>
              <a:rPr lang="en-US" altLang="en-US" dirty="0" smtClean="0">
                <a:solidFill>
                  <a:schemeClr val="tx1"/>
                </a:solidFill>
              </a:rPr>
              <a:t>Estimating Sequence</a:t>
            </a:r>
          </a:p>
        </p:txBody>
      </p:sp>
      <p:sp>
        <p:nvSpPr>
          <p:cNvPr id="92163" name="Rectangle 3"/>
          <p:cNvSpPr>
            <a:spLocks noGrp="1" noChangeArrowheads="1"/>
          </p:cNvSpPr>
          <p:nvPr>
            <p:ph type="body" idx="4294967295"/>
          </p:nvPr>
        </p:nvSpPr>
        <p:spPr>
          <a:xfrm>
            <a:off x="381000" y="2133600"/>
            <a:ext cx="7772400" cy="4114800"/>
          </a:xfrm>
          <a:noFill/>
        </p:spPr>
        <p:txBody>
          <a:bodyPr>
            <a:normAutofit lnSpcReduction="10000"/>
          </a:bodyPr>
          <a:lstStyle/>
          <a:p>
            <a:pPr eaLnBrk="1" hangingPunct="1"/>
            <a:r>
              <a:rPr lang="en-US" altLang="en-US" dirty="0" smtClean="0"/>
              <a:t>When estimating damage to vehicle, a logical sequence must be followed</a:t>
            </a:r>
          </a:p>
          <a:p>
            <a:pPr lvl="1" eaLnBrk="1" hangingPunct="1"/>
            <a:r>
              <a:rPr lang="en-US" altLang="en-US" dirty="0" smtClean="0"/>
              <a:t>Most estimators start from outside of car and work inward, listing everything, by car section, that is found bent, broken, crushed, or missing</a:t>
            </a:r>
          </a:p>
          <a:p>
            <a:pPr eaLnBrk="1" hangingPunct="1"/>
            <a:r>
              <a:rPr lang="en-US" altLang="en-US" dirty="0" smtClean="0"/>
              <a:t>Types of damage</a:t>
            </a:r>
          </a:p>
          <a:p>
            <a:pPr lvl="1" eaLnBrk="1" hangingPunct="1"/>
            <a:r>
              <a:rPr lang="en-US" altLang="en-US" dirty="0" smtClean="0"/>
              <a:t>Find all damage, no matter how minor</a:t>
            </a:r>
          </a:p>
          <a:p>
            <a:pPr lvl="1" eaLnBrk="1" hangingPunct="1"/>
            <a:r>
              <a:rPr lang="en-US" altLang="en-US" dirty="0" smtClean="0"/>
              <a:t>After noting obvious exterior damage, look for hidden damage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1066800" y="5256213"/>
            <a:ext cx="70262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10-22  </a:t>
            </a:r>
            <a:r>
              <a:rPr lang="en-US" altLang="en-US" sz="1800"/>
              <a:t>If the vehicle sustained a hard hit or had tire and</a:t>
            </a:r>
          </a:p>
          <a:p>
            <a:r>
              <a:rPr lang="en-US" altLang="en-US" sz="1800"/>
              <a:t>wheel damage, always look under it to find undercarriage damage.</a:t>
            </a:r>
          </a:p>
          <a:p>
            <a:endParaRPr lang="en-US" altLang="en-US" sz="1800"/>
          </a:p>
        </p:txBody>
      </p:sp>
      <p:pic>
        <p:nvPicPr>
          <p:cNvPr id="93187" name="Picture 5" descr="1418073563_Fig 10-2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895350"/>
            <a:ext cx="5359400"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5"/>
          <p:cNvSpPr txBox="1">
            <a:spLocks noChangeArrowheads="1"/>
          </p:cNvSpPr>
          <p:nvPr/>
        </p:nvSpPr>
        <p:spPr bwMode="auto">
          <a:xfrm>
            <a:off x="457200" y="4876800"/>
            <a:ext cx="8093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10-24  </a:t>
            </a:r>
            <a:r>
              <a:rPr lang="en-US" altLang="en-US" sz="1800"/>
              <a:t>The rear of the van contacted the wall with greater force, knocking out rear glass and badly crushing a quarter panel. The quarter panel and rear bumper cover will require replacement. The rear hatch and side door are repairable.</a:t>
            </a:r>
          </a:p>
        </p:txBody>
      </p:sp>
      <p:pic>
        <p:nvPicPr>
          <p:cNvPr id="94211" name="Picture 5" descr="1418073563_Fig 10-24.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14400"/>
            <a:ext cx="50292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381000" y="685800"/>
            <a:ext cx="7772400" cy="1143000"/>
          </a:xfrm>
          <a:noFill/>
        </p:spPr>
        <p:txBody>
          <a:bodyPr/>
          <a:lstStyle/>
          <a:p>
            <a:pPr eaLnBrk="1" hangingPunct="1"/>
            <a:r>
              <a:rPr lang="en-US" altLang="en-US" dirty="0" smtClean="0">
                <a:solidFill>
                  <a:schemeClr val="tx1"/>
                </a:solidFill>
              </a:rPr>
              <a:t>Estimating Sequence (continued)</a:t>
            </a:r>
          </a:p>
        </p:txBody>
      </p:sp>
      <p:sp>
        <p:nvSpPr>
          <p:cNvPr id="95235" name="Rectangle 3"/>
          <p:cNvSpPr>
            <a:spLocks noGrp="1" noChangeArrowheads="1"/>
          </p:cNvSpPr>
          <p:nvPr>
            <p:ph type="body" idx="4294967295"/>
          </p:nvPr>
        </p:nvSpPr>
        <p:spPr>
          <a:xfrm>
            <a:off x="609600" y="1858178"/>
            <a:ext cx="7772400" cy="4114800"/>
          </a:xfrm>
          <a:noFill/>
        </p:spPr>
        <p:txBody>
          <a:bodyPr>
            <a:normAutofit fontScale="92500" lnSpcReduction="20000"/>
          </a:bodyPr>
          <a:lstStyle/>
          <a:p>
            <a:pPr eaLnBrk="1" hangingPunct="1"/>
            <a:r>
              <a:rPr lang="en-US" altLang="en-US" dirty="0" smtClean="0"/>
              <a:t>Types of damage (continued)</a:t>
            </a:r>
          </a:p>
          <a:p>
            <a:pPr lvl="1" eaLnBrk="1" hangingPunct="1"/>
            <a:r>
              <a:rPr lang="en-US" altLang="en-US" dirty="0" smtClean="0"/>
              <a:t>If applicable, open hood and check in engine compartment for damage</a:t>
            </a:r>
          </a:p>
          <a:p>
            <a:pPr lvl="1" eaLnBrk="1" hangingPunct="1"/>
            <a:r>
              <a:rPr lang="en-US" altLang="en-US" dirty="0" smtClean="0"/>
              <a:t>Look for cracked sealer or undercoating, which indicates that metal panels have been pushed out of alignment</a:t>
            </a:r>
          </a:p>
          <a:p>
            <a:pPr eaLnBrk="1" hangingPunct="1"/>
            <a:r>
              <a:rPr lang="en-US" altLang="en-US" dirty="0" smtClean="0"/>
              <a:t>Find indirect damage</a:t>
            </a:r>
          </a:p>
          <a:p>
            <a:pPr lvl="1" eaLnBrk="1" hangingPunct="1"/>
            <a:r>
              <a:rPr lang="en-US" altLang="en-US" dirty="0" smtClean="0"/>
              <a:t>Damage that happens to vehicle during the moment of impact or immediately after impact</a:t>
            </a:r>
          </a:p>
          <a:p>
            <a:pPr lvl="1" eaLnBrk="1" hangingPunct="1"/>
            <a:r>
              <a:rPr lang="en-US" altLang="en-US" dirty="0" smtClean="0"/>
              <a:t>Always look for indirect damage when writing an estimate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5"/>
          <p:cNvSpPr txBox="1">
            <a:spLocks noChangeArrowheads="1"/>
          </p:cNvSpPr>
          <p:nvPr/>
        </p:nvSpPr>
        <p:spPr bwMode="auto">
          <a:xfrm>
            <a:off x="457200" y="5257800"/>
            <a:ext cx="83597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10-26  </a:t>
            </a:r>
            <a:r>
              <a:rPr lang="en-US" altLang="en-US" sz="1800"/>
              <a:t>When looking under vehicle or inside wheel openings, check for cracked sealer, missing undercoat, and movement of parts. This engine cradle shows movement, indicating major front-end damage.</a:t>
            </a:r>
          </a:p>
          <a:p>
            <a:pPr>
              <a:spcBef>
                <a:spcPct val="50000"/>
              </a:spcBef>
            </a:pPr>
            <a:endParaRPr lang="en-US" altLang="en-US" sz="1800"/>
          </a:p>
        </p:txBody>
      </p:sp>
      <p:pic>
        <p:nvPicPr>
          <p:cNvPr id="96259" name="Picture 5" descr="1418073563_Fig 10-26.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447800"/>
            <a:ext cx="51181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533400" y="609600"/>
            <a:ext cx="7772400" cy="1143000"/>
          </a:xfrm>
          <a:noFill/>
        </p:spPr>
        <p:txBody>
          <a:bodyPr/>
          <a:lstStyle/>
          <a:p>
            <a:pPr eaLnBrk="1" hangingPunct="1"/>
            <a:r>
              <a:rPr lang="en-US" altLang="en-US" dirty="0" smtClean="0">
                <a:solidFill>
                  <a:schemeClr val="tx1"/>
                </a:solidFill>
              </a:rPr>
              <a:t>Estimating Sequence (continued)</a:t>
            </a:r>
          </a:p>
        </p:txBody>
      </p:sp>
      <p:sp>
        <p:nvSpPr>
          <p:cNvPr id="97283" name="Rectangle 3"/>
          <p:cNvSpPr>
            <a:spLocks noGrp="1" noChangeArrowheads="1"/>
          </p:cNvSpPr>
          <p:nvPr>
            <p:ph type="body" idx="4294967295"/>
          </p:nvPr>
        </p:nvSpPr>
        <p:spPr>
          <a:xfrm>
            <a:off x="381000" y="1981200"/>
            <a:ext cx="7772400" cy="4114800"/>
          </a:xfrm>
          <a:noFill/>
        </p:spPr>
        <p:txBody>
          <a:bodyPr>
            <a:normAutofit fontScale="92500" lnSpcReduction="10000"/>
          </a:bodyPr>
          <a:lstStyle/>
          <a:p>
            <a:pPr eaLnBrk="1" hangingPunct="1"/>
            <a:r>
              <a:rPr lang="en-US" altLang="en-US" dirty="0" smtClean="0"/>
              <a:t>Finding frame damage</a:t>
            </a:r>
          </a:p>
          <a:p>
            <a:pPr lvl="1" eaLnBrk="1" hangingPunct="1"/>
            <a:r>
              <a:rPr lang="en-US" altLang="en-US" dirty="0" smtClean="0"/>
              <a:t>Look for buckles in frame members</a:t>
            </a:r>
          </a:p>
          <a:p>
            <a:pPr lvl="1" eaLnBrk="1" hangingPunct="1"/>
            <a:r>
              <a:rPr lang="en-US" altLang="en-US" dirty="0" smtClean="0"/>
              <a:t>Search for fasteners that have moved</a:t>
            </a:r>
          </a:p>
          <a:p>
            <a:pPr lvl="1" eaLnBrk="1" hangingPunct="1"/>
            <a:r>
              <a:rPr lang="en-US" altLang="en-US" dirty="0" smtClean="0"/>
              <a:t>Look for displaced, cracked, or fractured undercoating underneath body structure</a:t>
            </a:r>
          </a:p>
          <a:p>
            <a:pPr lvl="1" eaLnBrk="1" hangingPunct="1"/>
            <a:r>
              <a:rPr lang="en-US" altLang="en-US" dirty="0" smtClean="0"/>
              <a:t>Check crush zones on frame rails</a:t>
            </a:r>
          </a:p>
          <a:p>
            <a:pPr eaLnBrk="1" hangingPunct="1"/>
            <a:r>
              <a:rPr lang="en-US" altLang="en-US" dirty="0" smtClean="0"/>
              <a:t>Wheel and suspension damage</a:t>
            </a:r>
          </a:p>
          <a:p>
            <a:pPr lvl="1" eaLnBrk="1" hangingPunct="1"/>
            <a:r>
              <a:rPr lang="en-US" altLang="en-US" dirty="0" smtClean="0"/>
              <a:t>Always inspect inside and outside lips of wheels for cracks and damage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idx="4294967295"/>
          </p:nvPr>
        </p:nvSpPr>
        <p:spPr>
          <a:xfrm>
            <a:off x="609600" y="685800"/>
            <a:ext cx="7772400" cy="1143000"/>
          </a:xfrm>
        </p:spPr>
        <p:txBody>
          <a:bodyPr/>
          <a:lstStyle/>
          <a:p>
            <a:pPr eaLnBrk="1" hangingPunct="1"/>
            <a:r>
              <a:rPr lang="en-US" altLang="en-US" dirty="0" smtClean="0"/>
              <a:t>Objectives</a:t>
            </a:r>
          </a:p>
        </p:txBody>
      </p:sp>
      <p:sp>
        <p:nvSpPr>
          <p:cNvPr id="61443" name="Rectangle 5"/>
          <p:cNvSpPr>
            <a:spLocks noGrp="1" noChangeArrowheads="1"/>
          </p:cNvSpPr>
          <p:nvPr>
            <p:ph type="body" idx="4294967295"/>
          </p:nvPr>
        </p:nvSpPr>
        <p:spPr>
          <a:xfrm>
            <a:off x="533400" y="1981200"/>
            <a:ext cx="7772400" cy="4114800"/>
          </a:xfrm>
          <a:noFill/>
        </p:spPr>
        <p:txBody>
          <a:bodyPr>
            <a:normAutofit lnSpcReduction="10000"/>
          </a:bodyPr>
          <a:lstStyle/>
          <a:p>
            <a:pPr eaLnBrk="1" hangingPunct="1"/>
            <a:r>
              <a:rPr lang="en-US" altLang="en-US" dirty="0" smtClean="0"/>
              <a:t>Explain the general purpose of damage estimates</a:t>
            </a:r>
          </a:p>
          <a:p>
            <a:pPr eaLnBrk="1" hangingPunct="1"/>
            <a:r>
              <a:rPr lang="en-US" altLang="en-US" dirty="0" smtClean="0"/>
              <a:t>Manually and electronically prepare an estimate</a:t>
            </a:r>
          </a:p>
          <a:p>
            <a:pPr eaLnBrk="1" hangingPunct="1"/>
            <a:r>
              <a:rPr lang="en-US" altLang="en-US" dirty="0" smtClean="0"/>
              <a:t>Outline the sequence for evaluating vehicle damage</a:t>
            </a:r>
          </a:p>
          <a:p>
            <a:pPr eaLnBrk="1" hangingPunct="1"/>
            <a:r>
              <a:rPr lang="en-US" altLang="en-US" dirty="0" smtClean="0"/>
              <a:t>Describe the method of determining the reparability of a damaged vehicle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668" y="685800"/>
            <a:ext cx="6992938"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7" name="Text Box 5"/>
          <p:cNvSpPr txBox="1">
            <a:spLocks noChangeArrowheads="1"/>
          </p:cNvSpPr>
          <p:nvPr/>
        </p:nvSpPr>
        <p:spPr bwMode="auto">
          <a:xfrm>
            <a:off x="609600" y="5715000"/>
            <a:ext cx="80930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dirty="0"/>
              <a:t>FIGURE 10-31  </a:t>
            </a:r>
            <a:r>
              <a:rPr lang="en-US" altLang="en-US" sz="1800" dirty="0"/>
              <a:t>Note the types of damage that often happen to suspension, brake, and steering systems</a:t>
            </a:r>
            <a:r>
              <a:rPr lang="en-US" altLang="en-US" sz="1800" dirty="0" smtClean="0"/>
              <a:t>.</a:t>
            </a:r>
            <a:endParaRPr lang="en-US" altLang="en-US" sz="1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5"/>
          <p:cNvSpPr txBox="1">
            <a:spLocks noChangeArrowheads="1"/>
          </p:cNvSpPr>
          <p:nvPr/>
        </p:nvSpPr>
        <p:spPr bwMode="auto">
          <a:xfrm>
            <a:off x="441325" y="5133975"/>
            <a:ext cx="8245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10-32  </a:t>
            </a:r>
            <a:r>
              <a:rPr lang="en-US" altLang="en-US" sz="1800"/>
              <a:t>With major structural damage to a vehicle, wiring harnesses are often damaged. The cost of purchasing and installing new wiring harnesses would have to be added to the estimate.</a:t>
            </a:r>
          </a:p>
          <a:p>
            <a:endParaRPr lang="en-US" altLang="en-US" sz="1800"/>
          </a:p>
        </p:txBody>
      </p:sp>
      <p:pic>
        <p:nvPicPr>
          <p:cNvPr id="99331" name="Picture 5" descr="1418073563_Fig 10-32.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143000"/>
            <a:ext cx="4876800"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a:xfrm>
            <a:off x="609600" y="609600"/>
            <a:ext cx="7772400" cy="1143000"/>
          </a:xfrm>
          <a:noFill/>
        </p:spPr>
        <p:txBody>
          <a:bodyPr/>
          <a:lstStyle/>
          <a:p>
            <a:pPr eaLnBrk="1" hangingPunct="1"/>
            <a:r>
              <a:rPr lang="en-US" altLang="en-US" dirty="0" smtClean="0">
                <a:solidFill>
                  <a:schemeClr val="tx1"/>
                </a:solidFill>
              </a:rPr>
              <a:t>Estimating Sequence (continued)</a:t>
            </a:r>
          </a:p>
        </p:txBody>
      </p:sp>
      <p:sp>
        <p:nvSpPr>
          <p:cNvPr id="100355" name="Rectangle 3"/>
          <p:cNvSpPr>
            <a:spLocks noGrp="1" noChangeArrowheads="1"/>
          </p:cNvSpPr>
          <p:nvPr>
            <p:ph type="body" idx="4294967295"/>
          </p:nvPr>
        </p:nvSpPr>
        <p:spPr>
          <a:xfrm>
            <a:off x="609600" y="2057400"/>
            <a:ext cx="7772400" cy="4114800"/>
          </a:xfrm>
          <a:noFill/>
        </p:spPr>
        <p:txBody>
          <a:bodyPr>
            <a:normAutofit fontScale="92500" lnSpcReduction="20000"/>
          </a:bodyPr>
          <a:lstStyle/>
          <a:p>
            <a:pPr eaLnBrk="1" hangingPunct="1"/>
            <a:r>
              <a:rPr lang="en-US" altLang="en-US" dirty="0" smtClean="0"/>
              <a:t>Passenger compartment damage</a:t>
            </a:r>
          </a:p>
          <a:p>
            <a:pPr lvl="1" eaLnBrk="1" hangingPunct="1"/>
            <a:r>
              <a:rPr lang="en-US" altLang="en-US" dirty="0" smtClean="0"/>
              <a:t>Interior of vehicle must be checked closely for damage</a:t>
            </a:r>
          </a:p>
          <a:p>
            <a:pPr lvl="1" eaLnBrk="1" hangingPunct="1"/>
            <a:r>
              <a:rPr lang="en-US" altLang="en-US" dirty="0" smtClean="0"/>
              <a:t>Air bag deployment can damage parts such as windshield or trim pieces</a:t>
            </a:r>
          </a:p>
          <a:p>
            <a:pPr eaLnBrk="1" hangingPunct="1"/>
            <a:r>
              <a:rPr lang="en-US" altLang="en-US" dirty="0" smtClean="0"/>
              <a:t>Measuring damage during estimating</a:t>
            </a:r>
          </a:p>
          <a:p>
            <a:pPr lvl="1" eaLnBrk="1" hangingPunct="1"/>
            <a:r>
              <a:rPr lang="en-US" altLang="en-US" dirty="0" smtClean="0"/>
              <a:t>“Eyeballing” technique is not enough to detect frame misalignment</a:t>
            </a:r>
          </a:p>
          <a:p>
            <a:pPr lvl="1" eaLnBrk="1" hangingPunct="1"/>
            <a:r>
              <a:rPr lang="en-US" altLang="en-US" dirty="0" smtClean="0"/>
              <a:t>Use measuring equipment to check for misalignment</a:t>
            </a:r>
          </a:p>
          <a:p>
            <a:pPr lvl="1" eaLnBrk="1" hangingPunct="1"/>
            <a:endParaRPr lang="en-US" alt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5"/>
          <p:cNvSpPr txBox="1">
            <a:spLocks noChangeArrowheads="1"/>
          </p:cNvSpPr>
          <p:nvPr/>
        </p:nvSpPr>
        <p:spPr bwMode="auto">
          <a:xfrm>
            <a:off x="593725" y="4992688"/>
            <a:ext cx="81692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t>FIGURE 10-33  </a:t>
            </a:r>
            <a:r>
              <a:rPr lang="en-US" altLang="en-US" sz="1800"/>
              <a:t>The vehicle’s interior or passenger compartment is another area that can be costly to fix after a bad accident. Air bags, the dash panel, seats, glass, and carpets can all be damaged by flying bodies, blood, and air bag deployment.</a:t>
            </a:r>
          </a:p>
        </p:txBody>
      </p:sp>
      <p:pic>
        <p:nvPicPr>
          <p:cNvPr id="101379" name="Picture 5" descr="1418073563_Fig 10-33.t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3000"/>
            <a:ext cx="5486400" cy="365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609600" y="609600"/>
            <a:ext cx="7772400" cy="1143000"/>
          </a:xfrm>
          <a:noFill/>
        </p:spPr>
        <p:txBody>
          <a:bodyPr/>
          <a:lstStyle/>
          <a:p>
            <a:pPr eaLnBrk="1" hangingPunct="1"/>
            <a:r>
              <a:rPr lang="en-US" altLang="en-US" dirty="0" smtClean="0">
                <a:solidFill>
                  <a:schemeClr val="tx1"/>
                </a:solidFill>
              </a:rPr>
              <a:t>Estimating Sequence (continued)</a:t>
            </a:r>
          </a:p>
        </p:txBody>
      </p:sp>
      <p:sp>
        <p:nvSpPr>
          <p:cNvPr id="102403" name="Rectangle 3"/>
          <p:cNvSpPr>
            <a:spLocks noGrp="1" noChangeArrowheads="1"/>
          </p:cNvSpPr>
          <p:nvPr>
            <p:ph type="body" idx="4294967295"/>
          </p:nvPr>
        </p:nvSpPr>
        <p:spPr>
          <a:xfrm>
            <a:off x="381000" y="2057400"/>
            <a:ext cx="7772400" cy="4114800"/>
          </a:xfrm>
          <a:noFill/>
        </p:spPr>
        <p:txBody>
          <a:bodyPr/>
          <a:lstStyle/>
          <a:p>
            <a:pPr eaLnBrk="1" hangingPunct="1"/>
            <a:r>
              <a:rPr lang="en-US" altLang="en-US" dirty="0" smtClean="0"/>
              <a:t>Hidden damage</a:t>
            </a:r>
          </a:p>
          <a:p>
            <a:pPr lvl="1" eaLnBrk="1" hangingPunct="1"/>
            <a:r>
              <a:rPr lang="en-US" altLang="en-US" dirty="0" smtClean="0"/>
              <a:t>Hidden damage clause: permits added charges to original estimate when hidden damages are discovered after exterior panels or parts are removed for repairs</a:t>
            </a:r>
          </a:p>
          <a:p>
            <a:pPr lvl="1" eaLnBrk="1" hangingPunct="1"/>
            <a:endParaRPr lang="en-US" altLang="en-US" dirty="0" smtClean="0"/>
          </a:p>
          <a:p>
            <a:pPr lvl="1" eaLnBrk="1" hangingPunct="1"/>
            <a:endParaRPr lang="en-US" alt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533400" y="609600"/>
            <a:ext cx="7772400" cy="1143000"/>
          </a:xfrm>
          <a:noFill/>
        </p:spPr>
        <p:txBody>
          <a:bodyPr/>
          <a:lstStyle/>
          <a:p>
            <a:pPr eaLnBrk="1" hangingPunct="1"/>
            <a:r>
              <a:rPr lang="en-US" altLang="en-US" dirty="0" smtClean="0"/>
              <a:t>Vehicle Total Loss</a:t>
            </a:r>
          </a:p>
        </p:txBody>
      </p:sp>
      <p:sp>
        <p:nvSpPr>
          <p:cNvPr id="103427" name="Rectangle 3"/>
          <p:cNvSpPr>
            <a:spLocks noGrp="1" noChangeArrowheads="1"/>
          </p:cNvSpPr>
          <p:nvPr>
            <p:ph type="body" idx="4294967295"/>
          </p:nvPr>
        </p:nvSpPr>
        <p:spPr>
          <a:xfrm>
            <a:off x="533400" y="1981200"/>
            <a:ext cx="7772400" cy="4114800"/>
          </a:xfrm>
          <a:noFill/>
        </p:spPr>
        <p:txBody>
          <a:bodyPr>
            <a:normAutofit fontScale="92500" lnSpcReduction="20000"/>
          </a:bodyPr>
          <a:lstStyle/>
          <a:p>
            <a:pPr eaLnBrk="1" hangingPunct="1"/>
            <a:r>
              <a:rPr lang="en-US" altLang="en-US" dirty="0" smtClean="0"/>
              <a:t>Occurs when cost of repairs exceeds value of vehicle</a:t>
            </a:r>
          </a:p>
          <a:p>
            <a:pPr lvl="1" eaLnBrk="1" hangingPunct="1"/>
            <a:r>
              <a:rPr lang="en-US" altLang="en-US" dirty="0" smtClean="0"/>
              <a:t>Most companies will total vehicle at 70-80% of vehicle cost</a:t>
            </a:r>
          </a:p>
          <a:p>
            <a:pPr eaLnBrk="1" hangingPunct="1"/>
            <a:r>
              <a:rPr lang="en-US" altLang="en-US" dirty="0" smtClean="0"/>
              <a:t>Blue book</a:t>
            </a:r>
          </a:p>
          <a:p>
            <a:pPr lvl="1" eaLnBrk="1" hangingPunct="1"/>
            <a:r>
              <a:rPr lang="en-US" altLang="en-US" dirty="0" smtClean="0"/>
              <a:t>Lists market values for used vehicles in various conditions</a:t>
            </a:r>
          </a:p>
          <a:p>
            <a:pPr eaLnBrk="1" hangingPunct="1"/>
            <a:r>
              <a:rPr lang="en-US" altLang="en-US" dirty="0" smtClean="0"/>
              <a:t>Total loss software</a:t>
            </a:r>
          </a:p>
          <a:p>
            <a:pPr lvl="1" eaLnBrk="1" hangingPunct="1"/>
            <a:r>
              <a:rPr lang="en-US" altLang="en-US" dirty="0" smtClean="0"/>
              <a:t>Helps organize vehicle damage data into easily understood reports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533400" y="685800"/>
            <a:ext cx="7772400" cy="1143000"/>
          </a:xfrm>
          <a:noFill/>
        </p:spPr>
        <p:txBody>
          <a:bodyPr/>
          <a:lstStyle/>
          <a:p>
            <a:pPr eaLnBrk="1" hangingPunct="1"/>
            <a:r>
              <a:rPr lang="en-US" altLang="en-US" dirty="0" smtClean="0"/>
              <a:t>Vehicle Total Loss (continued)</a:t>
            </a:r>
          </a:p>
        </p:txBody>
      </p:sp>
      <p:sp>
        <p:nvSpPr>
          <p:cNvPr id="105475" name="Rectangle 3"/>
          <p:cNvSpPr>
            <a:spLocks noGrp="1" noChangeArrowheads="1"/>
          </p:cNvSpPr>
          <p:nvPr>
            <p:ph type="body" idx="4294967295"/>
          </p:nvPr>
        </p:nvSpPr>
        <p:spPr>
          <a:xfrm>
            <a:off x="381000" y="1981200"/>
            <a:ext cx="7772400" cy="4114800"/>
          </a:xfrm>
          <a:noFill/>
        </p:spPr>
        <p:txBody>
          <a:bodyPr/>
          <a:lstStyle/>
          <a:p>
            <a:pPr eaLnBrk="1" hangingPunct="1"/>
            <a:r>
              <a:rPr lang="en-US" altLang="en-US" dirty="0" smtClean="0"/>
              <a:t>Total loss software (continued)</a:t>
            </a:r>
          </a:p>
          <a:p>
            <a:pPr lvl="1" eaLnBrk="1" hangingPunct="1"/>
            <a:r>
              <a:rPr lang="en-US" altLang="en-US" dirty="0" smtClean="0"/>
              <a:t>Reports contain all information insurance claims adjusters need to reach fair and equitable settlements</a:t>
            </a:r>
          </a:p>
          <a:p>
            <a:pPr lvl="1" eaLnBrk="1" hangingPunct="1"/>
            <a:r>
              <a:rPr lang="en-US" altLang="en-US" dirty="0" smtClean="0"/>
              <a:t>Often allows claims adjusters to find truly comparable vehicles that closely match total loss vehicle</a:t>
            </a:r>
          </a:p>
          <a:p>
            <a:pPr lvl="1" eaLnBrk="1" hangingPunct="1"/>
            <a:endParaRPr lang="en-US" alt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95400"/>
          </a:xfrm>
        </p:spPr>
        <p:txBody>
          <a:bodyPr>
            <a:normAutofit fontScale="90000"/>
          </a:bodyPr>
          <a:lstStyle/>
          <a:p>
            <a:r>
              <a:rPr lang="en-US" dirty="0" smtClean="0"/>
              <a:t>Damage Analysis and Repair Blueprinting </a:t>
            </a:r>
            <a:endParaRPr lang="en-US" dirty="0"/>
          </a:p>
        </p:txBody>
      </p:sp>
      <p:sp>
        <p:nvSpPr>
          <p:cNvPr id="3" name="Content Placeholder 2"/>
          <p:cNvSpPr>
            <a:spLocks noGrp="1"/>
          </p:cNvSpPr>
          <p:nvPr>
            <p:ph idx="1"/>
          </p:nvPr>
        </p:nvSpPr>
        <p:spPr>
          <a:xfrm>
            <a:off x="228600" y="2286000"/>
            <a:ext cx="8229600" cy="3459163"/>
          </a:xfrm>
        </p:spPr>
        <p:txBody>
          <a:bodyPr>
            <a:normAutofit/>
          </a:bodyPr>
          <a:lstStyle/>
          <a:p>
            <a:r>
              <a:rPr lang="en-US" sz="3800" dirty="0" smtClean="0"/>
              <a:t>Customer Relations</a:t>
            </a:r>
          </a:p>
          <a:p>
            <a:pPr lvl="1"/>
            <a:r>
              <a:rPr lang="en-US" dirty="0" smtClean="0"/>
              <a:t>The customer can be an excellent resource when it comes to vehicle damage analysis</a:t>
            </a:r>
          </a:p>
          <a:p>
            <a:pPr lvl="1"/>
            <a:r>
              <a:rPr lang="en-US" dirty="0" smtClean="0"/>
              <a:t>Finding hidden damage early in the repair process leads to faster repair times and increased customer satisfaction</a:t>
            </a:r>
          </a:p>
          <a:p>
            <a:endParaRPr lang="en-US" dirty="0"/>
          </a:p>
          <a:p>
            <a:pPr marL="0" indent="0">
              <a:buNone/>
            </a:pPr>
            <a:endParaRPr lang="en-US" dirty="0"/>
          </a:p>
        </p:txBody>
      </p:sp>
    </p:spTree>
    <p:extLst>
      <p:ext uri="{BB962C8B-B14F-4D97-AF65-F5344CB8AC3E}">
        <p14:creationId xmlns:p14="http://schemas.microsoft.com/office/powerpoint/2010/main" val="4140180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a:t>Damage Analysis and Repair Blueprinting </a:t>
            </a:r>
            <a:r>
              <a:rPr lang="en-US" dirty="0" smtClean="0"/>
              <a:t>(continued)</a:t>
            </a:r>
            <a:endParaRPr lang="en-US" dirty="0"/>
          </a:p>
        </p:txBody>
      </p:sp>
      <p:sp>
        <p:nvSpPr>
          <p:cNvPr id="3" name="Content Placeholder 2"/>
          <p:cNvSpPr>
            <a:spLocks noGrp="1"/>
          </p:cNvSpPr>
          <p:nvPr>
            <p:ph idx="1"/>
          </p:nvPr>
        </p:nvSpPr>
        <p:spPr>
          <a:xfrm>
            <a:off x="457200" y="2438400"/>
            <a:ext cx="8229600" cy="3459163"/>
          </a:xfrm>
        </p:spPr>
        <p:txBody>
          <a:bodyPr/>
          <a:lstStyle/>
          <a:p>
            <a:r>
              <a:rPr lang="en-US" dirty="0" smtClean="0"/>
              <a:t>Damage Analysis</a:t>
            </a:r>
          </a:p>
          <a:p>
            <a:pPr lvl="1"/>
            <a:r>
              <a:rPr lang="en-US" dirty="0" smtClean="0"/>
              <a:t>Wash and dry the vehicle</a:t>
            </a:r>
          </a:p>
          <a:p>
            <a:pPr lvl="1"/>
            <a:r>
              <a:rPr lang="en-US" dirty="0"/>
              <a:t>W</a:t>
            </a:r>
            <a:r>
              <a:rPr lang="en-US" dirty="0" smtClean="0"/>
              <a:t>alk around the vehicle with the customer and take pictures of all four sides</a:t>
            </a:r>
          </a:p>
          <a:p>
            <a:pPr lvl="1"/>
            <a:r>
              <a:rPr lang="en-US" dirty="0" smtClean="0"/>
              <a:t>Include the VIN and paint code on the estimate</a:t>
            </a:r>
            <a:endParaRPr lang="en-US" dirty="0"/>
          </a:p>
        </p:txBody>
      </p:sp>
    </p:spTree>
    <p:extLst>
      <p:ext uri="{BB962C8B-B14F-4D97-AF65-F5344CB8AC3E}">
        <p14:creationId xmlns:p14="http://schemas.microsoft.com/office/powerpoint/2010/main" val="1236630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28800"/>
          </a:xfrm>
        </p:spPr>
        <p:txBody>
          <a:bodyPr/>
          <a:lstStyle/>
          <a:p>
            <a:r>
              <a:rPr lang="en-US" sz="4000" dirty="0"/>
              <a:t>Damage Analysis and Repair Blueprinting (continued)</a:t>
            </a:r>
          </a:p>
        </p:txBody>
      </p:sp>
      <p:sp>
        <p:nvSpPr>
          <p:cNvPr id="3" name="Content Placeholder 2"/>
          <p:cNvSpPr>
            <a:spLocks noGrp="1"/>
          </p:cNvSpPr>
          <p:nvPr>
            <p:ph idx="1"/>
          </p:nvPr>
        </p:nvSpPr>
        <p:spPr>
          <a:xfrm>
            <a:off x="436830" y="2399923"/>
            <a:ext cx="8229600" cy="3535363"/>
          </a:xfrm>
        </p:spPr>
        <p:txBody>
          <a:bodyPr/>
          <a:lstStyle/>
          <a:p>
            <a:r>
              <a:rPr lang="en-US" dirty="0" smtClean="0"/>
              <a:t>Blueprinting</a:t>
            </a:r>
          </a:p>
          <a:p>
            <a:pPr lvl="1"/>
            <a:r>
              <a:rPr lang="en-US" dirty="0" smtClean="0"/>
              <a:t>Process used to perform a thorough damage analysis and make a repair plan</a:t>
            </a:r>
          </a:p>
          <a:p>
            <a:pPr lvl="2"/>
            <a:r>
              <a:rPr lang="en-US" dirty="0" smtClean="0"/>
              <a:t>Requires disassembly of  damaged or affected areas</a:t>
            </a:r>
          </a:p>
          <a:p>
            <a:pPr lvl="2"/>
            <a:r>
              <a:rPr lang="en-US" dirty="0" smtClean="0"/>
              <a:t>Document any structural damage with three-dimensional measuring</a:t>
            </a:r>
          </a:p>
          <a:p>
            <a:pPr lvl="2"/>
            <a:r>
              <a:rPr lang="en-US" dirty="0" smtClean="0"/>
              <a:t>Gather vehicle specific repair information </a:t>
            </a:r>
            <a:endParaRPr lang="en-US" dirty="0"/>
          </a:p>
        </p:txBody>
      </p:sp>
    </p:spTree>
    <p:extLst>
      <p:ext uri="{BB962C8B-B14F-4D97-AF65-F5344CB8AC3E}">
        <p14:creationId xmlns:p14="http://schemas.microsoft.com/office/powerpoint/2010/main" val="3082207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533400" y="685800"/>
            <a:ext cx="7772400" cy="1143000"/>
          </a:xfrm>
          <a:noFill/>
        </p:spPr>
        <p:txBody>
          <a:bodyPr/>
          <a:lstStyle/>
          <a:p>
            <a:pPr eaLnBrk="1" hangingPunct="1"/>
            <a:r>
              <a:rPr lang="en-US" altLang="en-US" dirty="0" smtClean="0"/>
              <a:t>Objectives (continued)</a:t>
            </a:r>
          </a:p>
        </p:txBody>
      </p:sp>
      <p:sp>
        <p:nvSpPr>
          <p:cNvPr id="63491" name="Rectangle 3"/>
          <p:cNvSpPr>
            <a:spLocks noGrp="1" noChangeArrowheads="1"/>
          </p:cNvSpPr>
          <p:nvPr>
            <p:ph type="body" idx="4294967295"/>
          </p:nvPr>
        </p:nvSpPr>
        <p:spPr>
          <a:xfrm>
            <a:off x="304800" y="1981200"/>
            <a:ext cx="7772400" cy="4114800"/>
          </a:xfrm>
          <a:noFill/>
        </p:spPr>
        <p:txBody>
          <a:bodyPr>
            <a:normAutofit fontScale="92500" lnSpcReduction="10000"/>
          </a:bodyPr>
          <a:lstStyle/>
          <a:p>
            <a:pPr eaLnBrk="1" hangingPunct="1"/>
            <a:r>
              <a:rPr lang="en-US" altLang="en-US" dirty="0" smtClean="0"/>
              <a:t>Using gathered information, determine whether damaged parts should be repaired or replaced with new ones</a:t>
            </a:r>
          </a:p>
          <a:p>
            <a:pPr eaLnBrk="1" hangingPunct="1"/>
            <a:r>
              <a:rPr lang="en-US" altLang="en-US" dirty="0" smtClean="0"/>
              <a:t>Explain the difference between flat-rate labor time and overlap labor time when estimating repair costs</a:t>
            </a:r>
          </a:p>
          <a:p>
            <a:pPr eaLnBrk="1" hangingPunct="1"/>
            <a:r>
              <a:rPr lang="en-US" altLang="en-US" dirty="0" smtClean="0"/>
              <a:t>Calculate material costs based on a refinishing materials list</a:t>
            </a:r>
          </a:p>
          <a:p>
            <a:pPr eaLnBrk="1" hangingPunct="1"/>
            <a:r>
              <a:rPr lang="en-US" altLang="en-US" dirty="0" smtClean="0"/>
              <a:t>Use computer-based estimating programs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022" y="762000"/>
            <a:ext cx="8229600" cy="1219200"/>
          </a:xfrm>
        </p:spPr>
        <p:txBody>
          <a:bodyPr>
            <a:normAutofit fontScale="90000"/>
          </a:bodyPr>
          <a:lstStyle/>
          <a:p>
            <a:r>
              <a:rPr lang="en-US" dirty="0" smtClean="0"/>
              <a:t>Specific Systems to Inspect During the Blueprinting Process</a:t>
            </a:r>
            <a:endParaRPr lang="en-US" dirty="0"/>
          </a:p>
        </p:txBody>
      </p:sp>
      <p:sp>
        <p:nvSpPr>
          <p:cNvPr id="3" name="Content Placeholder 2"/>
          <p:cNvSpPr>
            <a:spLocks noGrp="1"/>
          </p:cNvSpPr>
          <p:nvPr>
            <p:ph idx="1"/>
          </p:nvPr>
        </p:nvSpPr>
        <p:spPr>
          <a:xfrm>
            <a:off x="427022" y="2286000"/>
            <a:ext cx="8229600" cy="3611563"/>
          </a:xfrm>
        </p:spPr>
        <p:txBody>
          <a:bodyPr/>
          <a:lstStyle/>
          <a:p>
            <a:r>
              <a:rPr lang="en-US" dirty="0" smtClean="0"/>
              <a:t>Safety Systems</a:t>
            </a:r>
          </a:p>
          <a:p>
            <a:r>
              <a:rPr lang="en-US" dirty="0" smtClean="0"/>
              <a:t>Electrical Systems</a:t>
            </a:r>
          </a:p>
          <a:p>
            <a:r>
              <a:rPr lang="en-US" dirty="0" smtClean="0"/>
              <a:t>ABS, traction and stability control systems</a:t>
            </a:r>
          </a:p>
          <a:p>
            <a:r>
              <a:rPr lang="en-US" dirty="0" smtClean="0"/>
              <a:t>A/C systems</a:t>
            </a:r>
          </a:p>
          <a:p>
            <a:r>
              <a:rPr lang="en-US" dirty="0" smtClean="0"/>
              <a:t>Steering and suspension systems</a:t>
            </a:r>
            <a:endParaRPr lang="en-US" dirty="0"/>
          </a:p>
        </p:txBody>
      </p:sp>
    </p:spTree>
    <p:extLst>
      <p:ext uri="{BB962C8B-B14F-4D97-AF65-F5344CB8AC3E}">
        <p14:creationId xmlns:p14="http://schemas.microsoft.com/office/powerpoint/2010/main" val="2657437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normAutofit/>
          </a:bodyPr>
          <a:lstStyle/>
          <a:p>
            <a:r>
              <a:rPr lang="en-US" dirty="0" smtClean="0"/>
              <a:t>Judgment Items</a:t>
            </a:r>
            <a:endParaRPr lang="en-US" dirty="0"/>
          </a:p>
        </p:txBody>
      </p:sp>
      <p:sp>
        <p:nvSpPr>
          <p:cNvPr id="3" name="Content Placeholder 2"/>
          <p:cNvSpPr>
            <a:spLocks noGrp="1"/>
          </p:cNvSpPr>
          <p:nvPr>
            <p:ph idx="1"/>
          </p:nvPr>
        </p:nvSpPr>
        <p:spPr>
          <a:xfrm>
            <a:off x="457200" y="1905000"/>
            <a:ext cx="8229600" cy="4525963"/>
          </a:xfrm>
        </p:spPr>
        <p:txBody>
          <a:bodyPr/>
          <a:lstStyle/>
          <a:p>
            <a:r>
              <a:rPr lang="en-US" dirty="0"/>
              <a:t>T</a:t>
            </a:r>
            <a:r>
              <a:rPr lang="en-US" dirty="0" smtClean="0"/>
              <a:t>he amount of dent damage that can be hidden by a dollar bill would be 2-3 hours of body labor</a:t>
            </a:r>
          </a:p>
          <a:p>
            <a:r>
              <a:rPr lang="en-US" dirty="0" smtClean="0"/>
              <a:t>A scratch that could be covered by a sheet of notebook paper would generally be 1 hour of body labor</a:t>
            </a:r>
          </a:p>
          <a:p>
            <a:pPr lvl="1"/>
            <a:r>
              <a:rPr lang="en-US" dirty="0" smtClean="0"/>
              <a:t>Type of material, damage location and severity of damage must be considered</a:t>
            </a:r>
            <a:endParaRPr lang="en-US" dirty="0"/>
          </a:p>
        </p:txBody>
      </p:sp>
    </p:spTree>
    <p:extLst>
      <p:ext uri="{BB962C8B-B14F-4D97-AF65-F5344CB8AC3E}">
        <p14:creationId xmlns:p14="http://schemas.microsoft.com/office/powerpoint/2010/main" val="416727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839200" cy="762000"/>
          </a:xfrm>
        </p:spPr>
        <p:txBody>
          <a:bodyPr>
            <a:noAutofit/>
          </a:bodyPr>
          <a:lstStyle/>
          <a:p>
            <a:r>
              <a:rPr lang="en-US" dirty="0"/>
              <a:t>Replacement </a:t>
            </a:r>
            <a:r>
              <a:rPr lang="en-US" dirty="0" smtClean="0"/>
              <a:t>Parts</a:t>
            </a:r>
            <a:endParaRPr lang="en-US" dirty="0"/>
          </a:p>
        </p:txBody>
      </p:sp>
      <p:sp>
        <p:nvSpPr>
          <p:cNvPr id="3" name="Content Placeholder 2"/>
          <p:cNvSpPr>
            <a:spLocks noGrp="1"/>
          </p:cNvSpPr>
          <p:nvPr>
            <p:ph idx="1"/>
          </p:nvPr>
        </p:nvSpPr>
        <p:spPr>
          <a:xfrm>
            <a:off x="381000" y="2057400"/>
            <a:ext cx="8229600" cy="3459163"/>
          </a:xfrm>
        </p:spPr>
        <p:txBody>
          <a:bodyPr>
            <a:normAutofit/>
          </a:bodyPr>
          <a:lstStyle/>
          <a:p>
            <a:r>
              <a:rPr lang="en-US" sz="3600" dirty="0" smtClean="0"/>
              <a:t>Different part sources</a:t>
            </a:r>
          </a:p>
          <a:p>
            <a:pPr lvl="1"/>
            <a:r>
              <a:rPr lang="en-US" sz="3200" dirty="0" smtClean="0"/>
              <a:t>New factory parts</a:t>
            </a:r>
          </a:p>
          <a:p>
            <a:pPr lvl="1"/>
            <a:r>
              <a:rPr lang="en-US" sz="3200" dirty="0"/>
              <a:t>R</a:t>
            </a:r>
            <a:r>
              <a:rPr lang="en-US" sz="3200" dirty="0" smtClean="0"/>
              <a:t>ecycled parts</a:t>
            </a:r>
          </a:p>
          <a:p>
            <a:pPr lvl="1"/>
            <a:r>
              <a:rPr lang="en-US" sz="3200" dirty="0" smtClean="0"/>
              <a:t>Aftermarket parts</a:t>
            </a:r>
            <a:endParaRPr lang="en-US" sz="3200" dirty="0"/>
          </a:p>
        </p:txBody>
      </p:sp>
    </p:spTree>
    <p:extLst>
      <p:ext uri="{BB962C8B-B14F-4D97-AF65-F5344CB8AC3E}">
        <p14:creationId xmlns:p14="http://schemas.microsoft.com/office/powerpoint/2010/main" val="2773109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lstStyle/>
          <a:p>
            <a:r>
              <a:rPr lang="en-US" dirty="0" smtClean="0"/>
              <a:t>Use a Checklist</a:t>
            </a:r>
            <a:endParaRPr lang="en-US" dirty="0"/>
          </a:p>
        </p:txBody>
      </p:sp>
      <p:sp>
        <p:nvSpPr>
          <p:cNvPr id="3" name="Content Placeholder 2"/>
          <p:cNvSpPr>
            <a:spLocks noGrp="1"/>
          </p:cNvSpPr>
          <p:nvPr>
            <p:ph idx="1"/>
          </p:nvPr>
        </p:nvSpPr>
        <p:spPr>
          <a:xfrm>
            <a:off x="457200" y="2057400"/>
            <a:ext cx="8229600" cy="3687763"/>
          </a:xfrm>
        </p:spPr>
        <p:txBody>
          <a:bodyPr/>
          <a:lstStyle/>
          <a:p>
            <a:r>
              <a:rPr lang="en-US" dirty="0" smtClean="0"/>
              <a:t>Checklists are commonly used in Collision repair for:</a:t>
            </a:r>
          </a:p>
          <a:p>
            <a:pPr lvl="1"/>
            <a:r>
              <a:rPr lang="en-US" dirty="0" smtClean="0"/>
              <a:t>Estimating/blueprinting</a:t>
            </a:r>
          </a:p>
          <a:p>
            <a:pPr lvl="1"/>
            <a:r>
              <a:rPr lang="en-US" dirty="0" smtClean="0"/>
              <a:t>Inspection of vehicle systems</a:t>
            </a:r>
          </a:p>
          <a:p>
            <a:pPr lvl="1"/>
            <a:r>
              <a:rPr lang="en-US" dirty="0" smtClean="0"/>
              <a:t>Repairs</a:t>
            </a:r>
          </a:p>
          <a:p>
            <a:pPr lvl="1"/>
            <a:r>
              <a:rPr lang="en-US" dirty="0" smtClean="0"/>
              <a:t>Clean-up</a:t>
            </a:r>
          </a:p>
          <a:p>
            <a:pPr lvl="1"/>
            <a:endParaRPr lang="en-US" dirty="0" smtClean="0"/>
          </a:p>
          <a:p>
            <a:pPr lvl="1"/>
            <a:endParaRPr lang="en-US" dirty="0"/>
          </a:p>
        </p:txBody>
      </p:sp>
    </p:spTree>
    <p:extLst>
      <p:ext uri="{BB962C8B-B14F-4D97-AF65-F5344CB8AC3E}">
        <p14:creationId xmlns:p14="http://schemas.microsoft.com/office/powerpoint/2010/main" val="877049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47" y="685800"/>
            <a:ext cx="8229600" cy="685800"/>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304800" y="1752600"/>
            <a:ext cx="8229600" cy="3687763"/>
          </a:xfrm>
        </p:spPr>
        <p:txBody>
          <a:bodyPr>
            <a:normAutofit fontScale="92500" lnSpcReduction="20000"/>
          </a:bodyPr>
          <a:lstStyle/>
          <a:p>
            <a:r>
              <a:rPr lang="en-US" dirty="0"/>
              <a:t>An estimate, also called a damage report or </a:t>
            </a:r>
            <a:r>
              <a:rPr lang="en-US" dirty="0" smtClean="0"/>
              <a:t>an appraisal</a:t>
            </a:r>
            <a:r>
              <a:rPr lang="en-US" dirty="0"/>
              <a:t>, calculates the cost of parts, materials, </a:t>
            </a:r>
            <a:r>
              <a:rPr lang="en-US" dirty="0" smtClean="0"/>
              <a:t>and labor </a:t>
            </a:r>
            <a:r>
              <a:rPr lang="en-US" dirty="0"/>
              <a:t>for repairing a collision-damaged vehicle</a:t>
            </a:r>
            <a:r>
              <a:rPr lang="en-US" dirty="0" smtClean="0"/>
              <a:t>. </a:t>
            </a:r>
          </a:p>
          <a:p>
            <a:r>
              <a:rPr lang="en-US" dirty="0" smtClean="0"/>
              <a:t>An </a:t>
            </a:r>
            <a:r>
              <a:rPr lang="en-US" dirty="0"/>
              <a:t>estimate is a firm bid for a given period of </a:t>
            </a:r>
            <a:r>
              <a:rPr lang="en-US" dirty="0" smtClean="0"/>
              <a:t>time—usually </a:t>
            </a:r>
            <a:r>
              <a:rPr lang="en-US" dirty="0"/>
              <a:t>30 days</a:t>
            </a:r>
            <a:r>
              <a:rPr lang="en-US" dirty="0" smtClean="0"/>
              <a:t>. </a:t>
            </a:r>
          </a:p>
          <a:p>
            <a:r>
              <a:rPr lang="en-US" dirty="0" smtClean="0"/>
              <a:t>Computerized </a:t>
            </a:r>
            <a:r>
              <a:rPr lang="en-US" dirty="0"/>
              <a:t>estimating systems using a </a:t>
            </a:r>
            <a:r>
              <a:rPr lang="en-US" dirty="0" smtClean="0"/>
              <a:t>personal computer </a:t>
            </a:r>
            <a:r>
              <a:rPr lang="en-US" dirty="0"/>
              <a:t>(PC) provide more accurate and </a:t>
            </a:r>
            <a:r>
              <a:rPr lang="en-US" dirty="0" smtClean="0"/>
              <a:t>consistent damage </a:t>
            </a:r>
            <a:r>
              <a:rPr lang="en-US" dirty="0"/>
              <a:t>reports.</a:t>
            </a:r>
            <a:endParaRPr lang="en-US" dirty="0" smtClean="0"/>
          </a:p>
          <a:p>
            <a:pPr lvl="1"/>
            <a:endParaRPr lang="en-US" dirty="0"/>
          </a:p>
        </p:txBody>
      </p:sp>
    </p:spTree>
    <p:extLst>
      <p:ext uri="{BB962C8B-B14F-4D97-AF65-F5344CB8AC3E}">
        <p14:creationId xmlns:p14="http://schemas.microsoft.com/office/powerpoint/2010/main" val="4155882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147" y="685800"/>
            <a:ext cx="8229600" cy="685800"/>
          </a:xfrm>
        </p:spPr>
        <p:txBody>
          <a:bodyPr>
            <a:normAutofit fontScale="90000"/>
          </a:bodyPr>
          <a:lstStyle/>
          <a:p>
            <a:r>
              <a:rPr lang="en-US" dirty="0" smtClean="0"/>
              <a:t>Summary</a:t>
            </a:r>
            <a:endParaRPr lang="en-US" dirty="0"/>
          </a:p>
        </p:txBody>
      </p:sp>
      <p:sp>
        <p:nvSpPr>
          <p:cNvPr id="3" name="Content Placeholder 2"/>
          <p:cNvSpPr>
            <a:spLocks noGrp="1"/>
          </p:cNvSpPr>
          <p:nvPr>
            <p:ph idx="1"/>
          </p:nvPr>
        </p:nvSpPr>
        <p:spPr>
          <a:xfrm>
            <a:off x="304800" y="1752600"/>
            <a:ext cx="8229600" cy="3687763"/>
          </a:xfrm>
        </p:spPr>
        <p:txBody>
          <a:bodyPr>
            <a:normAutofit lnSpcReduction="10000"/>
          </a:bodyPr>
          <a:lstStyle/>
          <a:p>
            <a:r>
              <a:rPr lang="en-US" dirty="0"/>
              <a:t>An in-shop estimating system has all of the </a:t>
            </a:r>
            <a:r>
              <a:rPr lang="en-US" dirty="0" smtClean="0"/>
              <a:t>data needed </a:t>
            </a:r>
            <a:r>
              <a:rPr lang="en-US" dirty="0"/>
              <a:t>at the shop office, usually on CDs</a:t>
            </a:r>
            <a:r>
              <a:rPr lang="en-US" dirty="0" smtClean="0"/>
              <a:t>. </a:t>
            </a:r>
          </a:p>
          <a:p>
            <a:r>
              <a:rPr lang="en-US" dirty="0" smtClean="0"/>
              <a:t>A </a:t>
            </a:r>
            <a:r>
              <a:rPr lang="en-US" dirty="0"/>
              <a:t>total loss occurs when the cost of the </a:t>
            </a:r>
            <a:r>
              <a:rPr lang="en-US" dirty="0" smtClean="0"/>
              <a:t>repairs exceeds </a:t>
            </a:r>
            <a:r>
              <a:rPr lang="en-US" dirty="0"/>
              <a:t>the value of the vehicle</a:t>
            </a:r>
            <a:r>
              <a:rPr lang="en-US" dirty="0" smtClean="0"/>
              <a:t>. </a:t>
            </a:r>
            <a:endParaRPr lang="en-US" dirty="0"/>
          </a:p>
          <a:p>
            <a:r>
              <a:rPr lang="en-US" dirty="0" smtClean="0"/>
              <a:t>The </a:t>
            </a:r>
            <a:r>
              <a:rPr lang="en-US" dirty="0"/>
              <a:t>flat rate is a preset amount of time and </a:t>
            </a:r>
            <a:r>
              <a:rPr lang="en-US" dirty="0" smtClean="0"/>
              <a:t>money charged </a:t>
            </a:r>
            <a:r>
              <a:rPr lang="en-US" dirty="0"/>
              <a:t>for a specific repair operation.</a:t>
            </a:r>
          </a:p>
        </p:txBody>
      </p:sp>
    </p:spTree>
    <p:extLst>
      <p:ext uri="{BB962C8B-B14F-4D97-AF65-F5344CB8AC3E}">
        <p14:creationId xmlns:p14="http://schemas.microsoft.com/office/powerpoint/2010/main" val="3087114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304800" y="685800"/>
            <a:ext cx="7772400" cy="1143000"/>
          </a:xfrm>
          <a:noFill/>
        </p:spPr>
        <p:txBody>
          <a:bodyPr/>
          <a:lstStyle/>
          <a:p>
            <a:pPr eaLnBrk="1" hangingPunct="1"/>
            <a:r>
              <a:rPr lang="en-US" altLang="en-US" dirty="0" smtClean="0"/>
              <a:t>Objectives (continued)</a:t>
            </a:r>
          </a:p>
        </p:txBody>
      </p:sp>
      <p:sp>
        <p:nvSpPr>
          <p:cNvPr id="64515" name="Rectangle 3"/>
          <p:cNvSpPr>
            <a:spLocks noGrp="1" noChangeArrowheads="1"/>
          </p:cNvSpPr>
          <p:nvPr>
            <p:ph type="body" idx="4294967295"/>
          </p:nvPr>
        </p:nvSpPr>
        <p:spPr>
          <a:xfrm>
            <a:off x="228600" y="2057400"/>
            <a:ext cx="7772400" cy="4114800"/>
          </a:xfrm>
          <a:noFill/>
        </p:spPr>
        <p:txBody>
          <a:bodyPr/>
          <a:lstStyle/>
          <a:p>
            <a:pPr eaLnBrk="1" hangingPunct="1"/>
            <a:r>
              <a:rPr lang="en-US" altLang="en-US" dirty="0" smtClean="0"/>
              <a:t>Describe the benefits of using a digital camera, handheld computer, personal computers, and estimating software when preparing estimates</a:t>
            </a:r>
          </a:p>
          <a:p>
            <a:pPr eaLnBrk="1" hangingPunct="1"/>
            <a:r>
              <a:rPr lang="en-US" altLang="en-US" dirty="0" smtClean="0"/>
              <a:t>Answer ASE-style review questions relating to the estimating process</a:t>
            </a:r>
          </a:p>
          <a:p>
            <a:pPr eaLnBrk="1" hangingPunct="1"/>
            <a:endParaRPr lang="en-US" alt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533400" y="609600"/>
            <a:ext cx="7772400" cy="1143000"/>
          </a:xfrm>
          <a:noFill/>
        </p:spPr>
        <p:txBody>
          <a:bodyPr/>
          <a:lstStyle/>
          <a:p>
            <a:pPr eaLnBrk="1" hangingPunct="1"/>
            <a:r>
              <a:rPr lang="en-US" altLang="en-US" dirty="0" smtClean="0">
                <a:solidFill>
                  <a:schemeClr val="tx1"/>
                </a:solidFill>
              </a:rPr>
              <a:t>Introduction</a:t>
            </a:r>
          </a:p>
        </p:txBody>
      </p:sp>
      <p:sp>
        <p:nvSpPr>
          <p:cNvPr id="65539" name="Rectangle 3"/>
          <p:cNvSpPr>
            <a:spLocks noGrp="1" noChangeArrowheads="1"/>
          </p:cNvSpPr>
          <p:nvPr>
            <p:ph type="body" idx="4294967295"/>
          </p:nvPr>
        </p:nvSpPr>
        <p:spPr>
          <a:xfrm>
            <a:off x="304800" y="2133600"/>
            <a:ext cx="8534400" cy="4114800"/>
          </a:xfrm>
          <a:noFill/>
        </p:spPr>
        <p:txBody>
          <a:bodyPr>
            <a:normAutofit lnSpcReduction="10000"/>
          </a:bodyPr>
          <a:lstStyle/>
          <a:p>
            <a:pPr eaLnBrk="1" hangingPunct="1"/>
            <a:r>
              <a:rPr lang="en-US" altLang="en-US" dirty="0" smtClean="0"/>
              <a:t>Estimate: also called damage report or damage appraisal</a:t>
            </a:r>
          </a:p>
          <a:p>
            <a:pPr lvl="1" eaLnBrk="1" hangingPunct="1"/>
            <a:r>
              <a:rPr lang="en-US" altLang="en-US" dirty="0" smtClean="0"/>
              <a:t>Calculates cost of parts, materials, and labor for repairing collision-damaged vehicle</a:t>
            </a:r>
          </a:p>
          <a:p>
            <a:pPr eaLnBrk="1" hangingPunct="1"/>
            <a:r>
              <a:rPr lang="en-US" altLang="en-US" dirty="0" smtClean="0"/>
              <a:t>Repair costs are major consideration for both the owner and collision repair shop</a:t>
            </a:r>
          </a:p>
          <a:p>
            <a:pPr eaLnBrk="1" hangingPunct="1"/>
            <a:r>
              <a:rPr lang="en-US" altLang="en-US" dirty="0" smtClean="0"/>
              <a:t>Profit margins for collision repair shop depend heavily on accuracy of estimates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idx="4294967295"/>
          </p:nvPr>
        </p:nvSpPr>
        <p:spPr>
          <a:xfrm>
            <a:off x="533400" y="609600"/>
            <a:ext cx="7772400" cy="1143000"/>
          </a:xfrm>
          <a:noFill/>
        </p:spPr>
        <p:txBody>
          <a:bodyPr/>
          <a:lstStyle/>
          <a:p>
            <a:pPr eaLnBrk="1" hangingPunct="1"/>
            <a:r>
              <a:rPr lang="en-US" altLang="en-US" dirty="0" smtClean="0">
                <a:solidFill>
                  <a:schemeClr val="tx1"/>
                </a:solidFill>
              </a:rPr>
              <a:t>The Estimate</a:t>
            </a:r>
          </a:p>
        </p:txBody>
      </p:sp>
      <p:sp>
        <p:nvSpPr>
          <p:cNvPr id="67587" name="Rectangle 3"/>
          <p:cNvSpPr>
            <a:spLocks noGrp="1" noChangeArrowheads="1"/>
          </p:cNvSpPr>
          <p:nvPr>
            <p:ph type="body" idx="4294967295"/>
          </p:nvPr>
        </p:nvSpPr>
        <p:spPr>
          <a:xfrm>
            <a:off x="457200" y="2057400"/>
            <a:ext cx="7772400" cy="4114800"/>
          </a:xfrm>
          <a:noFill/>
        </p:spPr>
        <p:txBody>
          <a:bodyPr>
            <a:normAutofit fontScale="92500" lnSpcReduction="10000"/>
          </a:bodyPr>
          <a:lstStyle/>
          <a:p>
            <a:pPr eaLnBrk="1" hangingPunct="1"/>
            <a:r>
              <a:rPr lang="en-US" altLang="en-US" dirty="0" smtClean="0"/>
              <a:t>Handwritten estimate</a:t>
            </a:r>
          </a:p>
          <a:p>
            <a:pPr lvl="1" eaLnBrk="1" hangingPunct="1"/>
            <a:r>
              <a:rPr lang="en-US" altLang="en-US" dirty="0" smtClean="0"/>
              <a:t>Using pen and paper or printed form to list all the information needed to calculate and bill customer or insurance company for doing repairs</a:t>
            </a:r>
          </a:p>
          <a:p>
            <a:pPr eaLnBrk="1" hangingPunct="1"/>
            <a:r>
              <a:rPr lang="en-US" altLang="en-US" dirty="0" smtClean="0"/>
              <a:t>Direct repair programs (DRPs)</a:t>
            </a:r>
          </a:p>
          <a:p>
            <a:pPr lvl="1" eaLnBrk="1" hangingPunct="1"/>
            <a:r>
              <a:rPr lang="en-US" altLang="en-US" dirty="0" smtClean="0"/>
              <a:t>Made up of cooperating insurance companies and body shops</a:t>
            </a:r>
          </a:p>
          <a:p>
            <a:pPr lvl="1" eaLnBrk="1" hangingPunct="1"/>
            <a:r>
              <a:rPr lang="en-US" altLang="en-US" dirty="0" smtClean="0"/>
              <a:t>Insurance company will approve a body shop for repairing vehicles insured by that insurance company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533400" y="685800"/>
            <a:ext cx="7772400" cy="1143000"/>
          </a:xfrm>
          <a:noFill/>
        </p:spPr>
        <p:txBody>
          <a:bodyPr/>
          <a:lstStyle/>
          <a:p>
            <a:pPr eaLnBrk="1" hangingPunct="1"/>
            <a:r>
              <a:rPr lang="en-US" altLang="en-US" dirty="0" smtClean="0">
                <a:solidFill>
                  <a:schemeClr val="tx1"/>
                </a:solidFill>
              </a:rPr>
              <a:t>The Estimate (continued)</a:t>
            </a:r>
          </a:p>
        </p:txBody>
      </p:sp>
      <p:sp>
        <p:nvSpPr>
          <p:cNvPr id="69635" name="Rectangle 3"/>
          <p:cNvSpPr>
            <a:spLocks noGrp="1" noChangeArrowheads="1"/>
          </p:cNvSpPr>
          <p:nvPr>
            <p:ph type="body" idx="4294967295"/>
          </p:nvPr>
        </p:nvSpPr>
        <p:spPr>
          <a:xfrm>
            <a:off x="381000" y="2057400"/>
            <a:ext cx="7772400" cy="4114800"/>
          </a:xfrm>
          <a:noFill/>
        </p:spPr>
        <p:txBody>
          <a:bodyPr/>
          <a:lstStyle/>
          <a:p>
            <a:pPr eaLnBrk="1" hangingPunct="1"/>
            <a:r>
              <a:rPr lang="en-US" altLang="en-US" dirty="0" smtClean="0"/>
              <a:t>Insurance deductibles</a:t>
            </a:r>
          </a:p>
          <a:p>
            <a:pPr lvl="1" eaLnBrk="1" hangingPunct="1"/>
            <a:r>
              <a:rPr lang="en-US" altLang="en-US" dirty="0" smtClean="0"/>
              <a:t>Owner is responsible for a given amount of the bill, usually the first $100 to $500</a:t>
            </a:r>
          </a:p>
          <a:p>
            <a:pPr lvl="1" eaLnBrk="1" hangingPunct="1"/>
            <a:r>
              <a:rPr lang="en-US" altLang="en-US" dirty="0" smtClean="0"/>
              <a:t>Remaining cost is paid by insurance company</a:t>
            </a:r>
          </a:p>
          <a:p>
            <a:pPr eaLnBrk="1" hangingPunct="1"/>
            <a:r>
              <a:rPr lang="en-US" altLang="en-US" dirty="0" smtClean="0"/>
              <a:t>Estimate time factors</a:t>
            </a:r>
          </a:p>
          <a:p>
            <a:pPr lvl="1" eaLnBrk="1" hangingPunct="1"/>
            <a:r>
              <a:rPr lang="en-US" altLang="en-US" dirty="0" smtClean="0"/>
              <a:t>Time taken to perform various repairs on vehicle is usually negotiated between estimator and insurance company or customer</a:t>
            </a:r>
          </a:p>
          <a:p>
            <a:pPr lvl="1" eaLnBrk="1" hangingPunct="1"/>
            <a:endParaRPr lang="en-US" alt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454937" y="685800"/>
            <a:ext cx="7772400" cy="1143000"/>
          </a:xfrm>
          <a:noFill/>
        </p:spPr>
        <p:txBody>
          <a:bodyPr/>
          <a:lstStyle/>
          <a:p>
            <a:pPr eaLnBrk="1" hangingPunct="1"/>
            <a:r>
              <a:rPr lang="en-US" altLang="en-US" dirty="0" smtClean="0">
                <a:solidFill>
                  <a:schemeClr val="tx1"/>
                </a:solidFill>
              </a:rPr>
              <a:t>The Estimate (continued)</a:t>
            </a:r>
          </a:p>
        </p:txBody>
      </p:sp>
      <p:sp>
        <p:nvSpPr>
          <p:cNvPr id="71683" name="Rectangle 3"/>
          <p:cNvSpPr>
            <a:spLocks noGrp="1" noChangeArrowheads="1"/>
          </p:cNvSpPr>
          <p:nvPr>
            <p:ph type="body" idx="4294967295"/>
          </p:nvPr>
        </p:nvSpPr>
        <p:spPr>
          <a:xfrm>
            <a:off x="457200" y="2133600"/>
            <a:ext cx="7772400" cy="4114800"/>
          </a:xfrm>
          <a:noFill/>
        </p:spPr>
        <p:txBody>
          <a:bodyPr>
            <a:normAutofit fontScale="92500" lnSpcReduction="10000"/>
          </a:bodyPr>
          <a:lstStyle/>
          <a:p>
            <a:pPr eaLnBrk="1" hangingPunct="1"/>
            <a:r>
              <a:rPr lang="en-US" altLang="en-US" dirty="0" smtClean="0"/>
              <a:t>Work order</a:t>
            </a:r>
          </a:p>
          <a:p>
            <a:pPr lvl="1" eaLnBrk="1" hangingPunct="1"/>
            <a:r>
              <a:rPr lang="en-US" altLang="en-US" dirty="0" smtClean="0"/>
              <a:t>Printed form that outlines procedures that should be taken to return vehicle to its </a:t>
            </a:r>
            <a:r>
              <a:rPr lang="en-US" altLang="en-US" dirty="0" err="1" smtClean="0"/>
              <a:t>preaccident</a:t>
            </a:r>
            <a:r>
              <a:rPr lang="en-US" altLang="en-US" dirty="0" smtClean="0"/>
              <a:t> condition</a:t>
            </a:r>
          </a:p>
          <a:p>
            <a:pPr eaLnBrk="1" hangingPunct="1"/>
            <a:r>
              <a:rPr lang="en-US" altLang="en-US" dirty="0" smtClean="0"/>
              <a:t>Collision estimating guides</a:t>
            </a:r>
          </a:p>
          <a:p>
            <a:pPr lvl="1" eaLnBrk="1" hangingPunct="1"/>
            <a:r>
              <a:rPr lang="en-US" altLang="en-US" dirty="0" smtClean="0"/>
              <a:t>Help with filling out estimate</a:t>
            </a:r>
          </a:p>
          <a:p>
            <a:pPr lvl="1" eaLnBrk="1" hangingPunct="1"/>
            <a:r>
              <a:rPr lang="en-US" altLang="en-US" dirty="0" smtClean="0"/>
              <a:t>Contain vehicle identification information, price of new or recycled parts, time needed to install parts, identification of almost any part of car, and refinishing data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1719</TotalTime>
  <Words>1940</Words>
  <Application>Microsoft Office PowerPoint</Application>
  <PresentationFormat>On-screen Show (4:3)</PresentationFormat>
  <Paragraphs>199</Paragraphs>
  <Slides>45</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ＭＳ Ｐゴシック</vt:lpstr>
      <vt:lpstr>Arial</vt:lpstr>
      <vt:lpstr>Calibri</vt:lpstr>
      <vt:lpstr>Office Theme</vt:lpstr>
      <vt:lpstr>Estimating Repair Costs</vt:lpstr>
      <vt:lpstr>PowerPoint Presentation</vt:lpstr>
      <vt:lpstr>Objectives</vt:lpstr>
      <vt:lpstr>Objectives (continued)</vt:lpstr>
      <vt:lpstr>Objectives (continued)</vt:lpstr>
      <vt:lpstr>Introduction</vt:lpstr>
      <vt:lpstr>The Estimate</vt:lpstr>
      <vt:lpstr>The Estimate (continued)</vt:lpstr>
      <vt:lpstr>The Estimate (continued)</vt:lpstr>
      <vt:lpstr>Part Prices</vt:lpstr>
      <vt:lpstr>Labor Costs</vt:lpstr>
      <vt:lpstr>Refinishing Time</vt:lpstr>
      <vt:lpstr>Estimate Total</vt:lpstr>
      <vt:lpstr>PowerPoint Presentation</vt:lpstr>
      <vt:lpstr>Computer Estimating</vt:lpstr>
      <vt:lpstr>PowerPoint Presentation</vt:lpstr>
      <vt:lpstr>Computer Estimating (continued)</vt:lpstr>
      <vt:lpstr>Computer Database</vt:lpstr>
      <vt:lpstr>Computer Database (continued)</vt:lpstr>
      <vt:lpstr>Computer Database (continued)</vt:lpstr>
      <vt:lpstr>PowerPoint Presentation</vt:lpstr>
      <vt:lpstr>PowerPoint Presentation</vt:lpstr>
      <vt:lpstr>PowerPoint Presentation</vt:lpstr>
      <vt:lpstr>Estimating Sequence</vt:lpstr>
      <vt:lpstr>PowerPoint Presentation</vt:lpstr>
      <vt:lpstr>PowerPoint Presentation</vt:lpstr>
      <vt:lpstr>Estimating Sequence (continued)</vt:lpstr>
      <vt:lpstr>PowerPoint Presentation</vt:lpstr>
      <vt:lpstr>Estimating Sequence (continued)</vt:lpstr>
      <vt:lpstr>PowerPoint Presentation</vt:lpstr>
      <vt:lpstr>PowerPoint Presentation</vt:lpstr>
      <vt:lpstr>Estimating Sequence (continued)</vt:lpstr>
      <vt:lpstr>PowerPoint Presentation</vt:lpstr>
      <vt:lpstr>Estimating Sequence (continued)</vt:lpstr>
      <vt:lpstr>Vehicle Total Loss</vt:lpstr>
      <vt:lpstr>Vehicle Total Loss (continued)</vt:lpstr>
      <vt:lpstr>Damage Analysis and Repair Blueprinting </vt:lpstr>
      <vt:lpstr>Damage Analysis and Repair Blueprinting (continued)</vt:lpstr>
      <vt:lpstr>Damage Analysis and Repair Blueprinting (continued)</vt:lpstr>
      <vt:lpstr>Specific Systems to Inspect During the Blueprinting Process</vt:lpstr>
      <vt:lpstr>Judgment Items</vt:lpstr>
      <vt:lpstr>Replacement Parts</vt:lpstr>
      <vt:lpstr>Use a Checklist</vt:lpstr>
      <vt:lpstr>Summary</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Vehicle Construction Technology</dc:title>
  <dc:creator>Chambliss, Sharon</dc:creator>
  <cp:lastModifiedBy>Chambliss, Sharon</cp:lastModifiedBy>
  <cp:revision>172</cp:revision>
  <dcterms:created xsi:type="dcterms:W3CDTF">2007-03-22T18:51:57Z</dcterms:created>
  <dcterms:modified xsi:type="dcterms:W3CDTF">2015-01-23T00:45:46Z</dcterms:modified>
</cp:coreProperties>
</file>