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306" r:id="rId4"/>
    <p:sldId id="309" r:id="rId5"/>
    <p:sldId id="310" r:id="rId6"/>
    <p:sldId id="307" r:id="rId7"/>
    <p:sldId id="259" r:id="rId8"/>
    <p:sldId id="260" r:id="rId9"/>
    <p:sldId id="261" r:id="rId10"/>
    <p:sldId id="262" r:id="rId11"/>
    <p:sldId id="311" r:id="rId12"/>
    <p:sldId id="312" r:id="rId13"/>
    <p:sldId id="263" r:id="rId14"/>
    <p:sldId id="264" r:id="rId15"/>
    <p:sldId id="265" r:id="rId16"/>
    <p:sldId id="271" r:id="rId17"/>
    <p:sldId id="272" r:id="rId18"/>
    <p:sldId id="273" r:id="rId19"/>
    <p:sldId id="274" r:id="rId20"/>
    <p:sldId id="266" r:id="rId21"/>
    <p:sldId id="267" r:id="rId22"/>
    <p:sldId id="268" r:id="rId23"/>
    <p:sldId id="269" r:id="rId24"/>
    <p:sldId id="270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1" r:id="rId51"/>
    <p:sldId id="302" r:id="rId52"/>
    <p:sldId id="303" r:id="rId53"/>
    <p:sldId id="300" r:id="rId54"/>
    <p:sldId id="30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8CE28-CD3C-4772-A2A7-D88FDAC19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11CA64-81FC-49AA-BED2-F56958138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06FDC-8727-489A-9FEA-5B8D1BE2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9E963A-0223-46C9-8A96-295B5E84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EEE0BD-2E30-43E3-B513-2F892C69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0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415AA-8979-4F8A-9063-05B71991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439DB9-D10B-4EB7-9CCB-618E526D0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AECC0B-368D-4B27-A768-FA3C1937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1D9D94-3318-4BE1-98C4-889BBDCD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BA7E3-EF7E-481C-B22B-F79B3A80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3518F32-718C-48C9-AB53-9F606998E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A5DB26-C635-47A3-89ED-BD7F2A85B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7EE96E-6D6A-4BB7-87C6-BC308E7E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C1358C-2F43-4F7A-88C4-BCC9D0DB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57C596-4CFA-4C48-8340-BEAE2499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4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9E42C-1CBF-45B3-A97C-B7B3E6E3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68832-F80B-4DFC-8805-CA1429D26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B2188-8A83-47D2-A43A-D91F85B9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A94F07-A1D4-40C1-97D6-05D59E3A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47F66-CAD1-40B3-B8E7-9C6395D1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91D9B0-6733-4005-94C9-75F56954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A0BF04-F75C-48E2-9518-B19785778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4B9D06-5F62-4C76-8D3F-4BCB919E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4FD555-483F-4F60-98D0-6076E240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CACBB4-8988-4B57-BB16-2DF0DC54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52880-BA58-4392-8513-4C1198FA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8FDCE-F441-4335-9642-C58F69804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E7BBED-2786-4463-B33C-D7B23A64A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CF287C-1F85-4C8B-8BE6-11945CD4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E6AADB-3143-48C2-BA30-014F4C6B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BF66AA-69BD-41FD-8D7C-FEA5BB0A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4F62A-0507-4763-8D10-7203EFA9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B915CE-E548-49EB-B034-1464449E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712188-3ABE-4FA5-A44D-E79969D19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201CC8-7D8B-457E-98B4-9EAC58882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D46925-47AF-4745-9281-024459678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1DD326-C6D1-4DDD-9A58-DF5559ED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25693F-DFB2-4587-B7F4-EFF129A2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806A2E-DF1B-4450-A2CB-ADE5A8F0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6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1CE5C-CBEE-444C-87E0-716B3353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FCF2-A877-4546-B8C2-8B19F85C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62B887-2292-469C-A62E-7A2540DF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200CE4-D605-4013-BD4E-B51F50C2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C07E7D-52E6-4966-9752-05D8F198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27250E-9845-4DDD-96F0-6BB2D36D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866C7B-FFD9-40E1-B30A-7E65F833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0131A-28EF-4175-A5FF-A41F3406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50A8F-A7BA-42A8-B157-19D32064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0926C3-E75D-4A59-9E17-EC89DD033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447666-5AD5-43B9-9777-F6CC683B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DA7393-79E1-4B01-B297-82247B62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71252D-8570-42DE-B7A5-30AFD9AB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66627-F2F1-4215-A940-C57DC970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3BD469-B11C-44E6-B1C2-AAB5B3A8A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F4703-B8CA-4318-9947-8F5394FB5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22BB9B-8C96-4BAC-B037-6842FB88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7417C7-E070-42C7-82F0-9012DD3B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145235-4AAC-4F09-8171-3D21D343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89EC48-196B-4B08-AFAF-E0EDDD7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97C805-0A35-4E7D-9EF4-975707782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23B39B-261B-4A55-AEC5-29E05273A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BD61-E9E7-4953-BE44-488692C942E5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A6873-5159-4C78-95D3-217A75BBE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B3E0E1-9486-4C2F-9FB0-433D8CD76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7771-02E0-4DCC-87CB-855ECC941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60E71B4-DE6B-4668-8007-AAE6137E4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xmlns="" id="{7FD7A798-55D2-4EF1-A24F-6B655449B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5529" y="1370992"/>
            <a:ext cx="3506256" cy="350625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6E4C944-4BB6-469F-81D8-BD81B4A1B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049C18AF-F7F1-4882-AD18-7B2F41ECE3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30A22449-086C-4824-B1B9-BF39EA11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3D4E73C1-53C3-46BA-B103-34DE7B513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0595ECE5-BD7E-4F71-820D-409719708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18545-ECA5-4BED-8B40-6C842FCA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30" y="1445775"/>
            <a:ext cx="5877340" cy="33424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Chapter 26 Section 2</a:t>
            </a:r>
          </a:p>
        </p:txBody>
      </p:sp>
    </p:spTree>
    <p:extLst>
      <p:ext uri="{BB962C8B-B14F-4D97-AF65-F5344CB8AC3E}">
        <p14:creationId xmlns:p14="http://schemas.microsoft.com/office/powerpoint/2010/main" val="212938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9D48C-C69F-44A1-A115-6C28362B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The Truman Doctrine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2E3987B2-0B55-4483-BF13-E614AB0F1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30790" b="-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4BCB72-FAA8-4862-BE01-584516C92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dirty="0"/>
              <a:t>March 12, 1947</a:t>
            </a:r>
          </a:p>
        </p:txBody>
      </p:sp>
    </p:spTree>
    <p:extLst>
      <p:ext uri="{BB962C8B-B14F-4D97-AF65-F5344CB8AC3E}">
        <p14:creationId xmlns:p14="http://schemas.microsoft.com/office/powerpoint/2010/main" val="416554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9D48C-C69F-44A1-A115-6C28362B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The Truman Doctrine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2E3987B2-0B55-4483-BF13-E614AB0F1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30790" b="-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4BCB72-FAA8-4862-BE01-584516C92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dirty="0"/>
              <a:t>March 12, 1947</a:t>
            </a:r>
          </a:p>
          <a:p>
            <a:r>
              <a:rPr lang="en-US" sz="3000" dirty="0"/>
              <a:t>President Truman went to Congress and asked for $400 million to fight communism </a:t>
            </a:r>
          </a:p>
        </p:txBody>
      </p:sp>
    </p:spTree>
    <p:extLst>
      <p:ext uri="{BB962C8B-B14F-4D97-AF65-F5344CB8AC3E}">
        <p14:creationId xmlns:p14="http://schemas.microsoft.com/office/powerpoint/2010/main" val="185679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9D48C-C69F-44A1-A115-6C28362B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The Truman Doctrine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2E3987B2-0B55-4483-BF13-E614AB0F1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30790" b="-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4BCB72-FAA8-4862-BE01-584516C92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dirty="0"/>
              <a:t>March 12, 1947</a:t>
            </a:r>
          </a:p>
          <a:p>
            <a:r>
              <a:rPr lang="en-US" sz="3000" dirty="0"/>
              <a:t>President Truman went to Congress and asked for $400 million to fight communism </a:t>
            </a:r>
          </a:p>
          <a:p>
            <a:r>
              <a:rPr lang="en-US" sz="3000" b="1" dirty="0"/>
              <a:t>The Truman Doctrine </a:t>
            </a:r>
            <a:r>
              <a:rPr lang="en-US" sz="3000" dirty="0"/>
              <a:t>– Immediate effects were to stabilize the Greek government and ease Soviet demand in Turkey</a:t>
            </a:r>
          </a:p>
        </p:txBody>
      </p:sp>
    </p:spTree>
    <p:extLst>
      <p:ext uri="{BB962C8B-B14F-4D97-AF65-F5344CB8AC3E}">
        <p14:creationId xmlns:p14="http://schemas.microsoft.com/office/powerpoint/2010/main" val="400915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9D48C-C69F-44A1-A115-6C28362B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The Truman Doctrine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3BCBB950-FD40-4D64-9FFE-9E14A5FF67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30790" b="-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4BCB72-FAA8-4862-BE01-584516C92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/>
              <a:t>The Truman Doctrine </a:t>
            </a:r>
            <a:r>
              <a:rPr lang="en-US" sz="3000" dirty="0"/>
              <a:t>– In the long run would pledge to fight communism world wide</a:t>
            </a:r>
          </a:p>
        </p:txBody>
      </p:sp>
    </p:spTree>
    <p:extLst>
      <p:ext uri="{BB962C8B-B14F-4D97-AF65-F5344CB8AC3E}">
        <p14:creationId xmlns:p14="http://schemas.microsoft.com/office/powerpoint/2010/main" val="9024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2495B-228F-4C35-91E7-B20E6C84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The Marshall Plan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79DD8F7-A9BE-4F81-8A62-AA18C19BD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" b="1705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9010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3ABF2-6D1D-45A0-989B-C3490B66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The Marshall Plan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0CD8B-278D-493C-A110-F8039BD3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dirty="0"/>
              <a:t>June 1947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C74F54-871D-4A03-9481-A9F4D4296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9484"/>
          <a:stretch/>
        </p:blipFill>
        <p:spPr>
          <a:xfrm>
            <a:off x="20" y="-16255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B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5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3ABF2-6D1D-45A0-989B-C3490B66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The Marshall Plan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0CD8B-278D-493C-A110-F8039BD3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dirty="0"/>
              <a:t>June 1947</a:t>
            </a:r>
          </a:p>
          <a:p>
            <a:r>
              <a:rPr lang="en-US" sz="2600" dirty="0"/>
              <a:t>Secretary of State</a:t>
            </a:r>
            <a:r>
              <a:rPr lang="en-US" sz="2600" b="1" dirty="0"/>
              <a:t> George C. Marshall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C74F54-871D-4A03-9481-A9F4D4296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9484"/>
          <a:stretch/>
        </p:blipFill>
        <p:spPr>
          <a:xfrm>
            <a:off x="20" y="-16255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B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0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3ABF2-6D1D-45A0-989B-C3490B66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The Marshall Plan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0CD8B-278D-493C-A110-F8039BD3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dirty="0"/>
              <a:t>June 1947</a:t>
            </a:r>
          </a:p>
          <a:p>
            <a:r>
              <a:rPr lang="en-US" sz="2600" dirty="0"/>
              <a:t>Secretary of State</a:t>
            </a:r>
            <a:r>
              <a:rPr lang="en-US" sz="2600" b="1" dirty="0"/>
              <a:t> George C. Marshall</a:t>
            </a:r>
          </a:p>
          <a:p>
            <a:r>
              <a:rPr lang="en-US" sz="2600" b="1" dirty="0"/>
              <a:t>George C. Marshall </a:t>
            </a:r>
            <a:r>
              <a:rPr lang="en-US" sz="2600" dirty="0"/>
              <a:t>– purposed the European recovery program known as the </a:t>
            </a:r>
            <a:r>
              <a:rPr lang="en-US" sz="2600" b="1" dirty="0"/>
              <a:t>Marshall Plan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C74F54-871D-4A03-9481-A9F4D4296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9484"/>
          <a:stretch/>
        </p:blipFill>
        <p:spPr>
          <a:xfrm>
            <a:off x="20" y="-16255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B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11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3ABF2-6D1D-45A0-989B-C3490B66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The Marshall Plan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0CD8B-278D-493C-A110-F8039BD3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dirty="0"/>
              <a:t>June 1947</a:t>
            </a:r>
          </a:p>
          <a:p>
            <a:r>
              <a:rPr lang="en-US" sz="2600" dirty="0"/>
              <a:t>Secretary of State</a:t>
            </a:r>
            <a:r>
              <a:rPr lang="en-US" sz="2600" b="1" dirty="0"/>
              <a:t> George C. Marshall</a:t>
            </a:r>
          </a:p>
          <a:p>
            <a:r>
              <a:rPr lang="en-US" sz="2600" b="1" dirty="0"/>
              <a:t>George C. Marshall </a:t>
            </a:r>
            <a:r>
              <a:rPr lang="en-US" sz="2600" dirty="0"/>
              <a:t>– purposed the European recovery program known as the </a:t>
            </a:r>
            <a:r>
              <a:rPr lang="en-US" sz="2600" b="1" dirty="0"/>
              <a:t>Marshall Plan</a:t>
            </a:r>
          </a:p>
          <a:p>
            <a:r>
              <a:rPr lang="en-US" sz="2600" b="1" dirty="0"/>
              <a:t>Marshall Plan </a:t>
            </a:r>
            <a:r>
              <a:rPr lang="en-US" sz="2600" dirty="0"/>
              <a:t>– would give European nations American aid to rebuild their economies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C74F54-871D-4A03-9481-A9F4D4296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9484"/>
          <a:stretch/>
        </p:blipFill>
        <p:spPr>
          <a:xfrm>
            <a:off x="20" y="-16255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B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3ABF2-6D1D-45A0-989B-C3490B66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The Marshall Plan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0CD8B-278D-493C-A110-F8039BD3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dirty="0"/>
              <a:t>June 1947</a:t>
            </a:r>
          </a:p>
          <a:p>
            <a:r>
              <a:rPr lang="en-US" sz="2600" dirty="0"/>
              <a:t>Secretary of State</a:t>
            </a:r>
            <a:r>
              <a:rPr lang="en-US" sz="2600" b="1" dirty="0"/>
              <a:t> George C. Marshall</a:t>
            </a:r>
          </a:p>
          <a:p>
            <a:r>
              <a:rPr lang="en-US" sz="2600" b="1" dirty="0"/>
              <a:t>George C. Marshall </a:t>
            </a:r>
            <a:r>
              <a:rPr lang="en-US" sz="2600" dirty="0"/>
              <a:t>– purposed the European recovery program known as the </a:t>
            </a:r>
            <a:r>
              <a:rPr lang="en-US" sz="2600" b="1" dirty="0"/>
              <a:t>Marshall Plan</a:t>
            </a:r>
          </a:p>
          <a:p>
            <a:r>
              <a:rPr lang="en-US" sz="2600" b="1" dirty="0"/>
              <a:t>Marshall Plan </a:t>
            </a:r>
            <a:r>
              <a:rPr lang="en-US" sz="2600" dirty="0"/>
              <a:t>– would give European nations American aid to rebuild their economies</a:t>
            </a:r>
          </a:p>
          <a:p>
            <a:r>
              <a:rPr lang="en-US" sz="2600" dirty="0"/>
              <a:t>Marshall offered help to </a:t>
            </a:r>
            <a:r>
              <a:rPr lang="en-US" sz="2600" u="sng" dirty="0"/>
              <a:t>all recovering nations </a:t>
            </a:r>
            <a:endParaRPr lang="en-US" sz="2600" b="1" u="sng" dirty="0"/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C74F54-871D-4A03-9481-A9F4D4296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9484"/>
          <a:stretch/>
        </p:blipFill>
        <p:spPr>
          <a:xfrm>
            <a:off x="20" y="-16255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B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5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1D152-3F03-4564-A189-35D18C26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/>
              <a:t>The Long Telegram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erson with collar shirt&#10;&#10;Description automatically generated">
            <a:extLst>
              <a:ext uri="{FF2B5EF4-FFF2-40B4-BE49-F238E27FC236}">
                <a16:creationId xmlns:a16="http://schemas.microsoft.com/office/drawing/2014/main" xmlns="" id="{7492E5B9-E1B3-43CC-B6FB-C18984764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6615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2953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lane flying in the air&#10;&#10;Description automatically generated">
            <a:extLst>
              <a:ext uri="{FF2B5EF4-FFF2-40B4-BE49-F238E27FC236}">
                <a16:creationId xmlns:a16="http://schemas.microsoft.com/office/drawing/2014/main" xmlns="" id="{07F53C87-0AC8-40AA-8EC7-1A2A156E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9369B-842A-45E4-8892-AA06AD88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Berlin Airlift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56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3F56D-DE87-4169-87BE-5201F0F1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Berlin Airlift</a:t>
            </a:r>
          </a:p>
        </p:txBody>
      </p:sp>
      <p:pic>
        <p:nvPicPr>
          <p:cNvPr id="6" name="Content Placeholder 5" descr="A plane flying in the air&#10;&#10;Description automatically generated">
            <a:extLst>
              <a:ext uri="{FF2B5EF4-FFF2-40B4-BE49-F238E27FC236}">
                <a16:creationId xmlns:a16="http://schemas.microsoft.com/office/drawing/2014/main" xmlns="" id="{64914352-FAAE-40FE-86BE-BD3DF585A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68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51AC0-C9BD-492B-A787-330D33872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June 1948 – Soviets set up Blockades on all roads and railroads into Berlin</a:t>
            </a:r>
          </a:p>
        </p:txBody>
      </p:sp>
    </p:spTree>
    <p:extLst>
      <p:ext uri="{BB962C8B-B14F-4D97-AF65-F5344CB8AC3E}">
        <p14:creationId xmlns:p14="http://schemas.microsoft.com/office/powerpoint/2010/main" val="348538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3F56D-DE87-4169-87BE-5201F0F1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Berlin Airlift</a:t>
            </a:r>
          </a:p>
        </p:txBody>
      </p:sp>
      <p:pic>
        <p:nvPicPr>
          <p:cNvPr id="6" name="Content Placeholder 5" descr="A plane flying in the air&#10;&#10;Description automatically generated">
            <a:extLst>
              <a:ext uri="{FF2B5EF4-FFF2-40B4-BE49-F238E27FC236}">
                <a16:creationId xmlns:a16="http://schemas.microsoft.com/office/drawing/2014/main" xmlns="" id="{64914352-FAAE-40FE-86BE-BD3DF585A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68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51AC0-C9BD-492B-A787-330D33872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June 1948 – Soviets set up Blockades on all roads and railroads into Berlin</a:t>
            </a:r>
          </a:p>
          <a:p>
            <a:r>
              <a:rPr lang="en-US" sz="2600" dirty="0">
                <a:solidFill>
                  <a:srgbClr val="FFFFFF"/>
                </a:solidFill>
              </a:rPr>
              <a:t>June 1948, </a:t>
            </a:r>
            <a:r>
              <a:rPr lang="en-US" sz="2600" b="1" dirty="0">
                <a:solidFill>
                  <a:srgbClr val="FFFFFF"/>
                </a:solidFill>
              </a:rPr>
              <a:t>Berlin Airlift</a:t>
            </a:r>
          </a:p>
        </p:txBody>
      </p:sp>
    </p:spTree>
    <p:extLst>
      <p:ext uri="{BB962C8B-B14F-4D97-AF65-F5344CB8AC3E}">
        <p14:creationId xmlns:p14="http://schemas.microsoft.com/office/powerpoint/2010/main" val="382484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3F56D-DE87-4169-87BE-5201F0F1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Berlin Airlift</a:t>
            </a:r>
          </a:p>
        </p:txBody>
      </p:sp>
      <p:pic>
        <p:nvPicPr>
          <p:cNvPr id="6" name="Content Placeholder 5" descr="A plane flying in the air&#10;&#10;Description automatically generated">
            <a:extLst>
              <a:ext uri="{FF2B5EF4-FFF2-40B4-BE49-F238E27FC236}">
                <a16:creationId xmlns:a16="http://schemas.microsoft.com/office/drawing/2014/main" xmlns="" id="{64914352-FAAE-40FE-86BE-BD3DF585A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68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51AC0-C9BD-492B-A787-330D33872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June 1948 – Soviets set up Blockades on all roads and railroads into Berlin</a:t>
            </a:r>
          </a:p>
          <a:p>
            <a:r>
              <a:rPr lang="en-US" sz="2600" dirty="0">
                <a:solidFill>
                  <a:srgbClr val="FFFFFF"/>
                </a:solidFill>
              </a:rPr>
              <a:t>June 1948, </a:t>
            </a:r>
            <a:r>
              <a:rPr lang="en-US" sz="2600" b="1" dirty="0">
                <a:solidFill>
                  <a:srgbClr val="FFFFFF"/>
                </a:solidFill>
              </a:rPr>
              <a:t>Berlin Airlift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Berlin Airlift </a:t>
            </a:r>
            <a:r>
              <a:rPr lang="en-US" sz="2600" dirty="0">
                <a:solidFill>
                  <a:srgbClr val="FFFFFF"/>
                </a:solidFill>
              </a:rPr>
              <a:t>– President Truman ordered for 11 months cargo planes to supply Berliners, people living in Berlin, with food, medicine, and coal. </a:t>
            </a:r>
          </a:p>
        </p:txBody>
      </p:sp>
    </p:spTree>
    <p:extLst>
      <p:ext uri="{BB962C8B-B14F-4D97-AF65-F5344CB8AC3E}">
        <p14:creationId xmlns:p14="http://schemas.microsoft.com/office/powerpoint/2010/main" val="3387776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3F56D-DE87-4169-87BE-5201F0F1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Berlin Airlift</a:t>
            </a:r>
          </a:p>
        </p:txBody>
      </p:sp>
      <p:pic>
        <p:nvPicPr>
          <p:cNvPr id="6" name="Content Placeholder 5" descr="A plane flying in the air&#10;&#10;Description automatically generated">
            <a:extLst>
              <a:ext uri="{FF2B5EF4-FFF2-40B4-BE49-F238E27FC236}">
                <a16:creationId xmlns:a16="http://schemas.microsoft.com/office/drawing/2014/main" xmlns="" id="{64914352-FAAE-40FE-86BE-BD3DF585A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68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51AC0-C9BD-492B-A787-330D33872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June 1948 – Soviets set up Blockades on all roads and railroads into Berlin</a:t>
            </a:r>
          </a:p>
          <a:p>
            <a:r>
              <a:rPr lang="en-US" sz="2600" dirty="0">
                <a:solidFill>
                  <a:srgbClr val="FFFFFF"/>
                </a:solidFill>
              </a:rPr>
              <a:t>June 1948, </a:t>
            </a:r>
            <a:r>
              <a:rPr lang="en-US" sz="2600" b="1" dirty="0">
                <a:solidFill>
                  <a:srgbClr val="FFFFFF"/>
                </a:solidFill>
              </a:rPr>
              <a:t>Berlin Airlift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Berlin Airlift </a:t>
            </a:r>
            <a:r>
              <a:rPr lang="en-US" sz="2600" dirty="0">
                <a:solidFill>
                  <a:srgbClr val="FFFFFF"/>
                </a:solidFill>
              </a:rPr>
              <a:t>– President Truman ordered for 11 months cargo planes to supply Berliners, people living in Berlin, with food, medicine, and coal. </a:t>
            </a:r>
          </a:p>
          <a:p>
            <a:r>
              <a:rPr lang="en-US" sz="2600" dirty="0">
                <a:solidFill>
                  <a:srgbClr val="FFFFFF"/>
                </a:solidFill>
              </a:rPr>
              <a:t>The airlift lasted until spring of 1949</a:t>
            </a:r>
          </a:p>
        </p:txBody>
      </p:sp>
    </p:spTree>
    <p:extLst>
      <p:ext uri="{BB962C8B-B14F-4D97-AF65-F5344CB8AC3E}">
        <p14:creationId xmlns:p14="http://schemas.microsoft.com/office/powerpoint/2010/main" val="422177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295E7F-EA66-480B-B001-C8BE7CD61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B4BD3-7FBB-42C9-94E4-5165B783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NATO 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73BEA1-4D4E-4EE3-BFE3-7CFA5A115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31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5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A6A3758-4E78-4FD8-98FD-D71C42247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B0D55-2716-4AFC-A0EA-B32BF62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NATO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B82C9-2359-4144-ACF9-5195D6AEB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April 1949</a:t>
            </a:r>
          </a:p>
        </p:txBody>
      </p:sp>
    </p:spTree>
    <p:extLst>
      <p:ext uri="{BB962C8B-B14F-4D97-AF65-F5344CB8AC3E}">
        <p14:creationId xmlns:p14="http://schemas.microsoft.com/office/powerpoint/2010/main" val="347907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A6A3758-4E78-4FD8-98FD-D71C42247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B0D55-2716-4AFC-A0EA-B32BF62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NATO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B82C9-2359-4144-ACF9-5195D6AEB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April 1949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NATO</a:t>
            </a:r>
            <a:r>
              <a:rPr lang="en-US" sz="2600" dirty="0">
                <a:solidFill>
                  <a:srgbClr val="FFFFFF"/>
                </a:solidFill>
              </a:rPr>
              <a:t> – North Atlantic Treaty Organization </a:t>
            </a:r>
          </a:p>
        </p:txBody>
      </p:sp>
    </p:spTree>
    <p:extLst>
      <p:ext uri="{BB962C8B-B14F-4D97-AF65-F5344CB8AC3E}">
        <p14:creationId xmlns:p14="http://schemas.microsoft.com/office/powerpoint/2010/main" val="4237792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A6A3758-4E78-4FD8-98FD-D71C42247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B0D55-2716-4AFC-A0EA-B32BF62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NATO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B82C9-2359-4144-ACF9-5195D6AEB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April 1949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NATO</a:t>
            </a:r>
            <a:r>
              <a:rPr lang="en-US" sz="2600" dirty="0">
                <a:solidFill>
                  <a:srgbClr val="FFFFFF"/>
                </a:solidFill>
              </a:rPr>
              <a:t> – North Atlantic Treaty Organization 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NATO</a:t>
            </a:r>
            <a:r>
              <a:rPr lang="en-US" sz="2600" dirty="0">
                <a:solidFill>
                  <a:srgbClr val="FFFFFF"/>
                </a:solidFill>
              </a:rPr>
              <a:t> – a mutual defense alliance </a:t>
            </a:r>
          </a:p>
        </p:txBody>
      </p:sp>
    </p:spTree>
    <p:extLst>
      <p:ext uri="{BB962C8B-B14F-4D97-AF65-F5344CB8AC3E}">
        <p14:creationId xmlns:p14="http://schemas.microsoft.com/office/powerpoint/2010/main" val="342741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A6A3758-4E78-4FD8-98FD-D71C42247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B0D55-2716-4AFC-A0EA-B32BF62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NATO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B82C9-2359-4144-ACF9-5195D6AEB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April 1949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NATO</a:t>
            </a:r>
            <a:r>
              <a:rPr lang="en-US" sz="2600" dirty="0">
                <a:solidFill>
                  <a:srgbClr val="FFFFFF"/>
                </a:solidFill>
              </a:rPr>
              <a:t> – North Atlantic Treaty Organization 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NATO</a:t>
            </a:r>
            <a:r>
              <a:rPr lang="en-US" sz="2600" dirty="0">
                <a:solidFill>
                  <a:srgbClr val="FFFFFF"/>
                </a:solidFill>
              </a:rPr>
              <a:t> – a mutual defense alliance </a:t>
            </a:r>
          </a:p>
          <a:p>
            <a:r>
              <a:rPr lang="en-US" sz="2600" dirty="0">
                <a:solidFill>
                  <a:srgbClr val="FFFFFF"/>
                </a:solidFill>
              </a:rPr>
              <a:t>It included 12 countries at the beginning</a:t>
            </a:r>
          </a:p>
        </p:txBody>
      </p:sp>
    </p:spTree>
    <p:extLst>
      <p:ext uri="{BB962C8B-B14F-4D97-AF65-F5344CB8AC3E}">
        <p14:creationId xmlns:p14="http://schemas.microsoft.com/office/powerpoint/2010/main" val="2024839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8D002-0660-447B-BFC0-B9577629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The Long Telegram</a:t>
            </a:r>
          </a:p>
        </p:txBody>
      </p:sp>
      <p:pic>
        <p:nvPicPr>
          <p:cNvPr id="6" name="Content Placeholder 5" descr="A person with collar shirt&#10;&#10;Description automatically generated">
            <a:extLst>
              <a:ext uri="{FF2B5EF4-FFF2-40B4-BE49-F238E27FC236}">
                <a16:creationId xmlns:a16="http://schemas.microsoft.com/office/drawing/2014/main" xmlns="" id="{BE411C66-30F4-4C52-A69C-1E0FA10B1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284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A6824-D306-4E8E-B294-8920DBAC9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February 22, 1946</a:t>
            </a:r>
          </a:p>
        </p:txBody>
      </p:sp>
    </p:spTree>
    <p:extLst>
      <p:ext uri="{BB962C8B-B14F-4D97-AF65-F5344CB8AC3E}">
        <p14:creationId xmlns:p14="http://schemas.microsoft.com/office/powerpoint/2010/main" val="2888738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A6A3758-4E78-4FD8-98FD-D71C42247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B0D55-2716-4AFC-A0EA-B32BF62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NATO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B82C9-2359-4144-ACF9-5195D6AEB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April 1949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NATO</a:t>
            </a:r>
            <a:r>
              <a:rPr lang="en-US" sz="2600" dirty="0">
                <a:solidFill>
                  <a:srgbClr val="FFFFFF"/>
                </a:solidFill>
              </a:rPr>
              <a:t> – North Atlantic Treaty Organization 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NATO</a:t>
            </a:r>
            <a:r>
              <a:rPr lang="en-US" sz="2600" dirty="0">
                <a:solidFill>
                  <a:srgbClr val="FFFFFF"/>
                </a:solidFill>
              </a:rPr>
              <a:t> – a mutual defense alliance </a:t>
            </a:r>
          </a:p>
          <a:p>
            <a:r>
              <a:rPr lang="en-US" sz="2600" dirty="0">
                <a:solidFill>
                  <a:srgbClr val="FFFFFF"/>
                </a:solidFill>
              </a:rPr>
              <a:t>It included 12 countries at the beginning</a:t>
            </a:r>
          </a:p>
          <a:p>
            <a:r>
              <a:rPr lang="en-US" sz="2600" dirty="0">
                <a:solidFill>
                  <a:srgbClr val="FFFFFF"/>
                </a:solidFill>
              </a:rPr>
              <a:t>U.S.A, Canada, Britain, France, Italy, Belgium, Denmark, Portugal, the Netherlands, Norway, Luxembourg, and Iceland</a:t>
            </a:r>
          </a:p>
        </p:txBody>
      </p:sp>
    </p:spTree>
    <p:extLst>
      <p:ext uri="{BB962C8B-B14F-4D97-AF65-F5344CB8AC3E}">
        <p14:creationId xmlns:p14="http://schemas.microsoft.com/office/powerpoint/2010/main" val="2250750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CD0BF72-0C4D-44AB-AA6C-FD2587C5D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6493B5C6-8A2A-4095-9267-AE6F1E952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26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5523C670-74D7-4ED8-BA51-B6FB65570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BAEEE533-7CA5-4134-A14A-8575F66C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E64B7817-E956-406B-A85B-5AEF36B1F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92FC9C1F-8CBA-4083-8724-3735C556D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62072-66AA-4A32-9CA6-7850F256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Communist Take over of China</a:t>
            </a:r>
          </a:p>
        </p:txBody>
      </p:sp>
    </p:spTree>
    <p:extLst>
      <p:ext uri="{BB962C8B-B14F-4D97-AF65-F5344CB8AC3E}">
        <p14:creationId xmlns:p14="http://schemas.microsoft.com/office/powerpoint/2010/main" val="2750613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1B906-970C-4E6B-A20D-BE74ECD0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Communist Take over of China</a:t>
            </a:r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D00D4985-E1D5-4370-884F-F27CDA1141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384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551F3-4357-4BDB-B6F4-C3FB5148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/>
              <a:t>Mao Zedong </a:t>
            </a:r>
            <a:r>
              <a:rPr lang="en-US" dirty="0"/>
              <a:t>– communist leader in China</a:t>
            </a:r>
          </a:p>
        </p:txBody>
      </p:sp>
    </p:spTree>
    <p:extLst>
      <p:ext uri="{BB962C8B-B14F-4D97-AF65-F5344CB8AC3E}">
        <p14:creationId xmlns:p14="http://schemas.microsoft.com/office/powerpoint/2010/main" val="872728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1B906-970C-4E6B-A20D-BE74ECD0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Communist Take over of China</a:t>
            </a:r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D00D4985-E1D5-4370-884F-F27CDA1141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384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551F3-4357-4BDB-B6F4-C3FB5148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/>
              <a:t>Mao Zedong </a:t>
            </a:r>
            <a:r>
              <a:rPr lang="en-US" dirty="0"/>
              <a:t>– communist leader in China</a:t>
            </a:r>
          </a:p>
          <a:p>
            <a:r>
              <a:rPr lang="en-US" dirty="0"/>
              <a:t>Mao Zedong and the rest of the Communist party established the </a:t>
            </a:r>
            <a:r>
              <a:rPr lang="en-US" b="1" dirty="0"/>
              <a:t>People’s Republic of China </a:t>
            </a:r>
            <a:r>
              <a:rPr lang="en-US" dirty="0"/>
              <a:t>in October 1949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7146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1B906-970C-4E6B-A20D-BE74ECD0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Communist Take over of China</a:t>
            </a:r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D00D4985-E1D5-4370-884F-F27CDA1141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384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551F3-4357-4BDB-B6F4-C3FB5148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/>
              <a:t>Mao Zedong </a:t>
            </a:r>
            <a:r>
              <a:rPr lang="en-US" dirty="0"/>
              <a:t>– communist leader in China</a:t>
            </a:r>
          </a:p>
          <a:p>
            <a:r>
              <a:rPr lang="en-US" dirty="0"/>
              <a:t>Mao Zedong and the rest of the Communist party established the </a:t>
            </a:r>
            <a:r>
              <a:rPr lang="en-US" b="1" dirty="0"/>
              <a:t>People’s Republic of China </a:t>
            </a:r>
            <a:r>
              <a:rPr lang="en-US" dirty="0"/>
              <a:t>in October 1949</a:t>
            </a:r>
            <a:endParaRPr lang="en-US" b="1" dirty="0"/>
          </a:p>
          <a:p>
            <a:r>
              <a:rPr lang="en-US" dirty="0"/>
              <a:t>America sent </a:t>
            </a:r>
            <a:r>
              <a:rPr lang="en-US" b="1" dirty="0"/>
              <a:t>$2 billion </a:t>
            </a:r>
            <a:r>
              <a:rPr lang="en-US" dirty="0"/>
              <a:t>to the </a:t>
            </a:r>
            <a:r>
              <a:rPr lang="en-US" u="sng" dirty="0"/>
              <a:t>Chinese Nationalist </a:t>
            </a:r>
            <a:r>
              <a:rPr lang="en-US" dirty="0"/>
              <a:t>government in aid, this aid was waisted by poor military planning and corruption</a:t>
            </a:r>
          </a:p>
        </p:txBody>
      </p:sp>
    </p:spTree>
    <p:extLst>
      <p:ext uri="{BB962C8B-B14F-4D97-AF65-F5344CB8AC3E}">
        <p14:creationId xmlns:p14="http://schemas.microsoft.com/office/powerpoint/2010/main" val="1802923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07676-C9F9-4697-83C8-F1A612CB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/>
              <a:t>Treaty of Friendship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xmlns="" id="{9947B66A-70E8-4F4E-9124-4F8A63536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Content Placeholder 4" descr="A picture containing rug&#10;&#10;Description automatically generated">
            <a:extLst>
              <a:ext uri="{FF2B5EF4-FFF2-40B4-BE49-F238E27FC236}">
                <a16:creationId xmlns:a16="http://schemas.microsoft.com/office/drawing/2014/main" xmlns="" id="{B6E83E2D-18BC-4B2F-B7FD-7D6868FB1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8866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9499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rug&#10;&#10;Description automatically generated">
            <a:extLst>
              <a:ext uri="{FF2B5EF4-FFF2-40B4-BE49-F238E27FC236}">
                <a16:creationId xmlns:a16="http://schemas.microsoft.com/office/drawing/2014/main" xmlns="" id="{6F38275F-88A2-407A-85AA-A16340FA6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276EC-E225-4447-80FF-A2C14D2E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Treaty of Friendship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3C71AC-0435-4576-98F6-FD251ADE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September 1949</a:t>
            </a:r>
          </a:p>
        </p:txBody>
      </p:sp>
    </p:spTree>
    <p:extLst>
      <p:ext uri="{BB962C8B-B14F-4D97-AF65-F5344CB8AC3E}">
        <p14:creationId xmlns:p14="http://schemas.microsoft.com/office/powerpoint/2010/main" val="3103212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rug&#10;&#10;Description automatically generated">
            <a:extLst>
              <a:ext uri="{FF2B5EF4-FFF2-40B4-BE49-F238E27FC236}">
                <a16:creationId xmlns:a16="http://schemas.microsoft.com/office/drawing/2014/main" xmlns="" id="{6F38275F-88A2-407A-85AA-A16340FA6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276EC-E225-4447-80FF-A2C14D2E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Treaty of Friendship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3C71AC-0435-4576-98F6-FD251ADE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September 1949</a:t>
            </a:r>
          </a:p>
          <a:p>
            <a:r>
              <a:rPr lang="en-US" sz="3000" b="1" dirty="0">
                <a:solidFill>
                  <a:srgbClr val="FFFFFF"/>
                </a:solidFill>
              </a:rPr>
              <a:t>Soviet Union </a:t>
            </a:r>
            <a:r>
              <a:rPr lang="en-US" sz="3000" dirty="0">
                <a:solidFill>
                  <a:srgbClr val="FFFFFF"/>
                </a:solidFill>
              </a:rPr>
              <a:t>had tested its first atomic bomb</a:t>
            </a:r>
          </a:p>
        </p:txBody>
      </p:sp>
    </p:spTree>
    <p:extLst>
      <p:ext uri="{BB962C8B-B14F-4D97-AF65-F5344CB8AC3E}">
        <p14:creationId xmlns:p14="http://schemas.microsoft.com/office/powerpoint/2010/main" val="3289170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rug&#10;&#10;Description automatically generated">
            <a:extLst>
              <a:ext uri="{FF2B5EF4-FFF2-40B4-BE49-F238E27FC236}">
                <a16:creationId xmlns:a16="http://schemas.microsoft.com/office/drawing/2014/main" xmlns="" id="{6F38275F-88A2-407A-85AA-A16340FA6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276EC-E225-4447-80FF-A2C14D2E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Treaty of Friendship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3C71AC-0435-4576-98F6-FD251ADE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September 1949</a:t>
            </a:r>
          </a:p>
          <a:p>
            <a:r>
              <a:rPr lang="en-US" sz="3000" b="1" dirty="0">
                <a:solidFill>
                  <a:srgbClr val="FFFFFF"/>
                </a:solidFill>
              </a:rPr>
              <a:t>Soviet Union </a:t>
            </a:r>
            <a:r>
              <a:rPr lang="en-US" sz="3000" dirty="0">
                <a:solidFill>
                  <a:srgbClr val="FFFFFF"/>
                </a:solidFill>
              </a:rPr>
              <a:t>had tested its first atomic bomb</a:t>
            </a:r>
          </a:p>
          <a:p>
            <a:r>
              <a:rPr lang="en-US" sz="3000" dirty="0">
                <a:solidFill>
                  <a:srgbClr val="FFFFFF"/>
                </a:solidFill>
              </a:rPr>
              <a:t>1950 </a:t>
            </a:r>
            <a:r>
              <a:rPr lang="en-US" sz="3000" b="1" dirty="0">
                <a:solidFill>
                  <a:srgbClr val="FFFFFF"/>
                </a:solidFill>
              </a:rPr>
              <a:t>Soviet Union </a:t>
            </a:r>
            <a:r>
              <a:rPr lang="en-US" sz="3000" dirty="0">
                <a:solidFill>
                  <a:srgbClr val="FFFFFF"/>
                </a:solidFill>
              </a:rPr>
              <a:t>and </a:t>
            </a:r>
            <a:r>
              <a:rPr lang="en-US" sz="3000" b="1" dirty="0">
                <a:solidFill>
                  <a:srgbClr val="FFFFFF"/>
                </a:solidFill>
              </a:rPr>
              <a:t>People’s Republic of China </a:t>
            </a:r>
            <a:r>
              <a:rPr lang="en-US" sz="3000" dirty="0">
                <a:solidFill>
                  <a:srgbClr val="FFFFFF"/>
                </a:solidFill>
              </a:rPr>
              <a:t>had signed a treaty of friendship</a:t>
            </a:r>
          </a:p>
        </p:txBody>
      </p:sp>
    </p:spTree>
    <p:extLst>
      <p:ext uri="{BB962C8B-B14F-4D97-AF65-F5344CB8AC3E}">
        <p14:creationId xmlns:p14="http://schemas.microsoft.com/office/powerpoint/2010/main" val="206125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rug&#10;&#10;Description automatically generated">
            <a:extLst>
              <a:ext uri="{FF2B5EF4-FFF2-40B4-BE49-F238E27FC236}">
                <a16:creationId xmlns:a16="http://schemas.microsoft.com/office/drawing/2014/main" xmlns="" id="{6F38275F-88A2-407A-85AA-A16340FA6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276EC-E225-4447-80FF-A2C14D2E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Treaty of Friendship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3C71AC-0435-4576-98F6-FD251ADE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September 1949</a:t>
            </a:r>
          </a:p>
          <a:p>
            <a:r>
              <a:rPr lang="en-US" sz="3000" b="1" dirty="0">
                <a:solidFill>
                  <a:srgbClr val="FFFFFF"/>
                </a:solidFill>
              </a:rPr>
              <a:t>Soviet Union </a:t>
            </a:r>
            <a:r>
              <a:rPr lang="en-US" sz="3000" dirty="0">
                <a:solidFill>
                  <a:srgbClr val="FFFFFF"/>
                </a:solidFill>
              </a:rPr>
              <a:t>had tested its first atomic bomb</a:t>
            </a:r>
          </a:p>
          <a:p>
            <a:r>
              <a:rPr lang="en-US" sz="3000" dirty="0">
                <a:solidFill>
                  <a:srgbClr val="FFFFFF"/>
                </a:solidFill>
              </a:rPr>
              <a:t>1950 </a:t>
            </a:r>
            <a:r>
              <a:rPr lang="en-US" sz="3000" b="1" dirty="0">
                <a:solidFill>
                  <a:srgbClr val="FFFFFF"/>
                </a:solidFill>
              </a:rPr>
              <a:t>Soviet Union </a:t>
            </a:r>
            <a:r>
              <a:rPr lang="en-US" sz="3000" dirty="0">
                <a:solidFill>
                  <a:srgbClr val="FFFFFF"/>
                </a:solidFill>
              </a:rPr>
              <a:t>and </a:t>
            </a:r>
            <a:r>
              <a:rPr lang="en-US" sz="3000" b="1" dirty="0">
                <a:solidFill>
                  <a:srgbClr val="FFFFFF"/>
                </a:solidFill>
              </a:rPr>
              <a:t>People’s Republic of China </a:t>
            </a:r>
            <a:r>
              <a:rPr lang="en-US" sz="3000" dirty="0">
                <a:solidFill>
                  <a:srgbClr val="FFFFFF"/>
                </a:solidFill>
              </a:rPr>
              <a:t>had signed a treaty of friendship</a:t>
            </a:r>
          </a:p>
          <a:p>
            <a:r>
              <a:rPr lang="en-US" sz="3000" dirty="0">
                <a:solidFill>
                  <a:srgbClr val="FFFFFF"/>
                </a:solidFill>
              </a:rPr>
              <a:t>This feared many western nations</a:t>
            </a:r>
          </a:p>
        </p:txBody>
      </p:sp>
    </p:spTree>
    <p:extLst>
      <p:ext uri="{BB962C8B-B14F-4D97-AF65-F5344CB8AC3E}">
        <p14:creationId xmlns:p14="http://schemas.microsoft.com/office/powerpoint/2010/main" val="776315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8D002-0660-447B-BFC0-B9577629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The Long Telegram</a:t>
            </a:r>
          </a:p>
        </p:txBody>
      </p:sp>
      <p:pic>
        <p:nvPicPr>
          <p:cNvPr id="6" name="Content Placeholder 5" descr="A person with collar shirt&#10;&#10;Description automatically generated">
            <a:extLst>
              <a:ext uri="{FF2B5EF4-FFF2-40B4-BE49-F238E27FC236}">
                <a16:creationId xmlns:a16="http://schemas.microsoft.com/office/drawing/2014/main" xmlns="" id="{BE411C66-30F4-4C52-A69C-1E0FA10B1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284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A6824-D306-4E8E-B294-8920DBAC9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February 22, 1946</a:t>
            </a:r>
          </a:p>
          <a:p>
            <a:r>
              <a:rPr lang="en-US" dirty="0">
                <a:solidFill>
                  <a:srgbClr val="FFFFFF"/>
                </a:solidFill>
              </a:rPr>
              <a:t>Diplomat </a:t>
            </a:r>
            <a:r>
              <a:rPr lang="en-US" b="1" dirty="0">
                <a:solidFill>
                  <a:srgbClr val="FFFFFF"/>
                </a:solidFill>
              </a:rPr>
              <a:t>George Kennan </a:t>
            </a:r>
            <a:r>
              <a:rPr lang="en-US" dirty="0">
                <a:solidFill>
                  <a:srgbClr val="FFFFFF"/>
                </a:solidFill>
              </a:rPr>
              <a:t>wrote what became known as, </a:t>
            </a:r>
            <a:r>
              <a:rPr lang="en-US" b="1" dirty="0">
                <a:solidFill>
                  <a:srgbClr val="FFFFFF"/>
                </a:solidFill>
              </a:rPr>
              <a:t>The Long Telegram</a:t>
            </a:r>
          </a:p>
        </p:txBody>
      </p:sp>
    </p:spTree>
    <p:extLst>
      <p:ext uri="{BB962C8B-B14F-4D97-AF65-F5344CB8AC3E}">
        <p14:creationId xmlns:p14="http://schemas.microsoft.com/office/powerpoint/2010/main" val="3541787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912DC-358B-41DE-AE61-67C5BF17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Korean War (1950-1953)</a:t>
            </a:r>
          </a:p>
        </p:txBody>
      </p:sp>
      <p:pic>
        <p:nvPicPr>
          <p:cNvPr id="5" name="Content Placeholder 4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2C95413A-D25C-44EC-BFAF-08C8C80E9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14C6F7C-EE37-4194-8588-EB1B9DE88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3508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FEA2C-1E8D-494D-826C-18E4D510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Korean War (1950-1953)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3CFF40-1B14-4109-8567-E9ABA514C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Following WWII, American and Soviet forces entered Korea to disarm Japanese forces</a:t>
            </a:r>
          </a:p>
          <a:p>
            <a:endParaRPr lang="en-US" dirty="0"/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98FB5FDC-B451-431A-8849-B2D6A992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968"/>
            <a:ext cx="5181600" cy="2910651"/>
          </a:xfrm>
        </p:spPr>
      </p:pic>
    </p:spTree>
    <p:extLst>
      <p:ext uri="{BB962C8B-B14F-4D97-AF65-F5344CB8AC3E}">
        <p14:creationId xmlns:p14="http://schemas.microsoft.com/office/powerpoint/2010/main" val="1515985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FEA2C-1E8D-494D-826C-18E4D510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Korean War (1950-1953)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3CFF40-1B14-4109-8567-E9ABA514C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Following WWII, American and Soviet forces entered Korea to disarm Japanese forces</a:t>
            </a:r>
          </a:p>
          <a:p>
            <a:r>
              <a:rPr lang="en-US" dirty="0"/>
              <a:t>The allies divided Korea into North Korea and South Korea</a:t>
            </a:r>
          </a:p>
          <a:p>
            <a:endParaRPr lang="en-US" dirty="0"/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98FB5FDC-B451-431A-8849-B2D6A992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968"/>
            <a:ext cx="5181600" cy="2910651"/>
          </a:xfrm>
        </p:spPr>
      </p:pic>
    </p:spTree>
    <p:extLst>
      <p:ext uri="{BB962C8B-B14F-4D97-AF65-F5344CB8AC3E}">
        <p14:creationId xmlns:p14="http://schemas.microsoft.com/office/powerpoint/2010/main" val="2216344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FEA2C-1E8D-494D-826C-18E4D510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Korean War (1950-1953)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3CFF40-1B14-4109-8567-E9ABA514C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Following WWII, American and Soviet forces entered Korea to disarm Japanese forces</a:t>
            </a:r>
          </a:p>
          <a:p>
            <a:r>
              <a:rPr lang="en-US" dirty="0"/>
              <a:t>The allies divided Korea into North Korea and South Korea</a:t>
            </a:r>
          </a:p>
          <a:p>
            <a:r>
              <a:rPr lang="en-US" b="1" dirty="0"/>
              <a:t>Soviets</a:t>
            </a:r>
            <a:r>
              <a:rPr lang="en-US" dirty="0"/>
              <a:t> controlled </a:t>
            </a:r>
            <a:r>
              <a:rPr lang="en-US" u="sng" dirty="0"/>
              <a:t>North Korea </a:t>
            </a:r>
            <a:r>
              <a:rPr lang="en-US" dirty="0"/>
              <a:t>and </a:t>
            </a:r>
            <a:r>
              <a:rPr lang="en-US" b="1" dirty="0"/>
              <a:t>Americans</a:t>
            </a:r>
            <a:r>
              <a:rPr lang="en-US" dirty="0"/>
              <a:t> controlled </a:t>
            </a:r>
            <a:r>
              <a:rPr lang="en-US" u="sng" dirty="0"/>
              <a:t>South Korea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98FB5FDC-B451-431A-8849-B2D6A992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968"/>
            <a:ext cx="5181600" cy="2910651"/>
          </a:xfrm>
        </p:spPr>
      </p:pic>
    </p:spTree>
    <p:extLst>
      <p:ext uri="{BB962C8B-B14F-4D97-AF65-F5344CB8AC3E}">
        <p14:creationId xmlns:p14="http://schemas.microsoft.com/office/powerpoint/2010/main" val="3242311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FEA2C-1E8D-494D-826C-18E4D510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Korean War (1950-1953)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3CFF40-1B14-4109-8567-E9ABA514C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Following WWII, American and Soviet forces entered Korea to disarm Japanese forces</a:t>
            </a:r>
          </a:p>
          <a:p>
            <a:r>
              <a:rPr lang="en-US" dirty="0"/>
              <a:t>The allies divided Korea into North Korea and South Korea</a:t>
            </a:r>
          </a:p>
          <a:p>
            <a:r>
              <a:rPr lang="en-US" b="1" dirty="0"/>
              <a:t>Soviets</a:t>
            </a:r>
            <a:r>
              <a:rPr lang="en-US" dirty="0"/>
              <a:t> controlled </a:t>
            </a:r>
            <a:r>
              <a:rPr lang="en-US" u="sng" dirty="0"/>
              <a:t>North Korea </a:t>
            </a:r>
            <a:r>
              <a:rPr lang="en-US" dirty="0"/>
              <a:t>and </a:t>
            </a:r>
            <a:r>
              <a:rPr lang="en-US" b="1" dirty="0"/>
              <a:t>Americans</a:t>
            </a:r>
            <a:r>
              <a:rPr lang="en-US" dirty="0"/>
              <a:t> controlled </a:t>
            </a:r>
            <a:r>
              <a:rPr lang="en-US" u="sng" dirty="0"/>
              <a:t>South Korea </a:t>
            </a:r>
          </a:p>
          <a:p>
            <a:r>
              <a:rPr lang="en-US" dirty="0"/>
              <a:t>Soviets provided extensive military aid to North Korea</a:t>
            </a:r>
          </a:p>
          <a:p>
            <a:endParaRPr lang="en-US" dirty="0"/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98FB5FDC-B451-431A-8849-B2D6A992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968"/>
            <a:ext cx="5181600" cy="2910651"/>
          </a:xfrm>
        </p:spPr>
      </p:pic>
    </p:spTree>
    <p:extLst>
      <p:ext uri="{BB962C8B-B14F-4D97-AF65-F5344CB8AC3E}">
        <p14:creationId xmlns:p14="http://schemas.microsoft.com/office/powerpoint/2010/main" val="532614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FEA2C-1E8D-494D-826C-18E4D510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Korean War (1950-1953)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3CFF40-1B14-4109-8567-E9ABA514C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June 25</a:t>
            </a:r>
            <a:r>
              <a:rPr lang="en-US" baseline="30000" dirty="0"/>
              <a:t>th</a:t>
            </a:r>
            <a:r>
              <a:rPr lang="en-US" dirty="0"/>
              <a:t>, 1950 </a:t>
            </a:r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98FB5FDC-B451-431A-8849-B2D6A992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968"/>
            <a:ext cx="5181600" cy="2910651"/>
          </a:xfrm>
        </p:spPr>
      </p:pic>
    </p:spTree>
    <p:extLst>
      <p:ext uri="{BB962C8B-B14F-4D97-AF65-F5344CB8AC3E}">
        <p14:creationId xmlns:p14="http://schemas.microsoft.com/office/powerpoint/2010/main" val="1533734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FEA2C-1E8D-494D-826C-18E4D510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Korean War (1950-1953)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3CFF40-1B14-4109-8567-E9ABA514C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June 25</a:t>
            </a:r>
            <a:r>
              <a:rPr lang="en-US" baseline="30000" dirty="0"/>
              <a:t>th</a:t>
            </a:r>
            <a:r>
              <a:rPr lang="en-US" dirty="0"/>
              <a:t>, 1950 </a:t>
            </a:r>
          </a:p>
          <a:p>
            <a:r>
              <a:rPr lang="en-US" dirty="0"/>
              <a:t>North Korean troops invaded South Korea</a:t>
            </a:r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98FB5FDC-B451-431A-8849-B2D6A992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968"/>
            <a:ext cx="5181600" cy="2910651"/>
          </a:xfrm>
        </p:spPr>
      </p:pic>
    </p:spTree>
    <p:extLst>
      <p:ext uri="{BB962C8B-B14F-4D97-AF65-F5344CB8AC3E}">
        <p14:creationId xmlns:p14="http://schemas.microsoft.com/office/powerpoint/2010/main" val="3750844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FEA2C-1E8D-494D-826C-18E4D510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Korean War (1950-1953)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3CFF40-1B14-4109-8567-E9ABA514C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June 25</a:t>
            </a:r>
            <a:r>
              <a:rPr lang="en-US" baseline="30000" dirty="0"/>
              <a:t>th</a:t>
            </a:r>
            <a:r>
              <a:rPr lang="en-US" dirty="0"/>
              <a:t>, 1950 </a:t>
            </a:r>
          </a:p>
          <a:p>
            <a:r>
              <a:rPr lang="en-US" dirty="0"/>
              <a:t>North Korean troops invaded South Korea</a:t>
            </a:r>
          </a:p>
          <a:p>
            <a:r>
              <a:rPr lang="en-US" dirty="0"/>
              <a:t>North Korea was able to rapidly push back the poorly equipped South Korean forces</a:t>
            </a:r>
          </a:p>
        </p:txBody>
      </p:sp>
      <p:pic>
        <p:nvPicPr>
          <p:cNvPr id="6" name="Content Placeholder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xmlns="" id="{98FB5FDC-B451-431A-8849-B2D6A992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5968"/>
            <a:ext cx="5181600" cy="2910651"/>
          </a:xfrm>
        </p:spPr>
      </p:pic>
    </p:spTree>
    <p:extLst>
      <p:ext uri="{BB962C8B-B14F-4D97-AF65-F5344CB8AC3E}">
        <p14:creationId xmlns:p14="http://schemas.microsoft.com/office/powerpoint/2010/main" val="4214780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9245A10-7F37-4569-80D2-2F692931E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267F70F-11C6-4597-9381-D0D80FC18F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9BA68-FD11-46C2-A89E-229A765C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United Nations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2C20A93E-E407-4683-A405-147DE26132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9E8E3DD9-D235-48D9-A0EC-D6817EC84B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EA83A145-578D-4A0B-94A7-AEAB2027D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B14ECBB-E32F-475F-97EB-E7703B108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8150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3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4D485-EAE4-45C3-8968-49C0F413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United Nations 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8B29F3-8332-45D5-8D1F-16756A7D7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17674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6A8BEF-79A4-45C1-BF4F-A75ECA699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dirty="0"/>
              <a:t>President Truman orders U.S naval and airpower into action</a:t>
            </a:r>
          </a:p>
        </p:txBody>
      </p:sp>
    </p:spTree>
    <p:extLst>
      <p:ext uri="{BB962C8B-B14F-4D97-AF65-F5344CB8AC3E}">
        <p14:creationId xmlns:p14="http://schemas.microsoft.com/office/powerpoint/2010/main" val="110989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8D002-0660-447B-BFC0-B9577629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The Long Telegram</a:t>
            </a:r>
          </a:p>
        </p:txBody>
      </p:sp>
      <p:pic>
        <p:nvPicPr>
          <p:cNvPr id="6" name="Content Placeholder 5" descr="A person with collar shirt&#10;&#10;Description automatically generated">
            <a:extLst>
              <a:ext uri="{FF2B5EF4-FFF2-40B4-BE49-F238E27FC236}">
                <a16:creationId xmlns:a16="http://schemas.microsoft.com/office/drawing/2014/main" xmlns="" id="{BE411C66-30F4-4C52-A69C-1E0FA10B1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284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A6824-D306-4E8E-B294-8920DBAC9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February 22, 1946</a:t>
            </a:r>
          </a:p>
          <a:p>
            <a:r>
              <a:rPr lang="en-US" dirty="0">
                <a:solidFill>
                  <a:srgbClr val="FFFFFF"/>
                </a:solidFill>
              </a:rPr>
              <a:t>Diplomat </a:t>
            </a:r>
            <a:r>
              <a:rPr lang="en-US" b="1" dirty="0">
                <a:solidFill>
                  <a:srgbClr val="FFFFFF"/>
                </a:solidFill>
              </a:rPr>
              <a:t>George Kennan </a:t>
            </a:r>
            <a:r>
              <a:rPr lang="en-US" dirty="0">
                <a:solidFill>
                  <a:srgbClr val="FFFFFF"/>
                </a:solidFill>
              </a:rPr>
              <a:t>wrote what became known as, </a:t>
            </a:r>
            <a:r>
              <a:rPr lang="en-US" b="1" dirty="0">
                <a:solidFill>
                  <a:srgbClr val="FFFFFF"/>
                </a:solidFill>
              </a:rPr>
              <a:t>The Long Telegram</a:t>
            </a:r>
          </a:p>
          <a:p>
            <a:r>
              <a:rPr lang="en-US" b="1" dirty="0">
                <a:solidFill>
                  <a:srgbClr val="FFFFFF"/>
                </a:solidFill>
              </a:rPr>
              <a:t>The Long Telegram </a:t>
            </a:r>
            <a:r>
              <a:rPr lang="en-US" dirty="0">
                <a:solidFill>
                  <a:srgbClr val="FFFFFF"/>
                </a:solidFill>
              </a:rPr>
              <a:t>– explained George Kennan's views on the Soviets</a:t>
            </a:r>
          </a:p>
        </p:txBody>
      </p:sp>
    </p:spTree>
    <p:extLst>
      <p:ext uri="{BB962C8B-B14F-4D97-AF65-F5344CB8AC3E}">
        <p14:creationId xmlns:p14="http://schemas.microsoft.com/office/powerpoint/2010/main" val="3653667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4D485-EAE4-45C3-8968-49C0F413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United Nations 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8B29F3-8332-45D5-8D1F-16756A7D7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17674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6A8BEF-79A4-45C1-BF4F-A75ECA699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dirty="0"/>
              <a:t>President Truman orders U.S naval and Airpower into action</a:t>
            </a:r>
          </a:p>
          <a:p>
            <a:r>
              <a:rPr lang="en-US" sz="3000" dirty="0"/>
              <a:t>Truman ordered General Macarthur to send troops from Japan to Korean Islands </a:t>
            </a:r>
          </a:p>
        </p:txBody>
      </p:sp>
    </p:spTree>
    <p:extLst>
      <p:ext uri="{BB962C8B-B14F-4D97-AF65-F5344CB8AC3E}">
        <p14:creationId xmlns:p14="http://schemas.microsoft.com/office/powerpoint/2010/main" val="30190759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4D485-EAE4-45C3-8968-49C0F413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United Nations 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8B29F3-8332-45D5-8D1F-16756A7D7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17674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6A8BEF-79A4-45C1-BF4F-A75ECA699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dirty="0"/>
              <a:t>President Truman orders U.S naval and Airpower into action</a:t>
            </a:r>
          </a:p>
          <a:p>
            <a:r>
              <a:rPr lang="en-US" sz="3000" dirty="0"/>
              <a:t>Truman ordered General Macarthur to send troops from Japan to Korean Islands </a:t>
            </a:r>
          </a:p>
          <a:p>
            <a:r>
              <a:rPr lang="en-US" sz="3000" dirty="0"/>
              <a:t>Chinese forces drove UN forces back</a:t>
            </a:r>
          </a:p>
        </p:txBody>
      </p:sp>
    </p:spTree>
    <p:extLst>
      <p:ext uri="{BB962C8B-B14F-4D97-AF65-F5344CB8AC3E}">
        <p14:creationId xmlns:p14="http://schemas.microsoft.com/office/powerpoint/2010/main" val="1942795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4D485-EAE4-45C3-8968-49C0F413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United Nations 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08B29F3-8332-45D5-8D1F-16756A7D7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17674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6A8BEF-79A4-45C1-BF4F-A75ECA699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dirty="0"/>
              <a:t>President Truman Orders U.S naval and Airpower into action</a:t>
            </a:r>
          </a:p>
          <a:p>
            <a:r>
              <a:rPr lang="en-US" sz="3000" dirty="0"/>
              <a:t>Truman ordered General Macarthur to send troops from Japan to Korean Islands </a:t>
            </a:r>
          </a:p>
          <a:p>
            <a:r>
              <a:rPr lang="en-US" sz="3000" dirty="0"/>
              <a:t>Chinese forces drove UN forces back</a:t>
            </a:r>
          </a:p>
          <a:p>
            <a:r>
              <a:rPr lang="en-US" sz="3000" dirty="0"/>
              <a:t>Macarthur demanded to push back into China but Truman refused</a:t>
            </a:r>
          </a:p>
        </p:txBody>
      </p:sp>
    </p:spTree>
    <p:extLst>
      <p:ext uri="{BB962C8B-B14F-4D97-AF65-F5344CB8AC3E}">
        <p14:creationId xmlns:p14="http://schemas.microsoft.com/office/powerpoint/2010/main" val="1594614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60F25-7CF9-48A0-863E-BB07DCC5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United Nations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8C7EF3-35FD-476D-939B-B60FA5B21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President Truman would fire General Macarthur over the disagreement </a:t>
            </a:r>
            <a:r>
              <a:rPr lang="en-US" sz="3000"/>
              <a:t>on China</a:t>
            </a:r>
            <a:endParaRPr lang="en-US" sz="3000" dirty="0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78925B7-8B02-4010-AC67-B647A636D8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4924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69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60F25-7CF9-48A0-863E-BB07DCC5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United Nations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8C7EF3-35FD-476D-939B-B60FA5B21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President Truman would fire General Macarthur over the disagreement on China</a:t>
            </a:r>
          </a:p>
          <a:p>
            <a:r>
              <a:rPr lang="en-US" sz="3000" dirty="0"/>
              <a:t>General Matthew Ridgeway replaced Macarthur</a:t>
            </a: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78925B7-8B02-4010-AC67-B647A636D8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4924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with collar shirt&#10;&#10;Description automatically generated">
            <a:extLst>
              <a:ext uri="{FF2B5EF4-FFF2-40B4-BE49-F238E27FC236}">
                <a16:creationId xmlns:a16="http://schemas.microsoft.com/office/drawing/2014/main" xmlns="" id="{4E8F70BF-04F1-486E-9FD8-EB26F0F501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" y="680880"/>
            <a:ext cx="6579910" cy="33845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8D002-0660-447B-BFC0-B9577629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Long Telegram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A6824-D306-4E8E-B294-8920DBAC9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February 22, 1946</a:t>
            </a:r>
          </a:p>
          <a:p>
            <a:r>
              <a:rPr lang="en-US" dirty="0">
                <a:solidFill>
                  <a:srgbClr val="FFFFFF"/>
                </a:solidFill>
              </a:rPr>
              <a:t>Diplomat </a:t>
            </a:r>
            <a:r>
              <a:rPr lang="en-US" b="1" dirty="0">
                <a:solidFill>
                  <a:srgbClr val="FFFFFF"/>
                </a:solidFill>
              </a:rPr>
              <a:t>George Kennan </a:t>
            </a:r>
            <a:r>
              <a:rPr lang="en-US" dirty="0">
                <a:solidFill>
                  <a:srgbClr val="FFFFFF"/>
                </a:solidFill>
              </a:rPr>
              <a:t>wrote what became known as, </a:t>
            </a:r>
            <a:r>
              <a:rPr lang="en-US" b="1" dirty="0">
                <a:solidFill>
                  <a:srgbClr val="FFFFFF"/>
                </a:solidFill>
              </a:rPr>
              <a:t>The Long Telegram</a:t>
            </a:r>
          </a:p>
          <a:p>
            <a:r>
              <a:rPr lang="en-US" b="1" dirty="0">
                <a:solidFill>
                  <a:srgbClr val="FFFFFF"/>
                </a:solidFill>
              </a:rPr>
              <a:t>The Long Telegram </a:t>
            </a:r>
            <a:r>
              <a:rPr lang="en-US" dirty="0">
                <a:solidFill>
                  <a:srgbClr val="FFFFFF"/>
                </a:solidFill>
              </a:rPr>
              <a:t>– explained George </a:t>
            </a:r>
            <a:r>
              <a:rPr lang="en-US" dirty="0" err="1">
                <a:solidFill>
                  <a:srgbClr val="FFFFFF"/>
                </a:solidFill>
              </a:rPr>
              <a:t>Kennans</a:t>
            </a:r>
            <a:r>
              <a:rPr lang="en-US" dirty="0">
                <a:solidFill>
                  <a:srgbClr val="FFFFFF"/>
                </a:solidFill>
              </a:rPr>
              <a:t> views on the Soviets</a:t>
            </a:r>
          </a:p>
          <a:p>
            <a:r>
              <a:rPr lang="en-US" u="sng" dirty="0">
                <a:solidFill>
                  <a:srgbClr val="FFFFFF"/>
                </a:solidFill>
              </a:rPr>
              <a:t>The Long Telegram </a:t>
            </a:r>
            <a:r>
              <a:rPr lang="en-US" dirty="0">
                <a:solidFill>
                  <a:srgbClr val="FFFFFF"/>
                </a:solidFill>
              </a:rPr>
              <a:t>gave rise to the policy of </a:t>
            </a:r>
            <a:r>
              <a:rPr lang="en-US" b="1" dirty="0">
                <a:solidFill>
                  <a:srgbClr val="FFFFFF"/>
                </a:solidFill>
              </a:rPr>
              <a:t>containment </a:t>
            </a:r>
          </a:p>
        </p:txBody>
      </p:sp>
    </p:spTree>
    <p:extLst>
      <p:ext uri="{BB962C8B-B14F-4D97-AF65-F5344CB8AC3E}">
        <p14:creationId xmlns:p14="http://schemas.microsoft.com/office/powerpoint/2010/main" val="344782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3405A132-6AD5-4489-8333-9539E01C7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12">
            <a:extLst>
              <a:ext uri="{FF2B5EF4-FFF2-40B4-BE49-F238E27FC236}">
                <a16:creationId xmlns:a16="http://schemas.microsoft.com/office/drawing/2014/main" xmlns="" id="{522A94E1-AEBD-4286-BFF8-0711E4CD3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D802-CEFB-42E4-ACE2-F3B439C5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254391"/>
            <a:ext cx="8867012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Containment </a:t>
            </a:r>
          </a:p>
        </p:txBody>
      </p:sp>
    </p:spTree>
    <p:extLst>
      <p:ext uri="{BB962C8B-B14F-4D97-AF65-F5344CB8AC3E}">
        <p14:creationId xmlns:p14="http://schemas.microsoft.com/office/powerpoint/2010/main" val="300101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62AAA-1C85-4152-81E1-766FF594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Containment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F5BD80-B55A-4594-942A-1C3B30A40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/>
              <a:t>Containment</a:t>
            </a:r>
            <a:r>
              <a:rPr lang="en-US" sz="2400"/>
              <a:t> – keeping Communism within its present territory through the use of diplomatic, economic, and military action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A2479958-8F7A-4212-ABED-9C4C75C3E0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r="7450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0FE0-B49B-4A9F-BB47-A4D8F878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/>
              <a:t>The Truman Doctrine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23389C4-2D88-44D1-BAD4-3B58ADAAA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1D6D62DD-330C-4B6D-BFFA-EDBD251B8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2515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506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1089</Words>
  <Application>Microsoft Office PowerPoint</Application>
  <PresentationFormat>Custom</PresentationFormat>
  <Paragraphs>157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Chapter 26 Section 2</vt:lpstr>
      <vt:lpstr>The Long Telegram</vt:lpstr>
      <vt:lpstr>The Long Telegram</vt:lpstr>
      <vt:lpstr>The Long Telegram</vt:lpstr>
      <vt:lpstr>The Long Telegram</vt:lpstr>
      <vt:lpstr>The Long Telegram</vt:lpstr>
      <vt:lpstr>Containment </vt:lpstr>
      <vt:lpstr>Containment</vt:lpstr>
      <vt:lpstr>The Truman Doctrine</vt:lpstr>
      <vt:lpstr>The Truman Doctrine</vt:lpstr>
      <vt:lpstr>The Truman Doctrine</vt:lpstr>
      <vt:lpstr>The Truman Doctrine</vt:lpstr>
      <vt:lpstr>The Truman Doctrine</vt:lpstr>
      <vt:lpstr>The Marshall Plan</vt:lpstr>
      <vt:lpstr>The Marshall Plan</vt:lpstr>
      <vt:lpstr>The Marshall Plan</vt:lpstr>
      <vt:lpstr>The Marshall Plan</vt:lpstr>
      <vt:lpstr>The Marshall Plan</vt:lpstr>
      <vt:lpstr>The Marshall Plan</vt:lpstr>
      <vt:lpstr>The Berlin Airlift</vt:lpstr>
      <vt:lpstr>Berlin Airlift</vt:lpstr>
      <vt:lpstr>Berlin Airlift</vt:lpstr>
      <vt:lpstr>Berlin Airlift</vt:lpstr>
      <vt:lpstr>Berlin Airlift</vt:lpstr>
      <vt:lpstr>NATO </vt:lpstr>
      <vt:lpstr>NATO</vt:lpstr>
      <vt:lpstr>NATO</vt:lpstr>
      <vt:lpstr>NATO</vt:lpstr>
      <vt:lpstr>NATO</vt:lpstr>
      <vt:lpstr>NATO</vt:lpstr>
      <vt:lpstr>Communist Take over of China</vt:lpstr>
      <vt:lpstr>Communist Take over of China</vt:lpstr>
      <vt:lpstr>Communist Take over of China</vt:lpstr>
      <vt:lpstr>Communist Take over of China</vt:lpstr>
      <vt:lpstr>Treaty of Friendship</vt:lpstr>
      <vt:lpstr>Treaty of Friendship</vt:lpstr>
      <vt:lpstr>Treaty of Friendship</vt:lpstr>
      <vt:lpstr>Treaty of Friendship</vt:lpstr>
      <vt:lpstr>Treaty of Friendship</vt:lpstr>
      <vt:lpstr>Korean War (1950-1953)</vt:lpstr>
      <vt:lpstr>Korean War (1950-1953)</vt:lpstr>
      <vt:lpstr>Korean War (1950-1953)</vt:lpstr>
      <vt:lpstr>Korean War (1950-1953)</vt:lpstr>
      <vt:lpstr>Korean War (1950-1953)</vt:lpstr>
      <vt:lpstr>Korean War (1950-1953)</vt:lpstr>
      <vt:lpstr>Korean War (1950-1953)</vt:lpstr>
      <vt:lpstr>Korean War (1950-1953)</vt:lpstr>
      <vt:lpstr>United Nations</vt:lpstr>
      <vt:lpstr>United Nations </vt:lpstr>
      <vt:lpstr>United Nations </vt:lpstr>
      <vt:lpstr>United Nations </vt:lpstr>
      <vt:lpstr>United Nations </vt:lpstr>
      <vt:lpstr>United Nations </vt:lpstr>
      <vt:lpstr>United Nations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 Section 2</dc:title>
  <dc:creator>Nicholas Livingston</dc:creator>
  <cp:lastModifiedBy>Theresa Tonelli</cp:lastModifiedBy>
  <cp:revision>2</cp:revision>
  <dcterms:created xsi:type="dcterms:W3CDTF">2020-03-23T20:42:54Z</dcterms:created>
  <dcterms:modified xsi:type="dcterms:W3CDTF">2020-03-29T20:37:10Z</dcterms:modified>
</cp:coreProperties>
</file>