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99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57" autoAdjust="0"/>
  </p:normalViewPr>
  <p:slideViewPr>
    <p:cSldViewPr>
      <p:cViewPr varScale="1">
        <p:scale>
          <a:sx n="107" d="100"/>
          <a:sy n="107" d="100"/>
        </p:scale>
        <p:origin x="11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3AC6F-F75D-4ED3-9A38-646203258309}" type="datetimeFigureOut">
              <a:rPr lang="en-US" altLang="en-US"/>
              <a:pPr/>
              <a:t>1/9/2015</a:t>
            </a:fld>
            <a:endParaRPr lang="en-US" altLang="en-US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833B66-F71C-4970-B79F-7470B093C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260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fld id="{CD0C33AC-FCBF-4174-962B-7E5B7A8C8F47}" type="datetimeFigureOut">
              <a:rPr lang="en-US"/>
              <a:pPr>
                <a:defRPr/>
              </a:pPr>
              <a:t>1/9/2015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FADB23-D9F6-43C7-9C3B-A2187EDB3E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6688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DFA73D5B-EBE4-4A45-8A44-8891EF6B3686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5778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9958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6241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77183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22887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87676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8496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75345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36729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377587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01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05884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19379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57958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547047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43918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0456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353807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2145391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54595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16671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039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E2B4B7D8-BC3E-4A4E-80D8-D4A188AE9583}" type="slidenum">
              <a:rPr lang="en-US" altLang="en-US" sz="1200"/>
              <a:pPr algn="r"/>
              <a:t>3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01113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039164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116141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829923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63558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81415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853343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2285976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297675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769286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8082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737210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349964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528524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445505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19544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827516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65226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906608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187946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112380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324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75493B49-FC6C-4DA9-8B88-562B4661FA7B}" type="slidenum">
              <a:rPr lang="en-US" altLang="en-US" sz="1200"/>
              <a:pPr algn="r"/>
              <a:t>5</a:t>
            </a:fld>
            <a:endParaRPr lang="en-US" alt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3064166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223377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639786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691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6955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7442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08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1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0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1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3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0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5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8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72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8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" y="0"/>
            <a:ext cx="917230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AD084-F8C5-4B48-8919-3C769A58C1D1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35FBA-0E47-2C4B-A302-14413932A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59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67000"/>
            <a:ext cx="8915400" cy="1470025"/>
          </a:xfrm>
          <a:noFill/>
        </p:spPr>
        <p:txBody>
          <a:bodyPr/>
          <a:lstStyle/>
          <a:p>
            <a:pPr eaLnBrk="1" hangingPunct="1"/>
            <a:r>
              <a:rPr lang="en-US" altLang="en-US" sz="4400" dirty="0" smtClean="0"/>
              <a:t>Vehicle Surface Preparation and Masking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" y="1600200"/>
            <a:ext cx="8839200" cy="817562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3600" dirty="0" smtClean="0"/>
              <a:t>Chapter 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Paint Removal (continued)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153400" cy="44196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Blasting off paint</a:t>
            </a:r>
          </a:p>
          <a:p>
            <a:pPr lvl="1" eaLnBrk="1" hangingPunct="1"/>
            <a:r>
              <a:rPr lang="en-US" altLang="en-US" dirty="0" smtClean="0"/>
              <a:t>Blasters: air-powered tools for forcing sand, plastic beads, or another abrasive onto surfaces for paint removal</a:t>
            </a:r>
          </a:p>
          <a:p>
            <a:pPr lvl="2" eaLnBrk="1" hangingPunct="1"/>
            <a:r>
              <a:rPr lang="en-US" altLang="en-US" dirty="0" smtClean="0"/>
              <a:t>Preferred when trying to remove surface rust</a:t>
            </a:r>
          </a:p>
          <a:p>
            <a:pPr eaLnBrk="1" hangingPunct="1"/>
            <a:r>
              <a:rPr lang="en-US" altLang="en-US" dirty="0" smtClean="0"/>
              <a:t>Types of media blasters</a:t>
            </a:r>
          </a:p>
          <a:p>
            <a:pPr lvl="1" eaLnBrk="1" hangingPunct="1"/>
            <a:r>
              <a:rPr lang="en-US" altLang="en-US" dirty="0" smtClean="0"/>
              <a:t>Pressure blasters</a:t>
            </a:r>
          </a:p>
          <a:p>
            <a:pPr lvl="1" eaLnBrk="1" hangingPunct="1"/>
            <a:r>
              <a:rPr lang="en-US" altLang="en-US" dirty="0" smtClean="0"/>
              <a:t>Siphon blasters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5"/>
          <p:cNvSpPr txBox="1">
            <a:spLocks noChangeArrowheads="1"/>
          </p:cNvSpPr>
          <p:nvPr/>
        </p:nvSpPr>
        <p:spPr bwMode="auto">
          <a:xfrm>
            <a:off x="517525" y="5149850"/>
            <a:ext cx="8321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25–7</a:t>
            </a:r>
            <a:r>
              <a:rPr lang="en-US" altLang="en-US" sz="1800"/>
              <a:t>  Media blasting is a fast and effective way to remove paint from smaller areas.</a:t>
            </a:r>
          </a:p>
        </p:txBody>
      </p:sp>
      <p:pic>
        <p:nvPicPr>
          <p:cNvPr id="71683" name="Picture 5" descr="1418073563_Fig 25-07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143000"/>
            <a:ext cx="5867400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Paint Removal (continued)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153400" cy="4419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Types of blasting media</a:t>
            </a:r>
          </a:p>
          <a:p>
            <a:pPr lvl="1" eaLnBrk="1" hangingPunct="1"/>
            <a:r>
              <a:rPr lang="en-US" altLang="en-US" dirty="0" smtClean="0"/>
              <a:t>Plastic media blasting</a:t>
            </a:r>
          </a:p>
          <a:p>
            <a:pPr lvl="1" eaLnBrk="1" hangingPunct="1"/>
            <a:r>
              <a:rPr lang="en-US" altLang="en-US" dirty="0" smtClean="0"/>
              <a:t>Sand blasting</a:t>
            </a:r>
          </a:p>
          <a:p>
            <a:pPr lvl="1" eaLnBrk="1" hangingPunct="1"/>
            <a:r>
              <a:rPr lang="en-US" altLang="en-US" dirty="0" smtClean="0"/>
              <a:t>Soda blasting</a:t>
            </a:r>
          </a:p>
          <a:p>
            <a:pPr eaLnBrk="1" hangingPunct="1"/>
            <a:r>
              <a:rPr lang="en-US" altLang="en-US" dirty="0" smtClean="0"/>
              <a:t>Using a blaster</a:t>
            </a:r>
          </a:p>
          <a:p>
            <a:pPr lvl="1" eaLnBrk="1" hangingPunct="1"/>
            <a:r>
              <a:rPr lang="en-US" altLang="en-US" dirty="0" smtClean="0"/>
              <a:t>Basic procedure for operating a blaster:</a:t>
            </a:r>
          </a:p>
          <a:p>
            <a:pPr lvl="2" eaLnBrk="1" hangingPunct="1"/>
            <a:r>
              <a:rPr lang="en-US" altLang="en-US" dirty="0" smtClean="0"/>
              <a:t>Mask off areas that will not be affected by spot repair</a:t>
            </a:r>
          </a:p>
          <a:p>
            <a:pPr lvl="2" eaLnBrk="1" hangingPunct="1"/>
            <a:r>
              <a:rPr lang="en-US" altLang="en-US" dirty="0" smtClean="0"/>
              <a:t>Put on necessary safety gear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572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Paint Removal (continued)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82000" cy="47244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Using a blaster (continued)</a:t>
            </a:r>
          </a:p>
          <a:p>
            <a:pPr lvl="2" eaLnBrk="1" hangingPunct="1"/>
            <a:r>
              <a:rPr lang="en-US" altLang="en-US" dirty="0" smtClean="0"/>
              <a:t>Before blasting, check manufacturer’s instructions for proper blasting pressures, sand load procedures, and setup arrangements</a:t>
            </a:r>
          </a:p>
          <a:p>
            <a:pPr lvl="2" eaLnBrk="1" hangingPunct="1"/>
            <a:r>
              <a:rPr lang="en-US" altLang="en-US" dirty="0" smtClean="0"/>
              <a:t>When ready to blast, apply abrasive material directly onto area to be blasted; when area shows no brown rust, remove pressure</a:t>
            </a:r>
          </a:p>
          <a:p>
            <a:pPr lvl="2" eaLnBrk="1" hangingPunct="1"/>
            <a:r>
              <a:rPr lang="en-US" altLang="en-US" dirty="0" smtClean="0"/>
              <a:t>Watch surface carefully</a:t>
            </a:r>
          </a:p>
          <a:p>
            <a:pPr lvl="2" eaLnBrk="1" hangingPunct="1"/>
            <a:r>
              <a:rPr lang="en-US" altLang="en-US" dirty="0" smtClean="0"/>
              <a:t>After paint is removed, use air blowgun to remove sand from all areas of vehicle</a:t>
            </a:r>
          </a:p>
          <a:p>
            <a:pPr lvl="2" eaLnBrk="1" hangingPunct="1"/>
            <a:r>
              <a:rPr lang="en-US" altLang="en-US" dirty="0" smtClean="0"/>
              <a:t>Prime metal as soon as possible after any stripping process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1659" y="533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Paint Removal (continued)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Sanding off paint</a:t>
            </a:r>
          </a:p>
          <a:p>
            <a:pPr lvl="1" eaLnBrk="1" hangingPunct="1"/>
            <a:r>
              <a:rPr lang="en-US" altLang="en-US" dirty="0" smtClean="0"/>
              <a:t>Orbital sanding with flexible backing pad is suitable for removing old finish from small flat areas and gently curved areas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Preparing Bare Metal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534400" cy="46482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Proper preparation of bare metal is a critical step in restoring vehicle to its </a:t>
            </a:r>
            <a:r>
              <a:rPr lang="en-US" altLang="en-US" dirty="0" err="1" smtClean="0"/>
              <a:t>preaccident</a:t>
            </a:r>
            <a:r>
              <a:rPr lang="en-US" altLang="en-US" dirty="0" smtClean="0"/>
              <a:t> condition</a:t>
            </a:r>
          </a:p>
          <a:p>
            <a:pPr eaLnBrk="1" hangingPunct="1"/>
            <a:r>
              <a:rPr lang="en-US" altLang="en-US" dirty="0" smtClean="0"/>
              <a:t>Using metal conditioners</a:t>
            </a:r>
          </a:p>
          <a:p>
            <a:pPr lvl="1" eaLnBrk="1" hangingPunct="1"/>
            <a:r>
              <a:rPr lang="en-US" altLang="en-US" dirty="0" smtClean="0"/>
              <a:t>Metal conditioner: acid-type chemical wash that eats away any material that might prevent good primer-to-metal bond</a:t>
            </a:r>
          </a:p>
          <a:p>
            <a:pPr lvl="2" eaLnBrk="1" hangingPunct="1"/>
            <a:r>
              <a:rPr lang="en-US" altLang="en-US" dirty="0" smtClean="0"/>
              <a:t>Wipe-on metal conditioners are seldom used today</a:t>
            </a:r>
          </a:p>
          <a:p>
            <a:pPr lvl="2" eaLnBrk="1" hangingPunct="1"/>
            <a:r>
              <a:rPr lang="en-US" altLang="en-US" dirty="0" smtClean="0"/>
              <a:t>Might be used when surface rust could pose a problem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11188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Preparing Bare Metal (continued)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4188"/>
            <a:ext cx="8458200" cy="4494212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Preparing hard chrome surfaces</a:t>
            </a:r>
          </a:p>
          <a:p>
            <a:pPr lvl="1" eaLnBrk="1" hangingPunct="1"/>
            <a:r>
              <a:rPr lang="en-US" altLang="en-US" dirty="0" smtClean="0"/>
              <a:t>Clean metal with wax-and-grease remover</a:t>
            </a:r>
          </a:p>
          <a:p>
            <a:pPr lvl="1" eaLnBrk="1" hangingPunct="1"/>
            <a:r>
              <a:rPr lang="en-US" altLang="en-US" dirty="0" smtClean="0"/>
              <a:t>Thoroughly sand metal</a:t>
            </a:r>
          </a:p>
          <a:p>
            <a:pPr lvl="1" eaLnBrk="1" hangingPunct="1"/>
            <a:r>
              <a:rPr lang="en-US" altLang="en-US" dirty="0" err="1" smtClean="0"/>
              <a:t>Reclean</a:t>
            </a:r>
            <a:r>
              <a:rPr lang="en-US" altLang="en-US" dirty="0" smtClean="0"/>
              <a:t> with wax-and-grease remover</a:t>
            </a:r>
          </a:p>
          <a:p>
            <a:pPr lvl="1" eaLnBrk="1" hangingPunct="1"/>
            <a:r>
              <a:rPr lang="en-US" altLang="en-US" dirty="0" smtClean="0"/>
              <a:t>Apply metal treatment</a:t>
            </a:r>
          </a:p>
          <a:p>
            <a:pPr lvl="1" eaLnBrk="1" hangingPunct="1"/>
            <a:r>
              <a:rPr lang="en-US" altLang="en-US" dirty="0" smtClean="0"/>
              <a:t>Spray two coats of primer-</a:t>
            </a:r>
            <a:r>
              <a:rPr lang="en-US" altLang="en-US" dirty="0" err="1" smtClean="0"/>
              <a:t>surfacer</a:t>
            </a:r>
            <a:r>
              <a:rPr lang="en-US" altLang="en-US" dirty="0" smtClean="0"/>
              <a:t>; allow adequate drying time before dry sanding</a:t>
            </a:r>
          </a:p>
          <a:p>
            <a:pPr lvl="1" eaLnBrk="1" hangingPunct="1"/>
            <a:r>
              <a:rPr lang="en-US" altLang="en-US" dirty="0" smtClean="0"/>
              <a:t>Blow out cracks, then use a tack cloth on entire surface; final coat can then be applied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79532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Preparing Bare Metal (continued)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22532"/>
            <a:ext cx="8382000" cy="4602068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Preparing metal replacement parts</a:t>
            </a:r>
          </a:p>
          <a:p>
            <a:pPr lvl="1" eaLnBrk="1" hangingPunct="1"/>
            <a:r>
              <a:rPr lang="en-US" altLang="en-US" dirty="0" smtClean="0"/>
              <a:t>Shipping coating: protects metal against corrosion and rust during storage and shipping</a:t>
            </a:r>
          </a:p>
          <a:p>
            <a:pPr lvl="1" eaLnBrk="1" hangingPunct="1"/>
            <a:r>
              <a:rPr lang="en-US" altLang="en-US" dirty="0" smtClean="0"/>
              <a:t>E-coat: paintable primer that is an essential part of factory corrosion protection warranty on new factory panels and parts</a:t>
            </a:r>
          </a:p>
          <a:p>
            <a:pPr eaLnBrk="1" hangingPunct="1"/>
            <a:r>
              <a:rPr lang="en-US" altLang="en-US" dirty="0" smtClean="0"/>
              <a:t>Using self-etch primer</a:t>
            </a:r>
          </a:p>
          <a:p>
            <a:pPr lvl="1" eaLnBrk="1" hangingPunct="1"/>
            <a:r>
              <a:rPr lang="en-US" altLang="en-US" dirty="0" smtClean="0"/>
              <a:t>Self-etch primers chemically eat into bare metal to improve paint adhesion and corrosion resistance while also priming the surface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858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Preparing Bare Metal (continued)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4196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Apply seam sealer</a:t>
            </a:r>
          </a:p>
          <a:p>
            <a:pPr lvl="1" eaLnBrk="1" hangingPunct="1"/>
            <a:r>
              <a:rPr lang="en-US" altLang="en-US" dirty="0" smtClean="0"/>
              <a:t>Seam sealer: needed anywhere water leakage might be a problem between panel joints—often on welded panels forming passenger compartment and trunk areas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Text Box 5"/>
          <p:cNvSpPr txBox="1">
            <a:spLocks noChangeArrowheads="1"/>
          </p:cNvSpPr>
          <p:nvPr/>
        </p:nvSpPr>
        <p:spPr bwMode="auto">
          <a:xfrm>
            <a:off x="441325" y="4343400"/>
            <a:ext cx="8245475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25–12</a:t>
            </a:r>
            <a:r>
              <a:rPr lang="en-US" altLang="en-US" sz="1800"/>
              <a:t>  In the prep area, you must also check for correct application of seam sealer. </a:t>
            </a:r>
            <a:r>
              <a:rPr lang="en-US" altLang="en-US" sz="1800" b="1"/>
              <a:t>(A)</a:t>
            </a:r>
            <a:r>
              <a:rPr lang="en-US" altLang="en-US" sz="1800"/>
              <a:t> The sheetmetal technician forgot to apply seam sealer here. If the vehicle had been painted and leaked, the painter might have had to repaint the vehicle for free. </a:t>
            </a:r>
            <a:r>
              <a:rPr lang="en-US" altLang="en-US" sz="1800" b="1"/>
              <a:t>(B)</a:t>
            </a:r>
            <a:r>
              <a:rPr lang="en-US" altLang="en-US" sz="1800"/>
              <a:t> Use a small brush to smoothly spread seam sealer. You want it to look like the original OEM sealer. Brushing will also improve bonding of sealer.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562" y="762000"/>
            <a:ext cx="7239000" cy="322409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5"/>
          <p:cNvSpPr txBox="1">
            <a:spLocks noChangeArrowheads="1"/>
          </p:cNvSpPr>
          <p:nvPr/>
        </p:nvSpPr>
        <p:spPr bwMode="auto">
          <a:xfrm>
            <a:off x="441325" y="5302250"/>
            <a:ext cx="8321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25–1</a:t>
            </a:r>
            <a:r>
              <a:rPr lang="en-US" altLang="en-US" sz="1800"/>
              <a:t>  After sheetmetal work is done, a vehicle is moved to the surface prep/masking area.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762000"/>
            <a:ext cx="5867400" cy="388733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519672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 smtClean="0"/>
              <a:t>Primecoat</a:t>
            </a:r>
            <a:r>
              <a:rPr lang="en-US" altLang="en-US" dirty="0" smtClean="0"/>
              <a:t> Selection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62672"/>
            <a:ext cx="8610600" cy="4661927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Decision to apply primer, primer-sealer, adhesion promoter, or primer-</a:t>
            </a:r>
            <a:r>
              <a:rPr lang="en-US" altLang="en-US" dirty="0" err="1" smtClean="0"/>
              <a:t>surfacer</a:t>
            </a:r>
            <a:r>
              <a:rPr lang="en-US" altLang="en-US" dirty="0" smtClean="0"/>
              <a:t> depends on the following three factors</a:t>
            </a:r>
          </a:p>
          <a:p>
            <a:pPr lvl="1" eaLnBrk="1" hangingPunct="1"/>
            <a:r>
              <a:rPr lang="en-US" altLang="en-US" dirty="0" smtClean="0"/>
              <a:t>Condition of substrate: smooth or rough, bare or painted</a:t>
            </a:r>
          </a:p>
          <a:p>
            <a:pPr lvl="1" eaLnBrk="1" hangingPunct="1"/>
            <a:r>
              <a:rPr lang="en-US" altLang="en-US" dirty="0" smtClean="0"/>
              <a:t>Type of finish on substrate if painted</a:t>
            </a:r>
          </a:p>
          <a:p>
            <a:pPr lvl="1" eaLnBrk="1" hangingPunct="1"/>
            <a:r>
              <a:rPr lang="en-US" altLang="en-US" dirty="0" smtClean="0"/>
              <a:t>Type of finish to be used for topcoat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11188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 smtClean="0"/>
              <a:t>Primecoat</a:t>
            </a:r>
            <a:r>
              <a:rPr lang="en-US" altLang="en-US" dirty="0" smtClean="0"/>
              <a:t> Selection (continued)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305800" cy="44196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Applying </a:t>
            </a:r>
            <a:r>
              <a:rPr lang="en-US" altLang="en-US" dirty="0" err="1" smtClean="0"/>
              <a:t>primecoats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Reduce </a:t>
            </a:r>
            <a:r>
              <a:rPr lang="en-US" altLang="en-US" dirty="0" err="1" smtClean="0"/>
              <a:t>primecoat</a:t>
            </a:r>
            <a:r>
              <a:rPr lang="en-US" altLang="en-US" dirty="0" smtClean="0"/>
              <a:t> chosen according to manufacturer’s instructions</a:t>
            </a:r>
          </a:p>
          <a:p>
            <a:pPr lvl="1" eaLnBrk="1" hangingPunct="1"/>
            <a:r>
              <a:rPr lang="en-US" altLang="en-US" dirty="0" smtClean="0"/>
              <a:t>Select proper solvent for the weather conditions and thoroughly mix the material</a:t>
            </a:r>
          </a:p>
          <a:p>
            <a:pPr lvl="1" eaLnBrk="1" hangingPunct="1"/>
            <a:r>
              <a:rPr lang="en-US" altLang="en-US" dirty="0" smtClean="0"/>
              <a:t>Generally, only one or two coats of primer or primer-sealer are required</a:t>
            </a:r>
          </a:p>
          <a:p>
            <a:pPr lvl="1" eaLnBrk="1" hangingPunct="1"/>
            <a:r>
              <a:rPr lang="en-US" altLang="en-US" dirty="0" smtClean="0"/>
              <a:t>Primer-</a:t>
            </a:r>
            <a:r>
              <a:rPr lang="en-US" altLang="en-US" dirty="0" err="1" smtClean="0"/>
              <a:t>surfacer</a:t>
            </a:r>
            <a:r>
              <a:rPr lang="en-US" altLang="en-US" dirty="0" smtClean="0"/>
              <a:t> and primer-filler also require one or two coats for proper buildup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err="1" smtClean="0"/>
              <a:t>Primecoat</a:t>
            </a:r>
            <a:r>
              <a:rPr lang="en-US" altLang="en-US" dirty="0" smtClean="0"/>
              <a:t> Selection (continued)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Applying spot putty</a:t>
            </a:r>
          </a:p>
          <a:p>
            <a:pPr lvl="1" eaLnBrk="1" hangingPunct="1"/>
            <a:r>
              <a:rPr lang="en-US" altLang="en-US" dirty="0" smtClean="0"/>
              <a:t>Once primer is dry, any remaining small pinholes and scratches must be filled with spot putty, or glazing putty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5283200" cy="346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1" name="Text Box 5"/>
          <p:cNvSpPr txBox="1">
            <a:spLocks noChangeArrowheads="1"/>
          </p:cNvSpPr>
          <p:nvPr/>
        </p:nvSpPr>
        <p:spPr bwMode="auto">
          <a:xfrm>
            <a:off x="517525" y="5149850"/>
            <a:ext cx="82454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25–17</a:t>
            </a:r>
            <a:r>
              <a:rPr lang="en-US" altLang="en-US" sz="1800"/>
              <a:t>  Note how different layers of repair materials are often applied during panel repair.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7700" y="541805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Final Sanding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1638"/>
            <a:ext cx="8305800" cy="4652962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Involves using fine and very fine grits of material to prepare body surfaces for painting</a:t>
            </a:r>
          </a:p>
          <a:p>
            <a:pPr eaLnBrk="1" hangingPunct="1"/>
            <a:r>
              <a:rPr lang="en-US" altLang="en-US" dirty="0" smtClean="0"/>
              <a:t>Entire surface to be refinished must be scuff sanded to improve adhesion of new paint</a:t>
            </a:r>
          </a:p>
          <a:p>
            <a:pPr eaLnBrk="1" hangingPunct="1"/>
            <a:r>
              <a:rPr lang="en-US" altLang="en-US" dirty="0" smtClean="0"/>
              <a:t>Use the right grit</a:t>
            </a:r>
          </a:p>
          <a:p>
            <a:pPr lvl="1" eaLnBrk="1" hangingPunct="1"/>
            <a:r>
              <a:rPr lang="en-US" altLang="en-US" dirty="0" smtClean="0"/>
              <a:t>Correct grit or sandpaper coarseness</a:t>
            </a:r>
          </a:p>
          <a:p>
            <a:pPr lvl="2" eaLnBrk="1" hangingPunct="1"/>
            <a:r>
              <a:rPr lang="en-US" altLang="en-US" dirty="0" smtClean="0"/>
              <a:t>Lower the number on the back of the sandpaper, coarser the grit</a:t>
            </a:r>
          </a:p>
          <a:p>
            <a:pPr lvl="2" eaLnBrk="1" hangingPunct="1"/>
            <a:r>
              <a:rPr lang="en-US" altLang="en-US" dirty="0" smtClean="0"/>
              <a:t>Start work with coarsest grit practical</a:t>
            </a:r>
          </a:p>
          <a:p>
            <a:pPr lvl="2" eaLnBrk="1" hangingPunct="1"/>
            <a:r>
              <a:rPr lang="en-US" altLang="en-US" dirty="0" smtClean="0"/>
              <a:t>Gradually go to finer paper to achieve desired surface smoothness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533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Final Sanding (continued)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8305800" cy="44958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Surface sanding methods</a:t>
            </a:r>
          </a:p>
          <a:p>
            <a:pPr lvl="1" eaLnBrk="1" hangingPunct="1"/>
            <a:r>
              <a:rPr lang="en-US" altLang="en-US" dirty="0" smtClean="0"/>
              <a:t>Refinishing sanding can be done by hand or by using power equipment</a:t>
            </a:r>
          </a:p>
          <a:p>
            <a:pPr eaLnBrk="1" hangingPunct="1"/>
            <a:r>
              <a:rPr lang="en-US" altLang="en-US" dirty="0" smtClean="0"/>
              <a:t>Power sanding</a:t>
            </a:r>
          </a:p>
          <a:p>
            <a:pPr lvl="1" eaLnBrk="1" hangingPunct="1"/>
            <a:r>
              <a:rPr lang="en-US" altLang="en-US" dirty="0" smtClean="0"/>
              <a:t>Orbital sander, or DA sander, moves in two directions at the same time</a:t>
            </a:r>
          </a:p>
          <a:p>
            <a:pPr lvl="2" eaLnBrk="1" hangingPunct="1"/>
            <a:r>
              <a:rPr lang="en-US" altLang="en-US" dirty="0" smtClean="0"/>
              <a:t>Produces much smoother surface finish</a:t>
            </a:r>
          </a:p>
          <a:p>
            <a:pPr lvl="2" eaLnBrk="1" hangingPunct="1"/>
            <a:r>
              <a:rPr lang="en-US" altLang="en-US" dirty="0" smtClean="0"/>
              <a:t>Used to featheredge repair area and to final sand larger panel areas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Final Sanding (continued)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8153400" cy="44196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Hand sanding</a:t>
            </a:r>
          </a:p>
          <a:p>
            <a:pPr lvl="1" eaLnBrk="1" hangingPunct="1"/>
            <a:r>
              <a:rPr lang="en-US" altLang="en-US" dirty="0" smtClean="0"/>
              <a:t>Simple back and forth scrubbing action with sandpaper flat against the surface</a:t>
            </a:r>
          </a:p>
          <a:p>
            <a:pPr lvl="1" eaLnBrk="1" hangingPunct="1"/>
            <a:r>
              <a:rPr lang="en-US" altLang="en-US" dirty="0" smtClean="0"/>
              <a:t>Can be done with your fingers on sharply curved surfaces</a:t>
            </a:r>
          </a:p>
          <a:p>
            <a:pPr lvl="1" eaLnBrk="1" hangingPunct="1"/>
            <a:r>
              <a:rPr lang="en-US" altLang="en-US" dirty="0" smtClean="0"/>
              <a:t>On flat or large curves use sanding block to support sandpaper</a:t>
            </a:r>
          </a:p>
          <a:p>
            <a:pPr eaLnBrk="1" hangingPunct="1"/>
            <a:r>
              <a:rPr lang="en-US" altLang="en-US" dirty="0" smtClean="0"/>
              <a:t>Dry sanding</a:t>
            </a:r>
          </a:p>
          <a:p>
            <a:pPr eaLnBrk="1" hangingPunct="1"/>
            <a:r>
              <a:rPr lang="en-US" altLang="en-US" dirty="0" smtClean="0"/>
              <a:t>Wet sanding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4679950" cy="360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67" name="Text Box 5"/>
          <p:cNvSpPr txBox="1">
            <a:spLocks noChangeArrowheads="1"/>
          </p:cNvSpPr>
          <p:nvPr/>
        </p:nvSpPr>
        <p:spPr bwMode="auto">
          <a:xfrm>
            <a:off x="457200" y="5226050"/>
            <a:ext cx="8169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25–28</a:t>
            </a:r>
            <a:r>
              <a:rPr lang="en-US" altLang="en-US" sz="1800"/>
              <a:t>  Generally, sand with the body lines of a panel. This will speed your work and help to prevent paint runs on the side of the vehicle.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38200"/>
            <a:ext cx="5329237" cy="376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1" name="Text Box 5"/>
          <p:cNvSpPr txBox="1">
            <a:spLocks noChangeArrowheads="1"/>
          </p:cNvSpPr>
          <p:nvPr/>
        </p:nvSpPr>
        <p:spPr bwMode="auto">
          <a:xfrm>
            <a:off x="609600" y="5103813"/>
            <a:ext cx="80930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25–31</a:t>
            </a:r>
            <a:r>
              <a:rPr lang="en-US" altLang="en-US" sz="1800"/>
              <a:t>  When final wet sanding flat or gently curved surfaces, use a sanding block. The block will help plane down and level minor surface imperfections much better than just using your hand.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Final Sanding (continued)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8458200" cy="44958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Surface scuffing</a:t>
            </a:r>
          </a:p>
          <a:p>
            <a:pPr lvl="1" eaLnBrk="1" hangingPunct="1"/>
            <a:r>
              <a:rPr lang="en-US" altLang="en-US" dirty="0" smtClean="0"/>
              <a:t>Using very fine or ultrafine abrasive (paste material, sandpaper, or scuff pad) to cut microscopic scratches in the body surface to be painted</a:t>
            </a:r>
          </a:p>
          <a:p>
            <a:pPr lvl="2" eaLnBrk="1" hangingPunct="1"/>
            <a:r>
              <a:rPr lang="en-US" altLang="en-US" dirty="0" smtClean="0"/>
              <a:t>Finely scratches surface to aid proper paint adhesion</a:t>
            </a:r>
          </a:p>
          <a:p>
            <a:pPr lvl="2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828800"/>
            <a:ext cx="8305800" cy="41148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Determine whether an existing finish is defect free and adheres soundly to a vehicle</a:t>
            </a:r>
          </a:p>
          <a:p>
            <a:pPr eaLnBrk="1" hangingPunct="1"/>
            <a:r>
              <a:rPr lang="en-US" altLang="en-US" dirty="0" smtClean="0"/>
              <a:t>Select the correct abrasive and sanding techniques for specific final sanding operations</a:t>
            </a:r>
          </a:p>
          <a:p>
            <a:pPr eaLnBrk="1" hangingPunct="1"/>
            <a:r>
              <a:rPr lang="en-US" altLang="en-US" dirty="0" smtClean="0"/>
              <a:t>Prepare existing paint films and bare metal substrates for refinishing</a:t>
            </a:r>
          </a:p>
          <a:p>
            <a:pPr eaLnBrk="1" hangingPunct="1"/>
            <a:r>
              <a:rPr lang="en-US" altLang="en-US" dirty="0" smtClean="0"/>
              <a:t>Describe the three methods of removing a deteriorated paint film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5824" y="533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382000" cy="44958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Keeps paint from contacting areas that are not meant to be refinished or painted</a:t>
            </a:r>
          </a:p>
          <a:p>
            <a:pPr eaLnBrk="1" hangingPunct="1"/>
            <a:r>
              <a:rPr lang="en-US" altLang="en-US" dirty="0" smtClean="0"/>
              <a:t>Four basic ways to mask</a:t>
            </a:r>
          </a:p>
          <a:p>
            <a:pPr lvl="1" eaLnBrk="1" hangingPunct="1"/>
            <a:r>
              <a:rPr lang="en-US" altLang="en-US" dirty="0" smtClean="0"/>
              <a:t>With masking paper and masking tape</a:t>
            </a:r>
          </a:p>
          <a:p>
            <a:pPr lvl="1" eaLnBrk="1" hangingPunct="1"/>
            <a:r>
              <a:rPr lang="en-US" altLang="en-US" dirty="0" smtClean="0"/>
              <a:t>With plastic sheeting and masking tape</a:t>
            </a:r>
          </a:p>
          <a:p>
            <a:pPr lvl="1" eaLnBrk="1" hangingPunct="1"/>
            <a:r>
              <a:rPr lang="en-US" altLang="en-US" dirty="0" smtClean="0"/>
              <a:t>With specially shaped cloth or plastic covers (for wheels, antenna, and rearview mirrors)</a:t>
            </a:r>
          </a:p>
          <a:p>
            <a:pPr lvl="1" eaLnBrk="1" hangingPunct="1"/>
            <a:r>
              <a:rPr lang="en-US" altLang="en-US" dirty="0" smtClean="0"/>
              <a:t>With liquid masking material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33876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Text Box 5"/>
          <p:cNvSpPr txBox="1">
            <a:spLocks noChangeArrowheads="1"/>
          </p:cNvSpPr>
          <p:nvPr/>
        </p:nvSpPr>
        <p:spPr bwMode="auto">
          <a:xfrm>
            <a:off x="517525" y="5378450"/>
            <a:ext cx="8169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25–38</a:t>
            </a:r>
            <a:r>
              <a:rPr lang="en-US" altLang="en-US" sz="1800"/>
              <a:t>  Masking materials are used to cover panels and parts that will not be painted.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 (continued)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05000"/>
            <a:ext cx="8382000" cy="44196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Clean before masking</a:t>
            </a:r>
          </a:p>
          <a:p>
            <a:pPr lvl="1" eaLnBrk="1" hangingPunct="1"/>
            <a:r>
              <a:rPr lang="en-US" altLang="en-US" dirty="0" smtClean="0"/>
              <a:t>Before any types of masking materials are applied, vehicle must be completely cleaned and all dust blown away</a:t>
            </a:r>
          </a:p>
          <a:p>
            <a:pPr eaLnBrk="1" hangingPunct="1"/>
            <a:r>
              <a:rPr lang="en-US" altLang="en-US" dirty="0" smtClean="0"/>
              <a:t>Liquid masking material</a:t>
            </a:r>
          </a:p>
          <a:p>
            <a:pPr lvl="1" eaLnBrk="1" hangingPunct="1"/>
            <a:r>
              <a:rPr lang="en-US" altLang="en-US" dirty="0" smtClean="0"/>
              <a:t>Seals off large, complex surfaces of vehicle to protect them from paint overspray</a:t>
            </a:r>
          </a:p>
          <a:p>
            <a:pPr lvl="1" eaLnBrk="1" hangingPunct="1"/>
            <a:r>
              <a:rPr lang="en-US" altLang="en-US" dirty="0" smtClean="0"/>
              <a:t>Used on areas such as wheel wells, headlights, grille, underbody chassis, engine compartment, etc.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5"/>
          <p:cNvSpPr txBox="1">
            <a:spLocks noChangeArrowheads="1"/>
          </p:cNvSpPr>
          <p:nvPr/>
        </p:nvSpPr>
        <p:spPr bwMode="auto">
          <a:xfrm>
            <a:off x="441325" y="4953000"/>
            <a:ext cx="83216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25–40</a:t>
            </a:r>
            <a:r>
              <a:rPr lang="en-US" altLang="en-US" sz="1800"/>
              <a:t>  Liquid masking material is often used on large surfaces that will not be painted. After painting, liquid mask material washes off with soap and water or with a pressure washer. Here a spray-on mask is being applied to the engine compartment to protect the engine and other parts from overspray.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85800"/>
            <a:ext cx="5943600" cy="4070555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 (continued)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828800"/>
            <a:ext cx="8229600" cy="43434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Plastic sheet masking</a:t>
            </a:r>
          </a:p>
          <a:p>
            <a:pPr lvl="1" eaLnBrk="1" hangingPunct="1"/>
            <a:r>
              <a:rPr lang="en-US" altLang="en-US" dirty="0" smtClean="0"/>
              <a:t>Very thin clear plastic that can be used to cover and protect large body surfaces from overspray</a:t>
            </a:r>
          </a:p>
          <a:p>
            <a:pPr eaLnBrk="1" hangingPunct="1"/>
            <a:r>
              <a:rPr lang="en-US" altLang="en-US" dirty="0" smtClean="0"/>
              <a:t>Masking paper and tape</a:t>
            </a:r>
          </a:p>
          <a:p>
            <a:pPr lvl="1" eaLnBrk="1" hangingPunct="1"/>
            <a:r>
              <a:rPr lang="en-US" altLang="en-US" dirty="0" smtClean="0"/>
              <a:t>Use correct type of masking paper as recommended by the manufacturer</a:t>
            </a:r>
          </a:p>
          <a:p>
            <a:pPr lvl="1" eaLnBrk="1" hangingPunct="1"/>
            <a:r>
              <a:rPr lang="en-US" altLang="en-US" dirty="0" smtClean="0"/>
              <a:t>Primer masking paper</a:t>
            </a:r>
          </a:p>
          <a:p>
            <a:pPr lvl="1" eaLnBrk="1" hangingPunct="1"/>
            <a:r>
              <a:rPr lang="en-US" altLang="en-US" dirty="0" smtClean="0"/>
              <a:t>Paint masking paper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137" y="1066800"/>
            <a:ext cx="5988050" cy="341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9" name="Text Box 5"/>
          <p:cNvSpPr txBox="1">
            <a:spLocks noChangeArrowheads="1"/>
          </p:cNvSpPr>
          <p:nvPr/>
        </p:nvSpPr>
        <p:spPr bwMode="auto">
          <a:xfrm>
            <a:off x="441325" y="5105400"/>
            <a:ext cx="8321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25–42</a:t>
            </a:r>
            <a:r>
              <a:rPr lang="en-US" altLang="en-US" sz="1800"/>
              <a:t>  The masking paper should lap over the plastic. Tape the plastic to the body and then the paper to the plastic.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33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 (continued)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229600" cy="44958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Masking paper and tape (continued)</a:t>
            </a:r>
          </a:p>
          <a:p>
            <a:pPr lvl="1" eaLnBrk="1" hangingPunct="1"/>
            <a:r>
              <a:rPr lang="en-US" altLang="en-US" dirty="0" smtClean="0"/>
              <a:t>Masking tape: very sticky paper tape designed to cover small parts and also to hold masking paper in place</a:t>
            </a:r>
          </a:p>
          <a:p>
            <a:pPr lvl="1" eaLnBrk="1" hangingPunct="1"/>
            <a:r>
              <a:rPr lang="en-US" altLang="en-US" dirty="0" smtClean="0"/>
              <a:t>Fine line masking tape</a:t>
            </a:r>
          </a:p>
          <a:p>
            <a:pPr eaLnBrk="1" hangingPunct="1"/>
            <a:r>
              <a:rPr lang="en-US" altLang="en-US" dirty="0" smtClean="0"/>
              <a:t>Masking versus removing a part</a:t>
            </a:r>
          </a:p>
          <a:p>
            <a:pPr lvl="1" eaLnBrk="1" hangingPunct="1"/>
            <a:r>
              <a:rPr lang="en-US" altLang="en-US" dirty="0" smtClean="0"/>
              <a:t>Decision to remove or mask depends on the design of vehicle, insurance company stipulations, and expectations of the customer</a:t>
            </a:r>
          </a:p>
          <a:p>
            <a:pPr eaLnBrk="1" hangingPunct="1"/>
            <a:r>
              <a:rPr lang="en-US" altLang="en-US" dirty="0" smtClean="0"/>
              <a:t>Decal and tape stripe removal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28638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 (continued)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1638"/>
            <a:ext cx="8534400" cy="4576762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Applying masking tape and paper</a:t>
            </a:r>
          </a:p>
          <a:p>
            <a:pPr lvl="1" eaLnBrk="1" hangingPunct="1"/>
            <a:r>
              <a:rPr lang="en-US" altLang="en-US" dirty="0" smtClean="0"/>
              <a:t>Blow and wipe parts off before masking them to ensure good tape adhesion</a:t>
            </a:r>
          </a:p>
          <a:p>
            <a:pPr lvl="1" eaLnBrk="1" hangingPunct="1"/>
            <a:r>
              <a:rPr lang="en-US" altLang="en-US" dirty="0" smtClean="0"/>
              <a:t>When applying masking tape:</a:t>
            </a:r>
          </a:p>
          <a:p>
            <a:pPr lvl="2" eaLnBrk="1" hangingPunct="1"/>
            <a:r>
              <a:rPr lang="en-US" altLang="en-US" dirty="0" smtClean="0"/>
              <a:t>Hold and peel tape with one hand</a:t>
            </a:r>
          </a:p>
          <a:p>
            <a:pPr lvl="2" eaLnBrk="1" hangingPunct="1"/>
            <a:r>
              <a:rPr lang="en-US" altLang="en-US" dirty="0" smtClean="0"/>
              <a:t>Use your other hand to guide and secure tape to vehicle</a:t>
            </a:r>
          </a:p>
          <a:p>
            <a:pPr lvl="1" eaLnBrk="1" hangingPunct="1"/>
            <a:r>
              <a:rPr lang="en-US" altLang="en-US" dirty="0" smtClean="0"/>
              <a:t>Tape down all loose paper and plastic, and large areas of masking paper</a:t>
            </a:r>
          </a:p>
          <a:p>
            <a:pPr lvl="2" eaLnBrk="1" hangingPunct="1"/>
            <a:r>
              <a:rPr lang="en-US" altLang="en-US" dirty="0" smtClean="0"/>
              <a:t>Tape along the bottom of vehicle to hold paper on the bottom of the body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5"/>
          <p:cNvSpPr txBox="1">
            <a:spLocks noChangeArrowheads="1"/>
          </p:cNvSpPr>
          <p:nvPr/>
        </p:nvSpPr>
        <p:spPr bwMode="auto">
          <a:xfrm>
            <a:off x="533400" y="5257800"/>
            <a:ext cx="8245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25–52</a:t>
            </a:r>
            <a:r>
              <a:rPr lang="en-US" altLang="en-US" sz="1800"/>
              <a:t>  Make sure loose masking paper cannot flop and hit wet paint. Airflow from a spray gun can make loose paper blow around. Tape around or over all loose ends.</a:t>
            </a:r>
          </a:p>
        </p:txBody>
      </p:sp>
      <p:pic>
        <p:nvPicPr>
          <p:cNvPr id="99331" name="Picture 5" descr="1418073563_Fig 25-52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9600"/>
            <a:ext cx="6096000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600635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 (continued)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534400" cy="44196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Applying masking tape and paper (continued)</a:t>
            </a:r>
          </a:p>
          <a:p>
            <a:pPr lvl="1" eaLnBrk="1" hangingPunct="1"/>
            <a:r>
              <a:rPr lang="en-US" altLang="en-US" dirty="0" smtClean="0"/>
              <a:t>Masking leak problem</a:t>
            </a:r>
          </a:p>
          <a:p>
            <a:pPr lvl="1" eaLnBrk="1" hangingPunct="1"/>
            <a:r>
              <a:rPr lang="en-US" altLang="en-US" dirty="0" err="1" smtClean="0"/>
              <a:t>Overmask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undermask</a:t>
            </a:r>
            <a:r>
              <a:rPr lang="en-US" altLang="en-US" dirty="0" smtClean="0"/>
              <a:t> problem</a:t>
            </a:r>
          </a:p>
          <a:p>
            <a:pPr lvl="1" eaLnBrk="1" hangingPunct="1"/>
            <a:r>
              <a:rPr lang="en-US" altLang="en-US" dirty="0" smtClean="0"/>
              <a:t>Double masking</a:t>
            </a:r>
          </a:p>
          <a:p>
            <a:pPr eaLnBrk="1" hangingPunct="1"/>
            <a:r>
              <a:rPr lang="en-US" altLang="en-US" dirty="0" smtClean="0"/>
              <a:t>Masking aids</a:t>
            </a:r>
          </a:p>
          <a:p>
            <a:pPr lvl="1" eaLnBrk="1" hangingPunct="1"/>
            <a:r>
              <a:rPr lang="en-US" altLang="en-US" dirty="0" smtClean="0"/>
              <a:t>Wheel masks: </a:t>
            </a:r>
            <a:r>
              <a:rPr lang="en-US" altLang="en-US" dirty="0" err="1" smtClean="0"/>
              <a:t>preshaped</a:t>
            </a:r>
            <a:r>
              <a:rPr lang="en-US" altLang="en-US" dirty="0" smtClean="0"/>
              <a:t> plastic or cloth covers that fit over vehicle’s wheels and tires</a:t>
            </a:r>
          </a:p>
          <a:p>
            <a:pPr lvl="1" eaLnBrk="1" hangingPunct="1"/>
            <a:r>
              <a:rPr lang="en-US" altLang="en-US" dirty="0" err="1" smtClean="0"/>
              <a:t>Preshaped</a:t>
            </a:r>
            <a:r>
              <a:rPr lang="en-US" altLang="en-US" dirty="0" smtClean="0"/>
              <a:t> plastic antenna, headlamp, and mirror covers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Objectives (continued)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8458200" cy="4114800"/>
          </a:xfrm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Determine when to apply a primer, a primer-sealer, a primer-</a:t>
            </a:r>
            <a:r>
              <a:rPr lang="en-US" altLang="en-US" dirty="0" err="1" smtClean="0"/>
              <a:t>surfacer</a:t>
            </a:r>
            <a:r>
              <a:rPr lang="en-US" altLang="en-US" dirty="0" smtClean="0"/>
              <a:t>, or glazing putty</a:t>
            </a:r>
          </a:p>
          <a:p>
            <a:pPr eaLnBrk="1" hangingPunct="1"/>
            <a:r>
              <a:rPr lang="en-US" altLang="en-US" dirty="0" smtClean="0"/>
              <a:t>Prepare plastic parts for refinishing</a:t>
            </a:r>
          </a:p>
          <a:p>
            <a:pPr eaLnBrk="1" hangingPunct="1"/>
            <a:r>
              <a:rPr lang="en-US" altLang="en-US" dirty="0" smtClean="0"/>
              <a:t>Mask a car, panel, or spot repair for refinishing</a:t>
            </a:r>
          </a:p>
          <a:p>
            <a:pPr eaLnBrk="1" hangingPunct="1"/>
            <a:r>
              <a:rPr lang="en-US" altLang="en-US" dirty="0" smtClean="0"/>
              <a:t>Comply with EPA rules</a:t>
            </a:r>
          </a:p>
          <a:p>
            <a:pPr eaLnBrk="1" hangingPunct="1"/>
            <a:r>
              <a:rPr lang="en-US" altLang="en-US" dirty="0" smtClean="0"/>
              <a:t>Correctly answer ASE-style review questions relating to vehicle surface preparation and masking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00100" y="600635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 (continued)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752600"/>
            <a:ext cx="8305800" cy="44958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Masking panel gaps</a:t>
            </a:r>
          </a:p>
          <a:p>
            <a:pPr lvl="1" eaLnBrk="1" hangingPunct="1"/>
            <a:r>
              <a:rPr lang="en-US" altLang="en-US" dirty="0" smtClean="0"/>
              <a:t>Back masking: applying tape to the rear or inside edges of panels so that only front of panel is painted</a:t>
            </a:r>
          </a:p>
          <a:p>
            <a:pPr lvl="1" eaLnBrk="1" hangingPunct="1"/>
            <a:r>
              <a:rPr lang="en-US" altLang="en-US" dirty="0" smtClean="0"/>
              <a:t>To back mask a panel gap:</a:t>
            </a:r>
          </a:p>
          <a:p>
            <a:pPr lvl="2" eaLnBrk="1" hangingPunct="1"/>
            <a:r>
              <a:rPr lang="en-US" altLang="en-US" dirty="0" smtClean="0"/>
              <a:t>Apply tape along the back of panel so that tape sticks out enough to cover the gap between adjacent panels</a:t>
            </a:r>
          </a:p>
          <a:p>
            <a:pPr lvl="2" eaLnBrk="1" hangingPunct="1"/>
            <a:r>
              <a:rPr lang="en-US" altLang="en-US" dirty="0" smtClean="0"/>
              <a:t>Close door or hood and push tape back into part gap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528638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Masking (continued)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1638"/>
            <a:ext cx="8458200" cy="4652962"/>
          </a:xfrm>
          <a:noFill/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/>
              <a:t>Masking openings</a:t>
            </a:r>
          </a:p>
          <a:p>
            <a:pPr lvl="1" eaLnBrk="1" hangingPunct="1"/>
            <a:r>
              <a:rPr lang="en-US" altLang="en-US" dirty="0" smtClean="0"/>
              <a:t>Masking openings in panels</a:t>
            </a:r>
          </a:p>
          <a:p>
            <a:pPr lvl="1" eaLnBrk="1" hangingPunct="1"/>
            <a:r>
              <a:rPr lang="en-US" altLang="en-US" dirty="0" smtClean="0"/>
              <a:t>Masking wheels and wheel openings</a:t>
            </a:r>
          </a:p>
          <a:p>
            <a:pPr lvl="1" eaLnBrk="1" hangingPunct="1"/>
            <a:r>
              <a:rPr lang="en-US" altLang="en-US" dirty="0" smtClean="0"/>
              <a:t>Masking hood or trunk lid</a:t>
            </a:r>
          </a:p>
          <a:p>
            <a:pPr lvl="1" eaLnBrk="1" hangingPunct="1"/>
            <a:r>
              <a:rPr lang="en-US" altLang="en-US" dirty="0" smtClean="0"/>
              <a:t>Masking door openings</a:t>
            </a:r>
          </a:p>
          <a:p>
            <a:pPr eaLnBrk="1" hangingPunct="1"/>
            <a:r>
              <a:rPr lang="en-US" altLang="en-US" dirty="0" smtClean="0"/>
              <a:t>Reverse masking</a:t>
            </a:r>
          </a:p>
          <a:p>
            <a:pPr lvl="1" eaLnBrk="1" hangingPunct="1"/>
            <a:r>
              <a:rPr lang="en-US" altLang="en-US" dirty="0" smtClean="0"/>
              <a:t>Done by rolling tape over and into a curved shape to prevent visible paint parting line along masking tape</a:t>
            </a:r>
          </a:p>
          <a:p>
            <a:pPr eaLnBrk="1" hangingPunct="1"/>
            <a:r>
              <a:rPr lang="en-US" altLang="en-US" dirty="0" smtClean="0"/>
              <a:t>Masking rope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153400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Text Box 5"/>
          <p:cNvSpPr txBox="1">
            <a:spLocks noChangeArrowheads="1"/>
          </p:cNvSpPr>
          <p:nvPr/>
        </p:nvSpPr>
        <p:spPr bwMode="auto">
          <a:xfrm>
            <a:off x="365125" y="4648200"/>
            <a:ext cx="84740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25–56</a:t>
            </a:r>
            <a:r>
              <a:rPr lang="en-US" altLang="en-US" sz="1800"/>
              <a:t>  Note the two methods for masking a wheel opening. </a:t>
            </a:r>
            <a:r>
              <a:rPr lang="en-US" altLang="en-US" sz="1800" b="1"/>
              <a:t>(A)</a:t>
            </a:r>
            <a:r>
              <a:rPr lang="en-US" altLang="en-US" sz="1800"/>
              <a:t> Because only the rear bumper is to be painted, the whole wheel opening did not have to be fully masked. </a:t>
            </a:r>
            <a:r>
              <a:rPr lang="en-US" altLang="en-US" sz="1800" b="1"/>
              <a:t>(B)</a:t>
            </a:r>
            <a:r>
              <a:rPr lang="en-US" altLang="en-US" sz="1800"/>
              <a:t> Full wheel opening masking is needed when painting the panel area over or around the opening.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Surface Cleaning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686800" cy="41148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Before pulling vehicle into paint booth, blow it off again</a:t>
            </a:r>
          </a:p>
          <a:p>
            <a:pPr eaLnBrk="1" hangingPunct="1"/>
            <a:r>
              <a:rPr lang="en-US" altLang="en-US" dirty="0" smtClean="0"/>
              <a:t>Remove contaminants, especially tar and grease, from surface before final sanding</a:t>
            </a:r>
          </a:p>
          <a:p>
            <a:pPr eaLnBrk="1" hangingPunct="1"/>
            <a:r>
              <a:rPr lang="en-US" altLang="en-US" dirty="0" smtClean="0"/>
              <a:t>Clean surface again right before painting</a:t>
            </a:r>
          </a:p>
          <a:p>
            <a:pPr lvl="1" eaLnBrk="1" hangingPunct="1"/>
            <a:r>
              <a:rPr lang="en-US" altLang="en-US" dirty="0" smtClean="0"/>
              <a:t>Oil from air tools or your hands can contaminate vehicle surface and cause problems when spraying on topcoats</a:t>
            </a:r>
          </a:p>
          <a:p>
            <a:pPr lvl="1" eaLnBrk="1" hangingPunct="1">
              <a:buFontTx/>
              <a:buNone/>
            </a:pPr>
            <a:endParaRPr lang="en-US" altLang="en-US" dirty="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528638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Surface Cleaning (continued)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1638"/>
            <a:ext cx="8534400" cy="4576762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Using wax-and-grease remover</a:t>
            </a:r>
          </a:p>
          <a:p>
            <a:pPr lvl="1" eaLnBrk="1" hangingPunct="1"/>
            <a:r>
              <a:rPr lang="en-US" altLang="en-US" dirty="0" smtClean="0"/>
              <a:t>Before and after sanding, use wax-and-grease remover or recommended solvent to thoroughly clean the surface</a:t>
            </a:r>
          </a:p>
          <a:p>
            <a:pPr lvl="1" eaLnBrk="1" hangingPunct="1"/>
            <a:r>
              <a:rPr lang="en-US" altLang="en-US" dirty="0" smtClean="0"/>
              <a:t>Maximum effectiveness is achieved by wiping up wax-and-grease remover while it is still wet</a:t>
            </a:r>
          </a:p>
          <a:p>
            <a:pPr lvl="1" eaLnBrk="1" hangingPunct="1"/>
            <a:r>
              <a:rPr lang="en-US" altLang="en-US" dirty="0" smtClean="0"/>
              <a:t>To remove any last trace of moisture and dirt from seals and moldings, blow them out with compressed air at low pressure</a:t>
            </a:r>
          </a:p>
          <a:p>
            <a:pPr lvl="1" eaLnBrk="1" hangingPunct="1"/>
            <a:r>
              <a:rPr lang="en-US" altLang="en-US" dirty="0" smtClean="0"/>
              <a:t>Always include some wax-and-grease cleaner or detergent in sanding water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5686425" cy="383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6499" name="Text Box 5"/>
          <p:cNvSpPr txBox="1">
            <a:spLocks noChangeArrowheads="1"/>
          </p:cNvSpPr>
          <p:nvPr/>
        </p:nvSpPr>
        <p:spPr bwMode="auto">
          <a:xfrm>
            <a:off x="533400" y="5103813"/>
            <a:ext cx="82454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/>
              <a:t>FIGURE 25–71</a:t>
            </a:r>
            <a:r>
              <a:rPr lang="en-US" altLang="en-US" sz="1800"/>
              <a:t>  After surface preparation, the vehicle should again be wiped down with wax-and-grease remover. Use one clean rag to apply the cleaning agent. Use another dry rag to wipe the cleaner off right away before it dries.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905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Summary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534400" cy="457676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dirty="0"/>
              <a:t>The term </a:t>
            </a:r>
            <a:r>
              <a:rPr lang="en-US" i="1" dirty="0"/>
              <a:t>surface preparation </a:t>
            </a:r>
            <a:r>
              <a:rPr lang="en-US" dirty="0"/>
              <a:t>refers to getting a </a:t>
            </a:r>
            <a:r>
              <a:rPr lang="en-US" dirty="0" smtClean="0"/>
              <a:t>vehicle’s surface </a:t>
            </a:r>
            <a:r>
              <a:rPr lang="en-US" dirty="0"/>
              <a:t>clean, smooth, and ready for the </a:t>
            </a:r>
            <a:r>
              <a:rPr lang="en-US" dirty="0" smtClean="0"/>
              <a:t>application of </a:t>
            </a:r>
            <a:r>
              <a:rPr lang="en-US" dirty="0"/>
              <a:t>the final </a:t>
            </a:r>
            <a:r>
              <a:rPr lang="en-US" dirty="0" err="1"/>
              <a:t>colorcoats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dirty="0"/>
              <a:t>dull primer surface may look smooth and </a:t>
            </a:r>
            <a:r>
              <a:rPr lang="en-US" dirty="0" smtClean="0"/>
              <a:t>ready for </a:t>
            </a:r>
            <a:r>
              <a:rPr lang="en-US" dirty="0"/>
              <a:t>paint to the untrained eye. You must </a:t>
            </a:r>
            <a:r>
              <a:rPr lang="en-US" dirty="0" smtClean="0"/>
              <a:t>remember that </a:t>
            </a:r>
            <a:r>
              <a:rPr lang="en-US" dirty="0"/>
              <a:t>the paint will actually work like a </a:t>
            </a:r>
            <a:r>
              <a:rPr lang="en-US" dirty="0" smtClean="0"/>
              <a:t>magnifying glass </a:t>
            </a:r>
            <a:r>
              <a:rPr lang="en-US" dirty="0"/>
              <a:t>to exaggerate any scratches or irregularities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Before </a:t>
            </a:r>
            <a:r>
              <a:rPr lang="en-US" dirty="0"/>
              <a:t>painting, you should identify the type of </a:t>
            </a:r>
            <a:r>
              <a:rPr lang="en-US" dirty="0" smtClean="0"/>
              <a:t>paint and </a:t>
            </a:r>
            <a:r>
              <a:rPr lang="en-US" dirty="0"/>
              <a:t>overall condition of the existing paint system.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15580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905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Summary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534400" cy="457676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dirty="0"/>
              <a:t>Paint thickness is measured in mils or </a:t>
            </a:r>
            <a:r>
              <a:rPr lang="en-US" dirty="0" smtClean="0"/>
              <a:t>thousandths of </a:t>
            </a:r>
            <a:r>
              <a:rPr lang="en-US" dirty="0"/>
              <a:t>an inch. OEM paints are typically about 3–6 </a:t>
            </a:r>
            <a:r>
              <a:rPr lang="en-US" dirty="0" smtClean="0"/>
              <a:t>mils thick. </a:t>
            </a:r>
          </a:p>
          <a:p>
            <a:r>
              <a:rPr lang="en-US" dirty="0" smtClean="0"/>
              <a:t>Blasters </a:t>
            </a:r>
            <a:r>
              <a:rPr lang="en-US" dirty="0"/>
              <a:t>are air-powered tools for forcing sand, </a:t>
            </a:r>
            <a:r>
              <a:rPr lang="en-US" dirty="0" smtClean="0"/>
              <a:t>plastic beads</a:t>
            </a:r>
            <a:r>
              <a:rPr lang="en-US" dirty="0"/>
              <a:t>, or another material onto surfaces for </a:t>
            </a:r>
            <a:r>
              <a:rPr lang="en-US" dirty="0" smtClean="0"/>
              <a:t>paint removal</a:t>
            </a:r>
            <a:r>
              <a:rPr lang="en-US" dirty="0"/>
              <a:t>. A chemical paint remover can also </a:t>
            </a:r>
            <a:r>
              <a:rPr lang="en-US" dirty="0" smtClean="0"/>
              <a:t>be used </a:t>
            </a:r>
            <a:r>
              <a:rPr lang="en-US" dirty="0"/>
              <a:t>for stripping large areas of paint if </a:t>
            </a:r>
            <a:r>
              <a:rPr lang="en-US" dirty="0" smtClean="0"/>
              <a:t>environmental regulations </a:t>
            </a:r>
            <a:r>
              <a:rPr lang="en-US" dirty="0"/>
              <a:t>allow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Sanding </a:t>
            </a:r>
            <a:r>
              <a:rPr lang="en-US" dirty="0"/>
              <a:t>uses an abrasive-coated paper or </a:t>
            </a:r>
            <a:r>
              <a:rPr lang="en-US" dirty="0" smtClean="0"/>
              <a:t>plastic backing </a:t>
            </a:r>
            <a:r>
              <a:rPr lang="en-US" dirty="0"/>
              <a:t>to level and smooth a body surface.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01212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905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Summary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534400" cy="4576762"/>
          </a:xfrm>
          <a:noFill/>
        </p:spPr>
        <p:txBody>
          <a:bodyPr>
            <a:normAutofit/>
          </a:bodyPr>
          <a:lstStyle/>
          <a:p>
            <a:r>
              <a:rPr lang="en-US" sz="2800" dirty="0"/>
              <a:t>Grit sizes vary from coarse to ultrafine grades </a:t>
            </a:r>
            <a:r>
              <a:rPr lang="en-US" sz="2800" dirty="0" smtClean="0"/>
              <a:t>and are </a:t>
            </a:r>
            <a:r>
              <a:rPr lang="en-US" sz="2800" dirty="0"/>
              <a:t>rated by number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Power </a:t>
            </a:r>
            <a:r>
              <a:rPr lang="en-US" sz="2800" dirty="0"/>
              <a:t>grinding is done to quickly remove </a:t>
            </a:r>
            <a:r>
              <a:rPr lang="en-US" sz="2800" dirty="0" smtClean="0"/>
              <a:t>large amounts </a:t>
            </a:r>
            <a:r>
              <a:rPr lang="en-US" sz="2800" dirty="0"/>
              <a:t>of old paint and other materials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When </a:t>
            </a:r>
            <a:r>
              <a:rPr lang="en-US" sz="2800" dirty="0"/>
              <a:t>sanding, make sure you are using the </a:t>
            </a:r>
            <a:r>
              <a:rPr lang="en-US" sz="2800" dirty="0" smtClean="0"/>
              <a:t>correct grit </a:t>
            </a:r>
            <a:r>
              <a:rPr lang="en-US" sz="2800" dirty="0"/>
              <a:t>number for the job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An </a:t>
            </a:r>
            <a:r>
              <a:rPr lang="en-US" sz="2800" dirty="0"/>
              <a:t>orbital sander or DA sander moves in two </a:t>
            </a:r>
            <a:r>
              <a:rPr lang="en-US" sz="2800" dirty="0" smtClean="0"/>
              <a:t>directions at </a:t>
            </a:r>
            <a:r>
              <a:rPr lang="en-US" sz="2800" dirty="0"/>
              <a:t>the same time, an action that produces </a:t>
            </a:r>
            <a:r>
              <a:rPr lang="en-US" sz="2800" dirty="0" smtClean="0"/>
              <a:t>a much </a:t>
            </a:r>
            <a:r>
              <a:rPr lang="en-US" sz="2800" dirty="0"/>
              <a:t>smoother surface finish.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618171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905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Summary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76762"/>
          </a:xfrm>
          <a:noFill/>
        </p:spPr>
        <p:txBody>
          <a:bodyPr>
            <a:normAutofit/>
          </a:bodyPr>
          <a:lstStyle/>
          <a:p>
            <a:r>
              <a:rPr lang="en-US" sz="2800" dirty="0"/>
              <a:t>Scuff sanding removes any trace of contaminants </a:t>
            </a:r>
            <a:r>
              <a:rPr lang="en-US" sz="2800" dirty="0" smtClean="0"/>
              <a:t>on the </a:t>
            </a:r>
            <a:r>
              <a:rPr lang="en-US" sz="2800" dirty="0"/>
              <a:t>existing finish and textures the surface so </a:t>
            </a:r>
            <a:r>
              <a:rPr lang="en-US" sz="2800" dirty="0" smtClean="0"/>
              <a:t>paint will </a:t>
            </a:r>
            <a:r>
              <a:rPr lang="en-US" sz="2800" dirty="0"/>
              <a:t>adhere properly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If </a:t>
            </a:r>
            <a:r>
              <a:rPr lang="en-US" sz="2800" dirty="0"/>
              <a:t>the primer-</a:t>
            </a:r>
            <a:r>
              <a:rPr lang="en-US" sz="2800" dirty="0" err="1"/>
              <a:t>surfacer</a:t>
            </a:r>
            <a:r>
              <a:rPr lang="en-US" sz="2800" dirty="0"/>
              <a:t> is sanded before all of the </a:t>
            </a:r>
            <a:r>
              <a:rPr lang="en-US" sz="2800" dirty="0" smtClean="0"/>
              <a:t>solvent has </a:t>
            </a:r>
            <a:r>
              <a:rPr lang="en-US" sz="2800" dirty="0"/>
              <a:t>evaporated, the material in the </a:t>
            </a:r>
            <a:r>
              <a:rPr lang="en-US" sz="2800" dirty="0" smtClean="0"/>
              <a:t>scratches will </a:t>
            </a:r>
            <a:r>
              <a:rPr lang="en-US" sz="2800" dirty="0"/>
              <a:t>continue to shrink down in the scratches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After </a:t>
            </a:r>
            <a:r>
              <a:rPr lang="en-US" sz="2800" dirty="0"/>
              <a:t>the </a:t>
            </a:r>
            <a:r>
              <a:rPr lang="en-US" sz="2800" dirty="0" err="1"/>
              <a:t>primecoat</a:t>
            </a:r>
            <a:r>
              <a:rPr lang="en-US" sz="2800" dirty="0"/>
              <a:t> is dry, block sand the area </a:t>
            </a:r>
            <a:r>
              <a:rPr lang="en-US" sz="2800" dirty="0" smtClean="0"/>
              <a:t>until it </a:t>
            </a:r>
            <a:r>
              <a:rPr lang="en-US" sz="2800" dirty="0"/>
              <a:t>is smooth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A </a:t>
            </a:r>
            <a:r>
              <a:rPr lang="en-US" sz="2800" dirty="0"/>
              <a:t>guide coat helps to point out </a:t>
            </a:r>
            <a:r>
              <a:rPr lang="en-US" sz="2800" dirty="0" err="1"/>
              <a:t>unlevel</a:t>
            </a:r>
            <a:r>
              <a:rPr lang="en-US" sz="2800" dirty="0"/>
              <a:t> surface areas.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14316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533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82000" cy="44196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Surface preparation</a:t>
            </a:r>
          </a:p>
          <a:p>
            <a:pPr lvl="1" eaLnBrk="1" hangingPunct="1"/>
            <a:r>
              <a:rPr lang="en-US" altLang="en-US" dirty="0" smtClean="0"/>
              <a:t>Getting body surface clean, smooth, primed, puttied, sanded, scuffed, and wiped clean to ready it for painting</a:t>
            </a:r>
          </a:p>
          <a:p>
            <a:pPr eaLnBrk="1" hangingPunct="1"/>
            <a:r>
              <a:rPr lang="en-US" altLang="en-US" dirty="0" smtClean="0"/>
              <a:t>Proper surface preparation is the foundation of a good paint job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905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Summary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76762"/>
          </a:xfrm>
          <a:noFill/>
        </p:spPr>
        <p:txBody>
          <a:bodyPr>
            <a:normAutofit/>
          </a:bodyPr>
          <a:lstStyle/>
          <a:p>
            <a:r>
              <a:rPr lang="en-US" sz="2800" dirty="0"/>
              <a:t>Once the primer is dry, small pinholes and </a:t>
            </a:r>
            <a:r>
              <a:rPr lang="en-US" sz="2800" dirty="0" smtClean="0"/>
              <a:t>scratches can </a:t>
            </a:r>
            <a:r>
              <a:rPr lang="en-US" sz="2800" dirty="0"/>
              <a:t>be filled with spot putty or glazing putty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Masking </a:t>
            </a:r>
            <a:r>
              <a:rPr lang="en-US" sz="2800" dirty="0"/>
              <a:t>keeps paint from contacting areas </a:t>
            </a:r>
            <a:r>
              <a:rPr lang="en-US" sz="2800" dirty="0" smtClean="0"/>
              <a:t>other than </a:t>
            </a:r>
            <a:r>
              <a:rPr lang="en-US" sz="2800" dirty="0"/>
              <a:t>those to be refinished or painted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Automotive </a:t>
            </a:r>
            <a:r>
              <a:rPr lang="en-US" sz="2800" dirty="0"/>
              <a:t>masking paper is heat-resistant so that </a:t>
            </a:r>
            <a:r>
              <a:rPr lang="en-US" sz="2800" dirty="0" smtClean="0"/>
              <a:t>it can </a:t>
            </a:r>
            <a:r>
              <a:rPr lang="en-US" sz="2800" dirty="0"/>
              <a:t>be used safely in baking ovens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Liquid </a:t>
            </a:r>
            <a:r>
              <a:rPr lang="en-US" sz="2800" dirty="0"/>
              <a:t>masking material seals off the entire </a:t>
            </a:r>
            <a:r>
              <a:rPr lang="en-US" sz="2800" dirty="0" smtClean="0"/>
              <a:t>vehicle to </a:t>
            </a:r>
            <a:r>
              <a:rPr lang="en-US" sz="2800" dirty="0"/>
              <a:t>protect undamaged panels and parts from </a:t>
            </a:r>
            <a:r>
              <a:rPr lang="en-US" sz="2800" dirty="0" smtClean="0"/>
              <a:t>paint overspray</a:t>
            </a:r>
            <a:r>
              <a:rPr lang="en-US" sz="2800" dirty="0"/>
              <a:t>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7606546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772400" cy="690562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Summary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4576762"/>
          </a:xfrm>
          <a:noFill/>
        </p:spPr>
        <p:txBody>
          <a:bodyPr>
            <a:normAutofit/>
          </a:bodyPr>
          <a:lstStyle/>
          <a:p>
            <a:r>
              <a:rPr lang="en-US" sz="2800" dirty="0"/>
              <a:t>Masking tape is very sticky paper tape designed </a:t>
            </a:r>
            <a:r>
              <a:rPr lang="en-US" sz="2800" dirty="0" smtClean="0"/>
              <a:t>to cover </a:t>
            </a:r>
            <a:r>
              <a:rPr lang="en-US" sz="2800" dirty="0"/>
              <a:t>small parts and also to hold the </a:t>
            </a:r>
            <a:r>
              <a:rPr lang="en-US" sz="2800" dirty="0" smtClean="0"/>
              <a:t>masking paper </a:t>
            </a:r>
            <a:r>
              <a:rPr lang="en-US" sz="2800" dirty="0"/>
              <a:t>in place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Fine </a:t>
            </a:r>
            <a:r>
              <a:rPr lang="en-US" sz="2800" dirty="0"/>
              <a:t>line masking tape is a very thin, </a:t>
            </a:r>
            <a:r>
              <a:rPr lang="en-US" sz="2800" dirty="0" smtClean="0"/>
              <a:t>smooth-surface plastic </a:t>
            </a:r>
            <a:r>
              <a:rPr lang="en-US" sz="2800" dirty="0"/>
              <a:t>masking tape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Masking </a:t>
            </a:r>
            <a:r>
              <a:rPr lang="en-US" sz="2800" dirty="0"/>
              <a:t>covers are specially shaped cloth or </a:t>
            </a:r>
            <a:r>
              <a:rPr lang="en-US" sz="2800" dirty="0" smtClean="0"/>
              <a:t>plastic covers </a:t>
            </a:r>
            <a:r>
              <a:rPr lang="en-US" sz="2800" dirty="0"/>
              <a:t>for masking specific parts.</a:t>
            </a: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23592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Evaluate Surface Condition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752600"/>
            <a:ext cx="8382000" cy="4495800"/>
          </a:xfrm>
          <a:noFill/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Vehicle surface evaluation</a:t>
            </a:r>
          </a:p>
          <a:p>
            <a:pPr lvl="1" eaLnBrk="1" hangingPunct="1"/>
            <a:r>
              <a:rPr lang="en-US" altLang="en-US" dirty="0" smtClean="0"/>
              <a:t>Determine what must be done before painting body surface</a:t>
            </a:r>
          </a:p>
          <a:p>
            <a:pPr lvl="1" eaLnBrk="1" hangingPunct="1"/>
            <a:r>
              <a:rPr lang="en-US" altLang="en-US" dirty="0" smtClean="0"/>
              <a:t>Check gloss level, adhesion and surface rust</a:t>
            </a:r>
          </a:p>
          <a:p>
            <a:pPr eaLnBrk="1" hangingPunct="1"/>
            <a:r>
              <a:rPr lang="en-US" altLang="en-US" dirty="0" smtClean="0"/>
              <a:t>Checking paint thickness</a:t>
            </a:r>
          </a:p>
          <a:p>
            <a:pPr lvl="1" eaLnBrk="1" hangingPunct="1"/>
            <a:r>
              <a:rPr lang="en-US" altLang="en-US" dirty="0" smtClean="0"/>
              <a:t>Measured in mils, or thousandths of an inch (hundredths of a millimeter)</a:t>
            </a:r>
          </a:p>
          <a:p>
            <a:pPr lvl="1" eaLnBrk="1" hangingPunct="1"/>
            <a:r>
              <a:rPr lang="en-US" altLang="en-US" dirty="0" smtClean="0"/>
              <a:t>Original OEM paints: about 3 to 6 mils thick</a:t>
            </a:r>
          </a:p>
          <a:p>
            <a:pPr lvl="1" eaLnBrk="1" hangingPunct="1"/>
            <a:r>
              <a:rPr lang="en-US" altLang="en-US" dirty="0" smtClean="0"/>
              <a:t>Paint buildup should be limited to no more than 12 to 14 mils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09600"/>
            <a:ext cx="7772400" cy="11430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Evaluate Surface Condition (continued)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43434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Checking paint thickness (continued)</a:t>
            </a:r>
          </a:p>
          <a:p>
            <a:pPr lvl="1" eaLnBrk="1" hangingPunct="1"/>
            <a:r>
              <a:rPr lang="en-US" altLang="en-US" dirty="0" smtClean="0"/>
              <a:t>Mil gauge, also called paint thickness gauge, can be used to measure thickness of paint</a:t>
            </a:r>
          </a:p>
          <a:p>
            <a:pPr lvl="2" eaLnBrk="1" hangingPunct="1"/>
            <a:r>
              <a:rPr lang="en-US" altLang="en-US" dirty="0" smtClean="0"/>
              <a:t>Pencil mil gauge</a:t>
            </a:r>
          </a:p>
          <a:p>
            <a:pPr lvl="2" eaLnBrk="1" hangingPunct="1"/>
            <a:r>
              <a:rPr lang="en-US" altLang="en-US" dirty="0" smtClean="0"/>
              <a:t>Electronic mil gauge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6"/>
          <p:cNvSpPr txBox="1">
            <a:spLocks noChangeArrowheads="1"/>
          </p:cNvSpPr>
          <p:nvPr/>
        </p:nvSpPr>
        <p:spPr bwMode="auto">
          <a:xfrm>
            <a:off x="152400" y="838200"/>
            <a:ext cx="480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1" dirty="0"/>
              <a:t>FIGURE 25–5  (A)</a:t>
            </a:r>
            <a:r>
              <a:rPr lang="en-US" altLang="en-US" sz="1800" dirty="0"/>
              <a:t> A Tinsley gauge, also called a pencil mil gauge, is an inexpensive but effective way to check paint thickness in three steps. </a:t>
            </a:r>
            <a:r>
              <a:rPr lang="en-US" altLang="en-US" sz="1800" b="1" dirty="0"/>
              <a:t>(B)</a:t>
            </a:r>
            <a:r>
              <a:rPr lang="en-US" altLang="en-US" sz="1800" dirty="0"/>
              <a:t> By pulling the gauge, a magnet will stick to a steel body but will not work on aluminum or plastic panels. Thicker paint will allow you to pull the tool off the vehicle body with less effort.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700503"/>
            <a:ext cx="3200400" cy="54937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3900" y="555532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Paint Removal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98532"/>
            <a:ext cx="8458200" cy="4549868"/>
          </a:xfrm>
          <a:noFill/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dirty="0" smtClean="0"/>
              <a:t>Three common ways to strip paint from metal surfaces</a:t>
            </a:r>
          </a:p>
          <a:p>
            <a:pPr lvl="1" eaLnBrk="1" hangingPunct="1"/>
            <a:r>
              <a:rPr lang="en-US" altLang="en-US" dirty="0" smtClean="0"/>
              <a:t>Chemical stripping</a:t>
            </a:r>
          </a:p>
          <a:p>
            <a:pPr lvl="1" eaLnBrk="1" hangingPunct="1"/>
            <a:r>
              <a:rPr lang="en-US" altLang="en-US" dirty="0" smtClean="0"/>
              <a:t>Media blasting</a:t>
            </a:r>
          </a:p>
          <a:p>
            <a:pPr lvl="1" eaLnBrk="1" hangingPunct="1"/>
            <a:r>
              <a:rPr lang="en-US" altLang="en-US" dirty="0" smtClean="0"/>
              <a:t>Sanding or grinding</a:t>
            </a:r>
          </a:p>
          <a:p>
            <a:pPr eaLnBrk="1" hangingPunct="1"/>
            <a:r>
              <a:rPr lang="en-US" altLang="en-US" dirty="0" smtClean="0"/>
              <a:t>Chemical paint removal</a:t>
            </a:r>
          </a:p>
          <a:p>
            <a:pPr lvl="1" eaLnBrk="1" hangingPunct="1"/>
            <a:r>
              <a:rPr lang="en-US" altLang="en-US" dirty="0" smtClean="0"/>
              <a:t>Chemical paint remover can be used for stripping large areas of paint if environmental regulations allow</a:t>
            </a:r>
          </a:p>
          <a:p>
            <a:pPr lvl="2" eaLnBrk="1" hangingPunct="1"/>
            <a:r>
              <a:rPr lang="en-US" altLang="en-US" dirty="0" smtClean="0"/>
              <a:t>No danger of metal warping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2539</Words>
  <Application>Microsoft Office PowerPoint</Application>
  <PresentationFormat>On-screen Show (4:3)</PresentationFormat>
  <Paragraphs>239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5" baseType="lpstr">
      <vt:lpstr>ＭＳ Ｐゴシック</vt:lpstr>
      <vt:lpstr>Arial</vt:lpstr>
      <vt:lpstr>Calibri</vt:lpstr>
      <vt:lpstr>Office Theme</vt:lpstr>
      <vt:lpstr>Vehicle Surface Preparation and Masking</vt:lpstr>
      <vt:lpstr>PowerPoint Presentation</vt:lpstr>
      <vt:lpstr>Objectives</vt:lpstr>
      <vt:lpstr>Objectives (continued)</vt:lpstr>
      <vt:lpstr>Introduction</vt:lpstr>
      <vt:lpstr>Evaluate Surface Condition</vt:lpstr>
      <vt:lpstr>Evaluate Surface Condition (continued)</vt:lpstr>
      <vt:lpstr>PowerPoint Presentation</vt:lpstr>
      <vt:lpstr>Paint Removal</vt:lpstr>
      <vt:lpstr>Paint Removal (continued)</vt:lpstr>
      <vt:lpstr>PowerPoint Presentation</vt:lpstr>
      <vt:lpstr>Paint Removal (continued)</vt:lpstr>
      <vt:lpstr>Paint Removal (continued)</vt:lpstr>
      <vt:lpstr>Paint Removal (continued)</vt:lpstr>
      <vt:lpstr>Preparing Bare Metal</vt:lpstr>
      <vt:lpstr>Preparing Bare Metal (continued)</vt:lpstr>
      <vt:lpstr>Preparing Bare Metal (continued)</vt:lpstr>
      <vt:lpstr>Preparing Bare Metal (continued)</vt:lpstr>
      <vt:lpstr>PowerPoint Presentation</vt:lpstr>
      <vt:lpstr>Primecoat Selection</vt:lpstr>
      <vt:lpstr>Primecoat Selection (continued)</vt:lpstr>
      <vt:lpstr>Primecoat Selection (continued)</vt:lpstr>
      <vt:lpstr>PowerPoint Presentation</vt:lpstr>
      <vt:lpstr>Final Sanding</vt:lpstr>
      <vt:lpstr>Final Sanding (continued)</vt:lpstr>
      <vt:lpstr>Final Sanding (continued)</vt:lpstr>
      <vt:lpstr>PowerPoint Presentation</vt:lpstr>
      <vt:lpstr>PowerPoint Presentation</vt:lpstr>
      <vt:lpstr>Final Sanding (continued)</vt:lpstr>
      <vt:lpstr>Masking</vt:lpstr>
      <vt:lpstr>PowerPoint Presentation</vt:lpstr>
      <vt:lpstr>Masking (continued)</vt:lpstr>
      <vt:lpstr>PowerPoint Presentation</vt:lpstr>
      <vt:lpstr>Masking (continued)</vt:lpstr>
      <vt:lpstr>PowerPoint Presentation</vt:lpstr>
      <vt:lpstr>Masking (continued)</vt:lpstr>
      <vt:lpstr>Masking (continued)</vt:lpstr>
      <vt:lpstr>PowerPoint Presentation</vt:lpstr>
      <vt:lpstr>Masking (continued)</vt:lpstr>
      <vt:lpstr>Masking (continued)</vt:lpstr>
      <vt:lpstr>Masking (continued)</vt:lpstr>
      <vt:lpstr>PowerPoint Presentation</vt:lpstr>
      <vt:lpstr>Surface Cleaning</vt:lpstr>
      <vt:lpstr>Surface Cleaning (continued)</vt:lpstr>
      <vt:lpstr>PowerPoint Presentation</vt:lpstr>
      <vt:lpstr>Summary</vt:lpstr>
      <vt:lpstr>Summary</vt:lpstr>
      <vt:lpstr>Summary</vt:lpstr>
      <vt:lpstr>Summary</vt:lpstr>
      <vt:lpstr>Summary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Vehicle Construction Technology</dc:title>
  <dc:creator>Chambliss, Sharon</dc:creator>
  <cp:lastModifiedBy>Chambliss, Sharon</cp:lastModifiedBy>
  <cp:revision>160</cp:revision>
  <dcterms:created xsi:type="dcterms:W3CDTF">2007-03-22T18:51:57Z</dcterms:created>
  <dcterms:modified xsi:type="dcterms:W3CDTF">2015-01-09T20:41:06Z</dcterms:modified>
</cp:coreProperties>
</file>